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65" r:id="rId9"/>
    <p:sldMasterId id="2147483778" r:id="rId10"/>
    <p:sldMasterId id="2147483791" r:id="rId11"/>
    <p:sldMasterId id="2147483804" r:id="rId12"/>
    <p:sldMasterId id="2147483817" r:id="rId13"/>
    <p:sldMasterId id="2147483830" r:id="rId14"/>
  </p:sldMasterIdLst>
  <p:notesMasterIdLst>
    <p:notesMasterId r:id="rId108"/>
  </p:notesMasterIdLst>
  <p:sldIdLst>
    <p:sldId id="356" r:id="rId15"/>
    <p:sldId id="257" r:id="rId16"/>
    <p:sldId id="259" r:id="rId17"/>
    <p:sldId id="562" r:id="rId18"/>
    <p:sldId id="258" r:id="rId19"/>
    <p:sldId id="260" r:id="rId20"/>
    <p:sldId id="262" r:id="rId21"/>
    <p:sldId id="263" r:id="rId22"/>
    <p:sldId id="266" r:id="rId23"/>
    <p:sldId id="267" r:id="rId24"/>
    <p:sldId id="536" r:id="rId25"/>
    <p:sldId id="261" r:id="rId26"/>
    <p:sldId id="357" r:id="rId27"/>
    <p:sldId id="268" r:id="rId28"/>
    <p:sldId id="269" r:id="rId29"/>
    <p:sldId id="270" r:id="rId30"/>
    <p:sldId id="271" r:id="rId31"/>
    <p:sldId id="272" r:id="rId32"/>
    <p:sldId id="273" r:id="rId33"/>
    <p:sldId id="274"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7" r:id="rId60"/>
    <p:sldId id="308" r:id="rId61"/>
    <p:sldId id="542" r:id="rId62"/>
    <p:sldId id="309" r:id="rId63"/>
    <p:sldId id="310" r:id="rId64"/>
    <p:sldId id="311" r:id="rId65"/>
    <p:sldId id="313" r:id="rId66"/>
    <p:sldId id="314" r:id="rId67"/>
    <p:sldId id="315" r:id="rId68"/>
    <p:sldId id="316" r:id="rId69"/>
    <p:sldId id="317" r:id="rId70"/>
    <p:sldId id="319" r:id="rId71"/>
    <p:sldId id="320" r:id="rId72"/>
    <p:sldId id="264" r:id="rId73"/>
    <p:sldId id="326" r:id="rId74"/>
    <p:sldId id="332" r:id="rId75"/>
    <p:sldId id="327" r:id="rId76"/>
    <p:sldId id="328" r:id="rId77"/>
    <p:sldId id="480" r:id="rId78"/>
    <p:sldId id="330" r:id="rId79"/>
    <p:sldId id="331" r:id="rId80"/>
    <p:sldId id="553" r:id="rId81"/>
    <p:sldId id="554" r:id="rId82"/>
    <p:sldId id="563" r:id="rId83"/>
    <p:sldId id="304" r:id="rId84"/>
    <p:sldId id="305" r:id="rId85"/>
    <p:sldId id="306" r:id="rId86"/>
    <p:sldId id="564" r:id="rId87"/>
    <p:sldId id="558" r:id="rId88"/>
    <p:sldId id="321" r:id="rId89"/>
    <p:sldId id="559" r:id="rId90"/>
    <p:sldId id="322" r:id="rId91"/>
    <p:sldId id="560" r:id="rId92"/>
    <p:sldId id="333" r:id="rId93"/>
    <p:sldId id="334" r:id="rId94"/>
    <p:sldId id="335" r:id="rId95"/>
    <p:sldId id="337" r:id="rId96"/>
    <p:sldId id="338" r:id="rId97"/>
    <p:sldId id="339" r:id="rId98"/>
    <p:sldId id="341" r:id="rId99"/>
    <p:sldId id="340" r:id="rId100"/>
    <p:sldId id="518" r:id="rId101"/>
    <p:sldId id="344" r:id="rId102"/>
    <p:sldId id="345" r:id="rId103"/>
    <p:sldId id="346" r:id="rId104"/>
    <p:sldId id="347" r:id="rId105"/>
    <p:sldId id="348" r:id="rId106"/>
    <p:sldId id="349"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ás Szigeti" initials="TS" lastIdx="0" clrIdx="0">
    <p:extLst>
      <p:ext uri="{19B8F6BF-5375-455C-9EA6-DF929625EA0E}">
        <p15:presenceInfo xmlns:p15="http://schemas.microsoft.com/office/powerpoint/2012/main" userId="S::szigeti.tamas@oki.antsz.hu::a6b7589d-c7ad-4c5e-9197-62452e5d6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B7B7B"/>
    <a:srgbClr val="5A6F81"/>
    <a:srgbClr val="738A9D"/>
    <a:srgbClr val="475765"/>
    <a:srgbClr val="37444F"/>
    <a:srgbClr val="5B6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Világos stílus 2 – 4. jelölőszín">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Világos stílus 2 – 1. jelölőszín">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Világos stílus 3 – 1. jelölőszín">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133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theme" Target="theme/theme1.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tableStyles" Target="tableStyles.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notesMaster" Target="notesMasters/notesMaster1.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commentAuthors" Target="commentAuthors.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presProps" Target="presProps.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0421545667447307"/>
          <c:y val="4.07725321888412E-2"/>
          <c:w val="0.88407494145199061"/>
          <c:h val="0.87553648068669532"/>
        </c:manualLayout>
      </c:layout>
      <c:bar3DChart>
        <c:barDir val="col"/>
        <c:grouping val="clustered"/>
        <c:varyColors val="0"/>
        <c:ser>
          <c:idx val="0"/>
          <c:order val="0"/>
          <c:tx>
            <c:strRef>
              <c:f>Sheet1!$A$2</c:f>
              <c:strCache>
                <c:ptCount val="1"/>
                <c:pt idx="0">
                  <c:v>Kelet</c:v>
                </c:pt>
              </c:strCache>
            </c:strRef>
          </c:tx>
          <c:spPr>
            <a:solidFill>
              <a:srgbClr val="C6816C"/>
            </a:solidFill>
            <a:ln w="11668">
              <a:solidFill>
                <a:schemeClr val="tx1"/>
              </a:solidFill>
              <a:prstDash val="solid"/>
            </a:ln>
          </c:spPr>
          <c:invertIfNegative val="0"/>
          <c:dPt>
            <c:idx val="0"/>
            <c:invertIfNegative val="0"/>
            <c:bubble3D val="0"/>
            <c:spPr>
              <a:solidFill>
                <a:srgbClr val="339966"/>
              </a:solidFill>
              <a:ln w="11668">
                <a:solidFill>
                  <a:schemeClr val="tx1"/>
                </a:solidFill>
                <a:prstDash val="solid"/>
              </a:ln>
            </c:spPr>
            <c:extLst>
              <c:ext xmlns:c16="http://schemas.microsoft.com/office/drawing/2014/chart" uri="{C3380CC4-5D6E-409C-BE32-E72D297353CC}">
                <c16:uniqueId val="{00000006-FEBC-4AE1-AB46-0A73CD047477}"/>
              </c:ext>
            </c:extLst>
          </c:dPt>
          <c:dPt>
            <c:idx val="1"/>
            <c:invertIfNegative val="0"/>
            <c:bubble3D val="0"/>
            <c:spPr>
              <a:solidFill>
                <a:srgbClr val="339966"/>
              </a:solidFill>
              <a:ln w="11668">
                <a:solidFill>
                  <a:schemeClr val="tx1"/>
                </a:solidFill>
                <a:prstDash val="solid"/>
              </a:ln>
            </c:spPr>
            <c:extLst>
              <c:ext xmlns:c16="http://schemas.microsoft.com/office/drawing/2014/chart" uri="{C3380CC4-5D6E-409C-BE32-E72D297353CC}">
                <c16:uniqueId val="{00000005-FEBC-4AE1-AB46-0A73CD047477}"/>
              </c:ext>
            </c:extLst>
          </c:dPt>
          <c:dPt>
            <c:idx val="2"/>
            <c:invertIfNegative val="0"/>
            <c:bubble3D val="0"/>
            <c:extLst>
              <c:ext xmlns:c16="http://schemas.microsoft.com/office/drawing/2014/chart" uri="{C3380CC4-5D6E-409C-BE32-E72D297353CC}">
                <c16:uniqueId val="{00000004-FEBC-4AE1-AB46-0A73CD047477}"/>
              </c:ext>
            </c:extLst>
          </c:dPt>
          <c:dPt>
            <c:idx val="3"/>
            <c:invertIfNegative val="0"/>
            <c:bubble3D val="0"/>
            <c:extLst>
              <c:ext xmlns:c16="http://schemas.microsoft.com/office/drawing/2014/chart" uri="{C3380CC4-5D6E-409C-BE32-E72D297353CC}">
                <c16:uniqueId val="{00000003-FEBC-4AE1-AB46-0A73CD047477}"/>
              </c:ext>
            </c:extLst>
          </c:dPt>
          <c:dPt>
            <c:idx val="4"/>
            <c:invertIfNegative val="0"/>
            <c:bubble3D val="0"/>
            <c:extLst>
              <c:ext xmlns:c16="http://schemas.microsoft.com/office/drawing/2014/chart" uri="{C3380CC4-5D6E-409C-BE32-E72D297353CC}">
                <c16:uniqueId val="{00000002-FEBC-4AE1-AB46-0A73CD047477}"/>
              </c:ext>
            </c:extLst>
          </c:dPt>
          <c:dPt>
            <c:idx val="5"/>
            <c:invertIfNegative val="0"/>
            <c:bubble3D val="0"/>
            <c:extLst>
              <c:ext xmlns:c16="http://schemas.microsoft.com/office/drawing/2014/chart" uri="{C3380CC4-5D6E-409C-BE32-E72D297353CC}">
                <c16:uniqueId val="{00000001-FEBC-4AE1-AB46-0A73CD047477}"/>
              </c:ext>
            </c:extLst>
          </c:dPt>
          <c:dPt>
            <c:idx val="6"/>
            <c:invertIfNegative val="0"/>
            <c:bubble3D val="0"/>
            <c:extLst>
              <c:ext xmlns:c16="http://schemas.microsoft.com/office/drawing/2014/chart" uri="{C3380CC4-5D6E-409C-BE32-E72D297353CC}">
                <c16:uniqueId val="{00000000-FEBC-4AE1-AB46-0A73CD047477}"/>
              </c:ext>
            </c:extLst>
          </c:dPt>
          <c:dLbls>
            <c:dLbl>
              <c:idx val="0"/>
              <c:layout>
                <c:manualLayout>
                  <c:x val="3.3896032529611986E-3"/>
                  <c:y val="-2.1897009161394365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FEBC-4AE1-AB46-0A73CD047477}"/>
                </c:ext>
              </c:extLst>
            </c:dLbl>
            <c:dLbl>
              <c:idx val="1"/>
              <c:layout>
                <c:manualLayout>
                  <c:x val="1.1883454118618741E-2"/>
                  <c:y val="-1.290208592569119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EBC-4AE1-AB46-0A73CD047477}"/>
                </c:ext>
              </c:extLst>
            </c:dLbl>
            <c:dLbl>
              <c:idx val="2"/>
              <c:layout>
                <c:manualLayout>
                  <c:x val="1.0173260174919485E-2"/>
                  <c:y val="-2.722510059867167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EBC-4AE1-AB46-0A73CD047477}"/>
                </c:ext>
              </c:extLst>
            </c:dLbl>
            <c:dLbl>
              <c:idx val="3"/>
              <c:layout>
                <c:manualLayout>
                  <c:x val="4.9880617707573904E-3"/>
                  <c:y val="-3.0694235473460729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EBC-4AE1-AB46-0A73CD047477}"/>
                </c:ext>
              </c:extLst>
            </c:dLbl>
            <c:dLbl>
              <c:idx val="4"/>
              <c:layout>
                <c:manualLayout>
                  <c:x val="9.7371539392596684E-3"/>
                  <c:y val="-1.8417925903019383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EBC-4AE1-AB46-0A73CD047477}"/>
                </c:ext>
              </c:extLst>
            </c:dLbl>
            <c:dLbl>
              <c:idx val="5"/>
              <c:layout>
                <c:manualLayout>
                  <c:x val="1.7998992607907605E-2"/>
                  <c:y val="-3.2878100032731505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EBC-4AE1-AB46-0A73CD047477}"/>
                </c:ext>
              </c:extLst>
            </c:dLbl>
            <c:dLbl>
              <c:idx val="6"/>
              <c:layout>
                <c:manualLayout>
                  <c:x val="1.9235204214348989E-2"/>
                  <c:y val="-2.6780832068859756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FEBC-4AE1-AB46-0A73CD047477}"/>
                </c:ext>
              </c:extLst>
            </c:dLbl>
            <c:spPr>
              <a:noFill/>
              <a:ln w="23337">
                <a:noFill/>
              </a:ln>
            </c:spPr>
            <c:txPr>
              <a:bodyPr/>
              <a:lstStyle/>
              <a:p>
                <a:pPr>
                  <a:defRPr sz="1200"/>
                </a:pPr>
                <a:endParaRPr lang="hu-HU"/>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Sheet1!$B$1:$H$1</c:f>
              <c:strCache>
                <c:ptCount val="7"/>
                <c:pt idx="0">
                  <c:v>NO2</c:v>
                </c:pt>
                <c:pt idx="1">
                  <c:v>PM10</c:v>
                </c:pt>
                <c:pt idx="2">
                  <c:v>Benzene</c:v>
                </c:pt>
                <c:pt idx="3">
                  <c:v>Ethyl-benzene</c:v>
                </c:pt>
                <c:pt idx="4">
                  <c:v>Xylenes</c:v>
                </c:pt>
                <c:pt idx="5">
                  <c:v>Toluene</c:v>
                </c:pt>
                <c:pt idx="6">
                  <c:v>Formaldehyde</c:v>
                </c:pt>
              </c:strCache>
            </c:strRef>
          </c:cat>
          <c:val>
            <c:numRef>
              <c:f>Sheet1!$B$2:$H$2</c:f>
              <c:numCache>
                <c:formatCode>General</c:formatCode>
                <c:ptCount val="7"/>
                <c:pt idx="0">
                  <c:v>0.7</c:v>
                </c:pt>
                <c:pt idx="1">
                  <c:v>0.91</c:v>
                </c:pt>
                <c:pt idx="2">
                  <c:v>1.1100000000000001</c:v>
                </c:pt>
                <c:pt idx="3">
                  <c:v>1.53</c:v>
                </c:pt>
                <c:pt idx="4">
                  <c:v>1.85</c:v>
                </c:pt>
                <c:pt idx="5">
                  <c:v>1.98</c:v>
                </c:pt>
                <c:pt idx="6">
                  <c:v>4.3099999999999996</c:v>
                </c:pt>
              </c:numCache>
            </c:numRef>
          </c:val>
          <c:extLst>
            <c:ext xmlns:c16="http://schemas.microsoft.com/office/drawing/2014/chart" uri="{C3380CC4-5D6E-409C-BE32-E72D297353CC}">
              <c16:uniqueId val="{00000007-FEBC-4AE1-AB46-0A73CD047477}"/>
            </c:ext>
          </c:extLst>
        </c:ser>
        <c:dLbls>
          <c:showLegendKey val="0"/>
          <c:showVal val="1"/>
          <c:showCatName val="0"/>
          <c:showSerName val="0"/>
          <c:showPercent val="0"/>
          <c:showBubbleSize val="0"/>
        </c:dLbls>
        <c:gapWidth val="150"/>
        <c:gapDepth val="0"/>
        <c:shape val="box"/>
        <c:axId val="79219328"/>
        <c:axId val="79962496"/>
        <c:axId val="0"/>
      </c:bar3DChart>
      <c:catAx>
        <c:axId val="79219328"/>
        <c:scaling>
          <c:orientation val="minMax"/>
        </c:scaling>
        <c:delete val="0"/>
        <c:axPos val="b"/>
        <c:numFmt formatCode="General" sourceLinked="1"/>
        <c:majorTickMark val="out"/>
        <c:minorTickMark val="none"/>
        <c:tickLblPos val="low"/>
        <c:spPr>
          <a:ln w="2917">
            <a:solidFill>
              <a:schemeClr val="tx1"/>
            </a:solidFill>
            <a:prstDash val="solid"/>
          </a:ln>
        </c:spPr>
        <c:txPr>
          <a:bodyPr rot="0" vert="horz"/>
          <a:lstStyle/>
          <a:p>
            <a:pPr>
              <a:defRPr sz="1050"/>
            </a:pPr>
            <a:endParaRPr lang="hu-HU"/>
          </a:p>
        </c:txPr>
        <c:crossAx val="79962496"/>
        <c:crosses val="autoZero"/>
        <c:auto val="1"/>
        <c:lblAlgn val="ctr"/>
        <c:lblOffset val="100"/>
        <c:tickLblSkip val="1"/>
        <c:tickMarkSkip val="1"/>
        <c:noMultiLvlLbl val="0"/>
      </c:catAx>
      <c:valAx>
        <c:axId val="79962496"/>
        <c:scaling>
          <c:orientation val="minMax"/>
        </c:scaling>
        <c:delete val="0"/>
        <c:axPos val="l"/>
        <c:majorGridlines>
          <c:spPr>
            <a:ln w="2917">
              <a:solidFill>
                <a:schemeClr val="tx1"/>
              </a:solidFill>
              <a:prstDash val="solid"/>
            </a:ln>
          </c:spPr>
        </c:majorGridlines>
        <c:title>
          <c:tx>
            <c:rich>
              <a:bodyPr/>
              <a:lstStyle/>
              <a:p>
                <a:pPr>
                  <a:defRPr sz="1400"/>
                </a:pPr>
                <a:r>
                  <a:rPr lang="en-US" sz="1400"/>
                  <a:t>Indoor/Outdoor ratio</a:t>
                </a:r>
              </a:p>
            </c:rich>
          </c:tx>
          <c:layout>
            <c:manualLayout>
              <c:xMode val="edge"/>
              <c:yMode val="edge"/>
              <c:x val="2.3419203747072601E-2"/>
              <c:y val="0.38197424892703863"/>
            </c:manualLayout>
          </c:layout>
          <c:overlay val="0"/>
          <c:spPr>
            <a:noFill/>
            <a:ln w="23337">
              <a:noFill/>
            </a:ln>
          </c:spPr>
        </c:title>
        <c:numFmt formatCode="General" sourceLinked="1"/>
        <c:majorTickMark val="out"/>
        <c:minorTickMark val="none"/>
        <c:tickLblPos val="nextTo"/>
        <c:spPr>
          <a:ln w="2917">
            <a:solidFill>
              <a:schemeClr val="tx1"/>
            </a:solidFill>
            <a:prstDash val="solid"/>
          </a:ln>
        </c:spPr>
        <c:txPr>
          <a:bodyPr rot="0" vert="horz"/>
          <a:lstStyle/>
          <a:p>
            <a:pPr>
              <a:defRPr/>
            </a:pPr>
            <a:endParaRPr lang="hu-HU"/>
          </a:p>
        </c:txPr>
        <c:crossAx val="79219328"/>
        <c:crosses val="autoZero"/>
        <c:crossBetween val="between"/>
      </c:valAx>
      <c:spPr>
        <a:noFill/>
        <a:ln w="23337">
          <a:noFill/>
        </a:ln>
      </c:spPr>
    </c:plotArea>
    <c:plotVisOnly val="1"/>
    <c:dispBlanksAs val="gap"/>
    <c:showDLblsOverMax val="0"/>
  </c:chart>
  <c:spPr>
    <a:noFill/>
    <a:ln>
      <a:noFill/>
    </a:ln>
  </c:spPr>
  <c:txPr>
    <a:bodyPr/>
    <a:lstStyle/>
    <a:p>
      <a:pPr>
        <a:defRPr sz="1654" b="1" i="0" u="none" strike="noStrike" baseline="0">
          <a:solidFill>
            <a:schemeClr val="accent1">
              <a:lumMod val="75000"/>
            </a:schemeClr>
          </a:solidFill>
          <a:latin typeface="Arial"/>
          <a:ea typeface="Arial"/>
          <a:cs typeface="Arial"/>
        </a:defRPr>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hu-HU"/>
  <c:roundedCorners val="0"/>
  <c:style val="2"/>
  <c:chart>
    <c:autoTitleDeleted val="1"/>
    <c:plotArea>
      <c:layout>
        <c:manualLayout>
          <c:layoutTarget val="inner"/>
          <c:xMode val="edge"/>
          <c:yMode val="edge"/>
          <c:x val="0.13614447985617401"/>
          <c:y val="0.100948642459928"/>
          <c:w val="0.45493176432132099"/>
          <c:h val="0.75531566895649305"/>
        </c:manualLayout>
      </c:layout>
      <c:pieChart>
        <c:varyColors val="1"/>
        <c:ser>
          <c:idx val="0"/>
          <c:order val="0"/>
          <c:spPr>
            <a:solidFill>
              <a:srgbClr val="7E93A5"/>
            </a:solidFill>
            <a:ln w="13680">
              <a:solidFill>
                <a:srgbClr val="4D4D4E"/>
              </a:solidFill>
              <a:round/>
            </a:ln>
          </c:spPr>
          <c:explosion val="25"/>
          <c:dPt>
            <c:idx val="0"/>
            <c:bubble3D val="0"/>
            <c:explosion val="16"/>
            <c:spPr>
              <a:solidFill>
                <a:srgbClr val="E1DED1"/>
              </a:solidFill>
              <a:ln w="13680">
                <a:solidFill>
                  <a:srgbClr val="4D4D4E"/>
                </a:solidFill>
                <a:round/>
              </a:ln>
            </c:spPr>
            <c:extLst>
              <c:ext xmlns:c16="http://schemas.microsoft.com/office/drawing/2014/chart" uri="{C3380CC4-5D6E-409C-BE32-E72D297353CC}">
                <c16:uniqueId val="{00000001-CA6F-49A3-AB3E-108A2F6F6CB7}"/>
              </c:ext>
            </c:extLst>
          </c:dPt>
          <c:dPt>
            <c:idx val="1"/>
            <c:bubble3D val="0"/>
            <c:spPr>
              <a:solidFill>
                <a:srgbClr val="66FFCC"/>
              </a:solidFill>
              <a:ln w="13680">
                <a:solidFill>
                  <a:srgbClr val="4D4D4E"/>
                </a:solidFill>
                <a:round/>
              </a:ln>
            </c:spPr>
            <c:extLst>
              <c:ext xmlns:c16="http://schemas.microsoft.com/office/drawing/2014/chart" uri="{C3380CC4-5D6E-409C-BE32-E72D297353CC}">
                <c16:uniqueId val="{00000003-CA6F-49A3-AB3E-108A2F6F6CB7}"/>
              </c:ext>
            </c:extLst>
          </c:dPt>
          <c:dPt>
            <c:idx val="2"/>
            <c:bubble3D val="0"/>
            <c:spPr>
              <a:solidFill>
                <a:srgbClr val="C6816C"/>
              </a:solidFill>
              <a:ln w="13680">
                <a:solidFill>
                  <a:srgbClr val="4D4D4E"/>
                </a:solidFill>
                <a:round/>
              </a:ln>
            </c:spPr>
            <c:extLst>
              <c:ext xmlns:c16="http://schemas.microsoft.com/office/drawing/2014/chart" uri="{C3380CC4-5D6E-409C-BE32-E72D297353CC}">
                <c16:uniqueId val="{00000005-CA6F-49A3-AB3E-108A2F6F6CB7}"/>
              </c:ext>
            </c:extLst>
          </c:dPt>
          <c:dPt>
            <c:idx val="3"/>
            <c:bubble3D val="0"/>
            <c:spPr>
              <a:solidFill>
                <a:srgbClr val="3A3A3A"/>
              </a:solidFill>
              <a:ln w="13680">
                <a:solidFill>
                  <a:srgbClr val="4D4D4E"/>
                </a:solidFill>
                <a:round/>
              </a:ln>
            </c:spPr>
            <c:extLst>
              <c:ext xmlns:c16="http://schemas.microsoft.com/office/drawing/2014/chart" uri="{C3380CC4-5D6E-409C-BE32-E72D297353CC}">
                <c16:uniqueId val="{00000007-CA6F-49A3-AB3E-108A2F6F6CB7}"/>
              </c:ext>
            </c:extLst>
          </c:dPt>
          <c:dPt>
            <c:idx val="4"/>
            <c:bubble3D val="0"/>
            <c:spPr>
              <a:solidFill>
                <a:srgbClr val="339966"/>
              </a:solidFill>
              <a:ln w="13680">
                <a:solidFill>
                  <a:srgbClr val="4D4D4E"/>
                </a:solidFill>
                <a:round/>
              </a:ln>
            </c:spPr>
            <c:extLst>
              <c:ext xmlns:c16="http://schemas.microsoft.com/office/drawing/2014/chart" uri="{C3380CC4-5D6E-409C-BE32-E72D297353CC}">
                <c16:uniqueId val="{00000009-CA6F-49A3-AB3E-108A2F6F6CB7}"/>
              </c:ext>
            </c:extLst>
          </c:dPt>
          <c:dPt>
            <c:idx val="5"/>
            <c:bubble3D val="0"/>
            <c:spPr>
              <a:solidFill>
                <a:srgbClr val="99CCFF"/>
              </a:solidFill>
              <a:ln w="13680">
                <a:solidFill>
                  <a:srgbClr val="4D4D4E"/>
                </a:solidFill>
                <a:round/>
              </a:ln>
            </c:spPr>
            <c:extLst>
              <c:ext xmlns:c16="http://schemas.microsoft.com/office/drawing/2014/chart" uri="{C3380CC4-5D6E-409C-BE32-E72D297353CC}">
                <c16:uniqueId val="{0000000B-CA6F-49A3-AB3E-108A2F6F6CB7}"/>
              </c:ext>
            </c:extLst>
          </c:dPt>
          <c:dPt>
            <c:idx val="6"/>
            <c:bubble3D val="0"/>
            <c:spPr>
              <a:solidFill>
                <a:srgbClr val="00B0F0"/>
              </a:solidFill>
              <a:ln w="13680">
                <a:solidFill>
                  <a:srgbClr val="4D4D4E"/>
                </a:solidFill>
                <a:round/>
              </a:ln>
            </c:spPr>
            <c:extLst>
              <c:ext xmlns:c16="http://schemas.microsoft.com/office/drawing/2014/chart" uri="{C3380CC4-5D6E-409C-BE32-E72D297353CC}">
                <c16:uniqueId val="{0000000D-CA6F-49A3-AB3E-108A2F6F6CB7}"/>
              </c:ext>
            </c:extLst>
          </c:dPt>
          <c:dPt>
            <c:idx val="7"/>
            <c:bubble3D val="0"/>
            <c:spPr>
              <a:solidFill>
                <a:srgbClr val="A49D75"/>
              </a:solidFill>
              <a:ln w="13680">
                <a:solidFill>
                  <a:srgbClr val="4D4D4E"/>
                </a:solidFill>
                <a:round/>
              </a:ln>
            </c:spPr>
            <c:extLst>
              <c:ext xmlns:c16="http://schemas.microsoft.com/office/drawing/2014/chart" uri="{C3380CC4-5D6E-409C-BE32-E72D297353CC}">
                <c16:uniqueId val="{0000000F-CA6F-49A3-AB3E-108A2F6F6CB7}"/>
              </c:ext>
            </c:extLst>
          </c:dPt>
          <c:dLbls>
            <c:dLbl>
              <c:idx val="0"/>
              <c:layout>
                <c:manualLayout>
                  <c:x val="-0.17074996481383112"/>
                  <c:y val="-4.3842780394893713E-2"/>
                </c:manualLayout>
              </c:layout>
              <c:tx>
                <c:rich>
                  <a:bodyPr/>
                  <a:lstStyle/>
                  <a:p>
                    <a:r>
                      <a:rPr lang="en-US" sz="1600" b="0" strike="noStrike" spc="-1" dirty="0">
                        <a:solidFill>
                          <a:srgbClr val="37444F"/>
                        </a:solidFill>
                        <a:latin typeface="Trebuchet MS" panose="020B0603020202020204" pitchFamily="34" charset="0"/>
                      </a:rPr>
                      <a:t>1143; 54%</a:t>
                    </a:r>
                  </a:p>
                </c:rich>
              </c:tx>
              <c:spPr/>
              <c:dLblPos val="bestFit"/>
              <c:showLegendKey val="0"/>
              <c:showVal val="0"/>
              <c:showCatName val="0"/>
              <c:showSerName val="0"/>
              <c:showPercent val="0"/>
              <c:showBubbleSize val="1"/>
              <c:separator>; </c:separator>
              <c:extLst>
                <c:ext xmlns:c15="http://schemas.microsoft.com/office/drawing/2012/chart" uri="{CE6537A1-D6FC-4f65-9D91-7224C49458BB}">
                  <c15:layout>
                    <c:manualLayout>
                      <c:w val="0.14614631998074976"/>
                      <c:h val="9.2695338625723336E-2"/>
                    </c:manualLayout>
                  </c15:layout>
                </c:ext>
                <c:ext xmlns:c16="http://schemas.microsoft.com/office/drawing/2014/chart" uri="{C3380CC4-5D6E-409C-BE32-E72D297353CC}">
                  <c16:uniqueId val="{00000001-CA6F-49A3-AB3E-108A2F6F6CB7}"/>
                </c:ext>
              </c:extLst>
            </c:dLbl>
            <c:dLbl>
              <c:idx val="1"/>
              <c:layout>
                <c:manualLayout>
                  <c:x val="8.2996000127124228E-2"/>
                  <c:y val="-0.10346749687400041"/>
                </c:manualLayout>
              </c:layout>
              <c:spPr/>
              <c:txPr>
                <a:bodyPr/>
                <a:lstStyle/>
                <a:p>
                  <a:pPr>
                    <a:defRPr sz="1600"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3-CA6F-49A3-AB3E-108A2F6F6CB7}"/>
                </c:ext>
              </c:extLst>
            </c:dLbl>
            <c:dLbl>
              <c:idx val="2"/>
              <c:layout>
                <c:manualLayout>
                  <c:x val="0.11304260477533064"/>
                  <c:y val="-4.2728052574951292E-4"/>
                </c:manualLayout>
              </c:layout>
              <c:spPr/>
              <c:txPr>
                <a:bodyPr/>
                <a:lstStyle/>
                <a:p>
                  <a:pPr>
                    <a:defRPr sz="1600"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5-CA6F-49A3-AB3E-108A2F6F6CB7}"/>
                </c:ext>
              </c:extLst>
            </c:dLbl>
            <c:dLbl>
              <c:idx val="3"/>
              <c:layout>
                <c:manualLayout>
                  <c:x val="-2.2534698102670971E-2"/>
                  <c:y val="-9.0793931198929895E-3"/>
                </c:manualLayout>
              </c:layout>
              <c:spPr/>
              <c:txPr>
                <a:bodyPr/>
                <a:lstStyle/>
                <a:p>
                  <a:pPr>
                    <a:defRPr sz="1600"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7-CA6F-49A3-AB3E-108A2F6F6CB7}"/>
                </c:ext>
              </c:extLst>
            </c:dLbl>
            <c:dLbl>
              <c:idx val="4"/>
              <c:layout>
                <c:manualLayout>
                  <c:x val="-2.0625564681258698E-2"/>
                  <c:y val="-3.6172540637994708E-3"/>
                </c:manualLayout>
              </c:layout>
              <c:spPr/>
              <c:txPr>
                <a:bodyPr/>
                <a:lstStyle/>
                <a:p>
                  <a:pPr>
                    <a:defRPr sz="1600"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9-CA6F-49A3-AB3E-108A2F6F6CB7}"/>
                </c:ext>
              </c:extLst>
            </c:dLbl>
            <c:dLbl>
              <c:idx val="5"/>
              <c:layout>
                <c:manualLayout>
                  <c:x val="-6.6481996031908181E-3"/>
                  <c:y val="-1.8710198028439328E-2"/>
                </c:manualLayout>
              </c:layout>
              <c:spPr/>
              <c:txPr>
                <a:bodyPr/>
                <a:lstStyle/>
                <a:p>
                  <a:pPr>
                    <a:defRPr sz="1600"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B-CA6F-49A3-AB3E-108A2F6F6CB7}"/>
                </c:ext>
              </c:extLst>
            </c:dLbl>
            <c:dLbl>
              <c:idx val="6"/>
              <c:layout>
                <c:manualLayout>
                  <c:x val="1.9734673585856521E-2"/>
                  <c:y val="-1.8187501817441623E-2"/>
                </c:manualLayout>
              </c:layout>
              <c:spPr/>
              <c:txPr>
                <a:bodyPr/>
                <a:lstStyle/>
                <a:p>
                  <a:pPr>
                    <a:defRPr sz="1600"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D-CA6F-49A3-AB3E-108A2F6F6CB7}"/>
                </c:ext>
              </c:extLst>
            </c:dLbl>
            <c:dLbl>
              <c:idx val="7"/>
              <c:layout>
                <c:manualLayout>
                  <c:x val="6.1995532491589317E-2"/>
                  <c:y val="-2.5556500625199919E-2"/>
                </c:manualLayout>
              </c:layout>
              <c:spPr/>
              <c:txPr>
                <a:bodyPr/>
                <a:lstStyle/>
                <a:p>
                  <a:pPr>
                    <a:defRPr sz="1600"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F-CA6F-49A3-AB3E-108A2F6F6CB7}"/>
                </c:ext>
              </c:extLst>
            </c:dLbl>
            <c:spPr>
              <a:noFill/>
              <a:ln>
                <a:noFill/>
              </a:ln>
              <a:effectLst/>
            </c:spPr>
            <c:txPr>
              <a:bodyPr/>
              <a:lstStyle/>
              <a:p>
                <a:pPr>
                  <a:defRPr sz="1600"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separator>; </c:separator>
            <c:showLeaderLines val="1"/>
            <c:extLst>
              <c:ext xmlns:c15="http://schemas.microsoft.com/office/drawing/2012/chart" uri="{CE6537A1-D6FC-4f65-9D91-7224C49458BB}"/>
            </c:extLst>
          </c:dLbls>
          <c:cat>
            <c:strRef>
              <c:f>categories</c:f>
              <c:strCache>
                <c:ptCount val="8"/>
                <c:pt idx="0">
                  <c:v>Ambient air quality</c:v>
                </c:pt>
                <c:pt idx="1">
                  <c:v>Water systems, dampness and mould</c:v>
                </c:pt>
                <c:pt idx="2">
                  <c:v>Heating and combustion equipments/appliances</c:v>
                </c:pt>
                <c:pt idx="3">
                  <c:v>Building site (Radon from soil)</c:v>
                </c:pt>
                <c:pt idx="4">
                  <c:v>Furnishing, interior materials, and electric appliances </c:v>
                </c:pt>
                <c:pt idx="5">
                  <c:v>Ventilation and conditioning systems</c:v>
                </c:pt>
                <c:pt idx="6">
                  <c:v>Cleaning and other household products</c:v>
                </c:pt>
                <c:pt idx="7">
                  <c:v>Building materials</c:v>
                </c:pt>
              </c:strCache>
            </c:strRef>
          </c:cat>
          <c:val>
            <c:numRef>
              <c:f>0</c:f>
              <c:numCache>
                <c:formatCode>General</c:formatCode>
                <c:ptCount val="8"/>
                <c:pt idx="0">
                  <c:v>1143</c:v>
                </c:pt>
                <c:pt idx="1">
                  <c:v>355</c:v>
                </c:pt>
                <c:pt idx="2">
                  <c:v>291</c:v>
                </c:pt>
                <c:pt idx="3">
                  <c:v>84</c:v>
                </c:pt>
                <c:pt idx="4">
                  <c:v>131</c:v>
                </c:pt>
                <c:pt idx="5">
                  <c:v>52</c:v>
                </c:pt>
                <c:pt idx="6">
                  <c:v>73</c:v>
                </c:pt>
                <c:pt idx="7">
                  <c:v>29</c:v>
                </c:pt>
              </c:numCache>
            </c:numRef>
          </c:val>
          <c:extLst>
            <c:ext xmlns:c16="http://schemas.microsoft.com/office/drawing/2014/chart" uri="{C3380CC4-5D6E-409C-BE32-E72D297353CC}">
              <c16:uniqueId val="{00000010-CA6F-49A3-AB3E-108A2F6F6CB7}"/>
            </c:ext>
          </c:extLst>
        </c:ser>
        <c:dLbls>
          <c:showLegendKey val="0"/>
          <c:showVal val="0"/>
          <c:showCatName val="0"/>
          <c:showSerName val="0"/>
          <c:showPercent val="0"/>
          <c:showBubbleSize val="0"/>
          <c:showLeaderLines val="1"/>
        </c:dLbls>
        <c:firstSliceAng val="0"/>
      </c:pieChart>
      <c:spPr>
        <a:noFill/>
        <a:ln w="13680">
          <a:noFill/>
        </a:ln>
      </c:spPr>
    </c:plotArea>
    <c:legend>
      <c:legendPos val="r"/>
      <c:legendEntry>
        <c:idx val="2"/>
        <c:txPr>
          <a:bodyPr/>
          <a:lstStyle/>
          <a:p>
            <a:pPr>
              <a:defRPr sz="1400" b="0" strike="noStrike" spc="-1">
                <a:solidFill>
                  <a:srgbClr val="5A6F81"/>
                </a:solidFill>
                <a:latin typeface="Trebuchet MS"/>
                <a:ea typeface="Arial"/>
              </a:defRPr>
            </a:pPr>
            <a:endParaRPr lang="hu-HU"/>
          </a:p>
        </c:txPr>
      </c:legendEntry>
      <c:layout>
        <c:manualLayout>
          <c:xMode val="edge"/>
          <c:yMode val="edge"/>
          <c:x val="0.5880317084133535"/>
          <c:y val="0"/>
          <c:w val="0.41196829158664655"/>
          <c:h val="0.86638813862358499"/>
        </c:manualLayout>
      </c:layout>
      <c:overlay val="1"/>
      <c:spPr>
        <a:noFill/>
        <a:ln w="3600">
          <a:solidFill>
            <a:srgbClr val="4D4D4E"/>
          </a:solidFill>
          <a:round/>
        </a:ln>
      </c:spPr>
      <c:txPr>
        <a:bodyPr/>
        <a:lstStyle/>
        <a:p>
          <a:pPr>
            <a:defRPr sz="1400" b="0" strike="noStrike" spc="-1">
              <a:solidFill>
                <a:srgbClr val="5A6F81"/>
              </a:solidFill>
              <a:latin typeface="Trebuchet MS"/>
              <a:ea typeface="Arial"/>
            </a:defRPr>
          </a:pPr>
          <a:endParaRPr lang="hu-HU"/>
        </a:p>
      </c:txPr>
    </c:legend>
    <c:plotVisOnly val="1"/>
    <c:dispBlanksAs val="zero"/>
    <c:showDLblsOverMax val="1"/>
  </c:chart>
  <c:spPr>
    <a:no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hu-HU"/>
  <c:roundedCorners val="0"/>
  <c:style val="2"/>
  <c:chart>
    <c:autoTitleDeleted val="1"/>
    <c:plotArea>
      <c:layout>
        <c:manualLayout>
          <c:layoutTarget val="inner"/>
          <c:xMode val="edge"/>
          <c:yMode val="edge"/>
          <c:x val="8.5014467946366704E-2"/>
          <c:y val="6.2288879881097103E-2"/>
          <c:w val="0.52288380812650304"/>
          <c:h val="0.93771112011890301"/>
        </c:manualLayout>
      </c:layout>
      <c:pieChart>
        <c:varyColors val="1"/>
        <c:ser>
          <c:idx val="0"/>
          <c:order val="0"/>
          <c:spPr>
            <a:solidFill>
              <a:srgbClr val="7E93A5"/>
            </a:solidFill>
            <a:ln w="12600">
              <a:solidFill>
                <a:srgbClr val="4D4D4E"/>
              </a:solidFill>
              <a:round/>
            </a:ln>
          </c:spPr>
          <c:explosion val="25"/>
          <c:dPt>
            <c:idx val="0"/>
            <c:bubble3D val="0"/>
            <c:explosion val="16"/>
            <c:spPr>
              <a:solidFill>
                <a:srgbClr val="E1DED1"/>
              </a:solidFill>
              <a:ln w="12600">
                <a:solidFill>
                  <a:srgbClr val="4D4D4E"/>
                </a:solidFill>
                <a:round/>
              </a:ln>
            </c:spPr>
            <c:extLst>
              <c:ext xmlns:c16="http://schemas.microsoft.com/office/drawing/2014/chart" uri="{C3380CC4-5D6E-409C-BE32-E72D297353CC}">
                <c16:uniqueId val="{00000001-B57B-412D-A64A-3631AE0ACD11}"/>
              </c:ext>
            </c:extLst>
          </c:dPt>
          <c:dPt>
            <c:idx val="1"/>
            <c:bubble3D val="0"/>
            <c:explosion val="9"/>
            <c:spPr>
              <a:solidFill>
                <a:srgbClr val="99FFCC"/>
              </a:solidFill>
              <a:ln w="12600">
                <a:solidFill>
                  <a:srgbClr val="4D4D4E"/>
                </a:solidFill>
                <a:round/>
              </a:ln>
            </c:spPr>
            <c:extLst>
              <c:ext xmlns:c16="http://schemas.microsoft.com/office/drawing/2014/chart" uri="{C3380CC4-5D6E-409C-BE32-E72D297353CC}">
                <c16:uniqueId val="{00000003-B57B-412D-A64A-3631AE0ACD11}"/>
              </c:ext>
            </c:extLst>
          </c:dPt>
          <c:dPt>
            <c:idx val="2"/>
            <c:bubble3D val="0"/>
            <c:spPr>
              <a:solidFill>
                <a:srgbClr val="666699"/>
              </a:solidFill>
              <a:ln w="12600">
                <a:solidFill>
                  <a:srgbClr val="4D4D4E"/>
                </a:solidFill>
                <a:round/>
              </a:ln>
            </c:spPr>
            <c:extLst>
              <c:ext xmlns:c16="http://schemas.microsoft.com/office/drawing/2014/chart" uri="{C3380CC4-5D6E-409C-BE32-E72D297353CC}">
                <c16:uniqueId val="{00000005-B57B-412D-A64A-3631AE0ACD11}"/>
              </c:ext>
            </c:extLst>
          </c:dPt>
          <c:dPt>
            <c:idx val="3"/>
            <c:bubble3D val="0"/>
            <c:spPr>
              <a:solidFill>
                <a:srgbClr val="868686"/>
              </a:solidFill>
              <a:ln w="12600">
                <a:solidFill>
                  <a:srgbClr val="4D4D4E"/>
                </a:solidFill>
                <a:round/>
              </a:ln>
            </c:spPr>
            <c:extLst>
              <c:ext xmlns:c16="http://schemas.microsoft.com/office/drawing/2014/chart" uri="{C3380CC4-5D6E-409C-BE32-E72D297353CC}">
                <c16:uniqueId val="{00000007-B57B-412D-A64A-3631AE0ACD11}"/>
              </c:ext>
            </c:extLst>
          </c:dPt>
          <c:dPt>
            <c:idx val="4"/>
            <c:bubble3D val="0"/>
            <c:spPr>
              <a:solidFill>
                <a:srgbClr val="339966"/>
              </a:solidFill>
              <a:ln w="12600">
                <a:solidFill>
                  <a:srgbClr val="4D4D4E"/>
                </a:solidFill>
                <a:round/>
              </a:ln>
            </c:spPr>
            <c:extLst>
              <c:ext xmlns:c16="http://schemas.microsoft.com/office/drawing/2014/chart" uri="{C3380CC4-5D6E-409C-BE32-E72D297353CC}">
                <c16:uniqueId val="{00000009-B57B-412D-A64A-3631AE0ACD11}"/>
              </c:ext>
            </c:extLst>
          </c:dPt>
          <c:dPt>
            <c:idx val="5"/>
            <c:bubble3D val="0"/>
            <c:spPr>
              <a:solidFill>
                <a:srgbClr val="C6816C"/>
              </a:solidFill>
              <a:ln w="12600">
                <a:solidFill>
                  <a:srgbClr val="4D4D4E"/>
                </a:solidFill>
                <a:round/>
              </a:ln>
            </c:spPr>
            <c:extLst>
              <c:ext xmlns:c16="http://schemas.microsoft.com/office/drawing/2014/chart" uri="{C3380CC4-5D6E-409C-BE32-E72D297353CC}">
                <c16:uniqueId val="{0000000B-B57B-412D-A64A-3631AE0ACD11}"/>
              </c:ext>
            </c:extLst>
          </c:dPt>
          <c:dLbls>
            <c:dLbl>
              <c:idx val="0"/>
              <c:spPr/>
              <c:txPr>
                <a:bodyPr/>
                <a:lstStyle/>
                <a:p>
                  <a:pPr>
                    <a:defRPr sz="1796" b="0" strike="noStrike" spc="-1">
                      <a:solidFill>
                        <a:srgbClr val="475765"/>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1-B57B-412D-A64A-3631AE0ACD11}"/>
                </c:ext>
              </c:extLst>
            </c:dLbl>
            <c:dLbl>
              <c:idx val="1"/>
              <c:spPr/>
              <c:txPr>
                <a:bodyPr/>
                <a:lstStyle/>
                <a:p>
                  <a:pPr>
                    <a:defRPr sz="1796" b="0" strike="noStrike" spc="-1">
                      <a:solidFill>
                        <a:srgbClr val="475765"/>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3-B57B-412D-A64A-3631AE0ACD11}"/>
                </c:ext>
              </c:extLst>
            </c:dLbl>
            <c:dLbl>
              <c:idx val="2"/>
              <c:spPr/>
              <c:txPr>
                <a:bodyPr/>
                <a:lstStyle/>
                <a:p>
                  <a:pPr>
                    <a:defRPr sz="1796" b="0" strike="noStrike" spc="-1">
                      <a:solidFill>
                        <a:schemeClr val="accent5">
                          <a:lumMod val="10000"/>
                        </a:schemeClr>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5-B57B-412D-A64A-3631AE0ACD11}"/>
                </c:ext>
              </c:extLst>
            </c:dLbl>
            <c:dLbl>
              <c:idx val="3"/>
              <c:layout>
                <c:manualLayout>
                  <c:x val="-2.0873184074194834E-2"/>
                  <c:y val="6.5170146161295404E-3"/>
                </c:manualLayout>
              </c:layout>
              <c:spPr/>
              <c:txPr>
                <a:bodyPr/>
                <a:lstStyle/>
                <a:p>
                  <a:pPr>
                    <a:defRPr sz="1796" b="0" strike="noStrike" spc="-1">
                      <a:solidFill>
                        <a:srgbClr val="475765"/>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7-B57B-412D-A64A-3631AE0ACD11}"/>
                </c:ext>
              </c:extLst>
            </c:dLbl>
            <c:dLbl>
              <c:idx val="4"/>
              <c:layout>
                <c:manualLayout>
                  <c:x val="2.1347317320581098E-3"/>
                  <c:y val="-2.2406519079041207E-2"/>
                </c:manualLayout>
              </c:layout>
              <c:spPr/>
              <c:txPr>
                <a:bodyPr/>
                <a:lstStyle/>
                <a:p>
                  <a:pPr>
                    <a:defRPr sz="1796" b="0" strike="noStrike" spc="-1">
                      <a:solidFill>
                        <a:srgbClr val="475765"/>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9-B57B-412D-A64A-3631AE0ACD11}"/>
                </c:ext>
              </c:extLst>
            </c:dLbl>
            <c:dLbl>
              <c:idx val="5"/>
              <c:layout>
                <c:manualLayout>
                  <c:x val="1.7972004854544796E-2"/>
                  <c:y val="-1.5306022866322846E-2"/>
                </c:manualLayout>
              </c:layout>
              <c:spPr/>
              <c:txPr>
                <a:bodyPr/>
                <a:lstStyle/>
                <a:p>
                  <a:pPr>
                    <a:defRPr sz="1796" b="0" strike="noStrike" spc="-1">
                      <a:solidFill>
                        <a:srgbClr val="475765"/>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B-B57B-412D-A64A-3631AE0ACD11}"/>
                </c:ext>
              </c:extLst>
            </c:dLbl>
            <c:spPr>
              <a:noFill/>
              <a:ln>
                <a:noFill/>
              </a:ln>
              <a:effectLst/>
            </c:spPr>
            <c:txPr>
              <a:bodyPr/>
              <a:lstStyle/>
              <a:p>
                <a:pPr>
                  <a:defRPr sz="1796" b="0" strike="noStrike" spc="-1">
                    <a:solidFill>
                      <a:srgbClr val="475765"/>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separator>; </c:separator>
            <c:showLeaderLines val="1"/>
            <c:extLst>
              <c:ext xmlns:c15="http://schemas.microsoft.com/office/drawing/2012/chart" uri="{CE6537A1-D6FC-4f65-9D91-7224C49458BB}"/>
            </c:extLst>
          </c:dLbls>
          <c:cat>
            <c:strRef>
              <c:f>categories</c:f>
              <c:strCache>
                <c:ptCount val="6"/>
                <c:pt idx="0">
                  <c:v>Combustion products</c:v>
                </c:pt>
                <c:pt idx="1">
                  <c:v>Bioaerosols</c:v>
                </c:pt>
                <c:pt idx="2">
                  <c:v>VOCs</c:v>
                </c:pt>
                <c:pt idx="3">
                  <c:v>Radon</c:v>
                </c:pt>
                <c:pt idx="4">
                  <c:v>Pathogens</c:v>
                </c:pt>
                <c:pt idx="5">
                  <c:v>CO</c:v>
                </c:pt>
              </c:strCache>
            </c:strRef>
          </c:cat>
          <c:val>
            <c:numRef>
              <c:f>0</c:f>
              <c:numCache>
                <c:formatCode>General</c:formatCode>
                <c:ptCount val="6"/>
                <c:pt idx="0">
                  <c:v>950</c:v>
                </c:pt>
                <c:pt idx="1">
                  <c:v>888</c:v>
                </c:pt>
                <c:pt idx="2">
                  <c:v>321</c:v>
                </c:pt>
                <c:pt idx="3">
                  <c:v>84</c:v>
                </c:pt>
                <c:pt idx="4">
                  <c:v>95</c:v>
                </c:pt>
                <c:pt idx="5">
                  <c:v>101</c:v>
                </c:pt>
              </c:numCache>
            </c:numRef>
          </c:val>
          <c:extLst>
            <c:ext xmlns:c16="http://schemas.microsoft.com/office/drawing/2014/chart" uri="{C3380CC4-5D6E-409C-BE32-E72D297353CC}">
              <c16:uniqueId val="{0000000C-B57B-412D-A64A-3631AE0ACD11}"/>
            </c:ext>
          </c:extLst>
        </c:ser>
        <c:dLbls>
          <c:showLegendKey val="0"/>
          <c:showVal val="0"/>
          <c:showCatName val="0"/>
          <c:showSerName val="0"/>
          <c:showPercent val="0"/>
          <c:showBubbleSize val="0"/>
          <c:showLeaderLines val="1"/>
        </c:dLbls>
        <c:firstSliceAng val="0"/>
      </c:pieChart>
      <c:spPr>
        <a:noFill/>
        <a:ln w="12600">
          <a:noFill/>
        </a:ln>
      </c:spPr>
    </c:plotArea>
    <c:legend>
      <c:legendPos val="r"/>
      <c:layout>
        <c:manualLayout>
          <c:xMode val="edge"/>
          <c:yMode val="edge"/>
          <c:x val="0.63166644024815499"/>
          <c:y val="0.27087707875983003"/>
          <c:w val="0.33606557377049201"/>
          <c:h val="0.452789699570815"/>
        </c:manualLayout>
      </c:layout>
      <c:overlay val="1"/>
      <c:spPr>
        <a:noFill/>
        <a:ln w="3240">
          <a:solidFill>
            <a:srgbClr val="37444F"/>
          </a:solidFill>
          <a:round/>
        </a:ln>
      </c:spPr>
      <c:txPr>
        <a:bodyPr/>
        <a:lstStyle/>
        <a:p>
          <a:pPr>
            <a:defRPr sz="1600" b="0" strike="noStrike" spc="-1">
              <a:solidFill>
                <a:srgbClr val="5A6F81"/>
              </a:solidFill>
              <a:latin typeface="Trebuchet MS" panose="020B0603020202020204" pitchFamily="34" charset="0"/>
              <a:ea typeface="Arial"/>
            </a:defRPr>
          </a:pPr>
          <a:endParaRPr lang="hu-HU"/>
        </a:p>
      </c:txPr>
    </c:legend>
    <c:plotVisOnly val="1"/>
    <c:dispBlanksAs val="zero"/>
    <c:showDLblsOverMax val="1"/>
  </c:chart>
  <c:spPr>
    <a:noFill/>
    <a:ln>
      <a:noFill/>
    </a:ln>
  </c:sp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hu-HU"/>
  <c:roundedCorners val="0"/>
  <c:style val="2"/>
  <c:chart>
    <c:autoTitleDeleted val="1"/>
    <c:plotArea>
      <c:layout>
        <c:manualLayout>
          <c:layoutTarget val="inner"/>
          <c:xMode val="edge"/>
          <c:yMode val="edge"/>
          <c:x val="9.1329234683061297E-2"/>
          <c:y val="6.2203561153876097E-2"/>
          <c:w val="0.48475726097095601"/>
          <c:h val="0.88834460772879198"/>
        </c:manualLayout>
      </c:layout>
      <c:pieChart>
        <c:varyColors val="1"/>
        <c:ser>
          <c:idx val="0"/>
          <c:order val="0"/>
          <c:tx>
            <c:strRef>
              <c:f>label 0</c:f>
              <c:strCache>
                <c:ptCount val="1"/>
                <c:pt idx="0">
                  <c:v>Kelet</c:v>
                </c:pt>
              </c:strCache>
            </c:strRef>
          </c:tx>
          <c:spPr>
            <a:solidFill>
              <a:srgbClr val="7E93A5"/>
            </a:solidFill>
            <a:ln w="12600">
              <a:solidFill>
                <a:srgbClr val="4D4D4E"/>
              </a:solidFill>
              <a:round/>
            </a:ln>
          </c:spPr>
          <c:explosion val="25"/>
          <c:dPt>
            <c:idx val="0"/>
            <c:bubble3D val="0"/>
            <c:explosion val="13"/>
            <c:spPr>
              <a:solidFill>
                <a:srgbClr val="CCFFFF"/>
              </a:solidFill>
              <a:ln w="12600">
                <a:solidFill>
                  <a:srgbClr val="4D4D4E"/>
                </a:solidFill>
                <a:round/>
              </a:ln>
            </c:spPr>
            <c:extLst>
              <c:ext xmlns:c16="http://schemas.microsoft.com/office/drawing/2014/chart" uri="{C3380CC4-5D6E-409C-BE32-E72D297353CC}">
                <c16:uniqueId val="{00000001-0E0D-4F47-A49C-F83C11E62692}"/>
              </c:ext>
            </c:extLst>
          </c:dPt>
          <c:dPt>
            <c:idx val="1"/>
            <c:bubble3D val="0"/>
            <c:explosion val="14"/>
            <c:spPr>
              <a:solidFill>
                <a:srgbClr val="C74545"/>
              </a:solidFill>
              <a:ln w="12600">
                <a:solidFill>
                  <a:srgbClr val="4D4D4E"/>
                </a:solidFill>
                <a:round/>
              </a:ln>
            </c:spPr>
            <c:extLst>
              <c:ext xmlns:c16="http://schemas.microsoft.com/office/drawing/2014/chart" uri="{C3380CC4-5D6E-409C-BE32-E72D297353CC}">
                <c16:uniqueId val="{00000003-0E0D-4F47-A49C-F83C11E62692}"/>
              </c:ext>
            </c:extLst>
          </c:dPt>
          <c:dPt>
            <c:idx val="2"/>
            <c:bubble3D val="0"/>
            <c:spPr>
              <a:solidFill>
                <a:srgbClr val="6699FF"/>
              </a:solidFill>
              <a:ln w="12600">
                <a:solidFill>
                  <a:srgbClr val="4D4D4E"/>
                </a:solidFill>
                <a:round/>
              </a:ln>
            </c:spPr>
            <c:extLst>
              <c:ext xmlns:c16="http://schemas.microsoft.com/office/drawing/2014/chart" uri="{C3380CC4-5D6E-409C-BE32-E72D297353CC}">
                <c16:uniqueId val="{00000005-0E0D-4F47-A49C-F83C11E62692}"/>
              </c:ext>
            </c:extLst>
          </c:dPt>
          <c:dPt>
            <c:idx val="3"/>
            <c:bubble3D val="0"/>
            <c:spPr>
              <a:solidFill>
                <a:srgbClr val="868686"/>
              </a:solidFill>
              <a:ln w="12600">
                <a:solidFill>
                  <a:srgbClr val="4D4D4E"/>
                </a:solidFill>
                <a:round/>
              </a:ln>
            </c:spPr>
            <c:extLst>
              <c:ext xmlns:c16="http://schemas.microsoft.com/office/drawing/2014/chart" uri="{C3380CC4-5D6E-409C-BE32-E72D297353CC}">
                <c16:uniqueId val="{00000007-0E0D-4F47-A49C-F83C11E62692}"/>
              </c:ext>
            </c:extLst>
          </c:dPt>
          <c:dPt>
            <c:idx val="4"/>
            <c:bubble3D val="0"/>
            <c:spPr>
              <a:solidFill>
                <a:srgbClr val="8BA2AD"/>
              </a:solidFill>
              <a:ln w="12600">
                <a:solidFill>
                  <a:srgbClr val="4D4D4E"/>
                </a:solidFill>
                <a:round/>
              </a:ln>
            </c:spPr>
            <c:extLst>
              <c:ext xmlns:c16="http://schemas.microsoft.com/office/drawing/2014/chart" uri="{C3380CC4-5D6E-409C-BE32-E72D297353CC}">
                <c16:uniqueId val="{00000009-0E0D-4F47-A49C-F83C11E62692}"/>
              </c:ext>
            </c:extLst>
          </c:dPt>
          <c:dPt>
            <c:idx val="5"/>
            <c:bubble3D val="0"/>
            <c:spPr>
              <a:solidFill>
                <a:srgbClr val="339966"/>
              </a:solidFill>
              <a:ln w="12600">
                <a:solidFill>
                  <a:srgbClr val="4D4D4E"/>
                </a:solidFill>
                <a:round/>
              </a:ln>
            </c:spPr>
            <c:extLst>
              <c:ext xmlns:c16="http://schemas.microsoft.com/office/drawing/2014/chart" uri="{C3380CC4-5D6E-409C-BE32-E72D297353CC}">
                <c16:uniqueId val="{0000000B-0E0D-4F47-A49C-F83C11E62692}"/>
              </c:ext>
            </c:extLst>
          </c:dPt>
          <c:dPt>
            <c:idx val="6"/>
            <c:bubble3D val="0"/>
            <c:spPr>
              <a:solidFill>
                <a:srgbClr val="C6816C"/>
              </a:solidFill>
              <a:ln w="12600">
                <a:solidFill>
                  <a:srgbClr val="4D4D4E"/>
                </a:solidFill>
                <a:round/>
              </a:ln>
            </c:spPr>
            <c:extLst>
              <c:ext xmlns:c16="http://schemas.microsoft.com/office/drawing/2014/chart" uri="{C3380CC4-5D6E-409C-BE32-E72D297353CC}">
                <c16:uniqueId val="{0000000D-0E0D-4F47-A49C-F83C11E62692}"/>
              </c:ext>
            </c:extLst>
          </c:dPt>
          <c:dLbls>
            <c:dLbl>
              <c:idx val="0"/>
              <c:spPr/>
              <c:txPr>
                <a:bodyPr/>
                <a:lstStyle/>
                <a:p>
                  <a:pPr>
                    <a:defRPr sz="1796"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1-0E0D-4F47-A49C-F83C11E62692}"/>
                </c:ext>
              </c:extLst>
            </c:dLbl>
            <c:dLbl>
              <c:idx val="1"/>
              <c:spPr/>
              <c:txPr>
                <a:bodyPr/>
                <a:lstStyle/>
                <a:p>
                  <a:pPr>
                    <a:defRPr sz="1796"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3-0E0D-4F47-A49C-F83C11E62692}"/>
                </c:ext>
              </c:extLst>
            </c:dLbl>
            <c:dLbl>
              <c:idx val="2"/>
              <c:layout>
                <c:manualLayout>
                  <c:x val="5.0440859151213626E-3"/>
                  <c:y val="7.6300328322102271E-3"/>
                </c:manualLayout>
              </c:layout>
              <c:spPr/>
              <c:txPr>
                <a:bodyPr/>
                <a:lstStyle/>
                <a:p>
                  <a:pPr>
                    <a:defRPr sz="1796"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5-0E0D-4F47-A49C-F83C11E62692}"/>
                </c:ext>
              </c:extLst>
            </c:dLbl>
            <c:dLbl>
              <c:idx val="3"/>
              <c:layout>
                <c:manualLayout>
                  <c:x val="-1.2018505955073136E-3"/>
                  <c:y val="5.9540781060998787E-3"/>
                </c:manualLayout>
              </c:layout>
              <c:spPr/>
              <c:txPr>
                <a:bodyPr/>
                <a:lstStyle/>
                <a:p>
                  <a:pPr>
                    <a:defRPr sz="1796"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7-0E0D-4F47-A49C-F83C11E62692}"/>
                </c:ext>
              </c:extLst>
            </c:dLbl>
            <c:dLbl>
              <c:idx val="4"/>
              <c:spPr/>
              <c:txPr>
                <a:bodyPr/>
                <a:lstStyle/>
                <a:p>
                  <a:pPr>
                    <a:defRPr sz="1796"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9-0E0D-4F47-A49C-F83C11E62692}"/>
                </c:ext>
              </c:extLst>
            </c:dLbl>
            <c:dLbl>
              <c:idx val="5"/>
              <c:layout>
                <c:manualLayout>
                  <c:x val="-3.7197417269712045E-3"/>
                  <c:y val="6.1709434940383622E-3"/>
                </c:manualLayout>
              </c:layout>
              <c:spPr/>
              <c:txPr>
                <a:bodyPr/>
                <a:lstStyle/>
                <a:p>
                  <a:pPr>
                    <a:defRPr sz="1796"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B-0E0D-4F47-A49C-F83C11E62692}"/>
                </c:ext>
              </c:extLst>
            </c:dLbl>
            <c:dLbl>
              <c:idx val="6"/>
              <c:layout>
                <c:manualLayout>
                  <c:x val="0.11935528324287653"/>
                  <c:y val="8.9154570589251771E-3"/>
                </c:manualLayout>
              </c:layout>
              <c:spPr/>
              <c:txPr>
                <a:bodyPr/>
                <a:lstStyle/>
                <a:p>
                  <a:pPr>
                    <a:defRPr sz="1796"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D-0E0D-4F47-A49C-F83C11E62692}"/>
                </c:ext>
              </c:extLst>
            </c:dLbl>
            <c:spPr>
              <a:noFill/>
              <a:ln>
                <a:noFill/>
              </a:ln>
              <a:effectLst/>
            </c:spPr>
            <c:txPr>
              <a:bodyPr/>
              <a:lstStyle/>
              <a:p>
                <a:pPr>
                  <a:defRPr sz="1796" b="0" strike="noStrike" spc="-1">
                    <a:solidFill>
                      <a:srgbClr val="37444F"/>
                    </a:solidFill>
                    <a:latin typeface="Trebuchet MS" panose="020B0603020202020204" pitchFamily="34" charset="0"/>
                    <a:ea typeface="Arial"/>
                  </a:defRPr>
                </a:pPr>
                <a:endParaRPr lang="hu-HU"/>
              </a:p>
            </c:txPr>
            <c:dLblPos val="bestFit"/>
            <c:showLegendKey val="0"/>
            <c:showVal val="1"/>
            <c:showCatName val="0"/>
            <c:showSerName val="0"/>
            <c:showPercent val="1"/>
            <c:showBubbleSize val="1"/>
            <c:separator>; </c:separator>
            <c:showLeaderLines val="1"/>
            <c:extLst>
              <c:ext xmlns:c15="http://schemas.microsoft.com/office/drawing/2012/chart" uri="{CE6537A1-D6FC-4f65-9D91-7224C49458BB}"/>
            </c:extLst>
          </c:dLbls>
          <c:cat>
            <c:strRef>
              <c:f>categories</c:f>
              <c:strCache>
                <c:ptCount val="7"/>
                <c:pt idx="0">
                  <c:v>Asthma</c:v>
                </c:pt>
                <c:pt idx="1">
                  <c:v>Cardiovascular diseases</c:v>
                </c:pt>
                <c:pt idx="2">
                  <c:v>COPD</c:v>
                </c:pt>
                <c:pt idx="3">
                  <c:v>Lung cancer</c:v>
                </c:pt>
                <c:pt idx="4">
                  <c:v>Sick Building Syndrome</c:v>
                </c:pt>
                <c:pt idx="5">
                  <c:v>Infectious respiratory diseases</c:v>
                </c:pt>
                <c:pt idx="6">
                  <c:v>Acute CO toxication</c:v>
                </c:pt>
              </c:strCache>
            </c:strRef>
          </c:cat>
          <c:val>
            <c:numRef>
              <c:f>0</c:f>
              <c:numCache>
                <c:formatCode>General</c:formatCode>
                <c:ptCount val="7"/>
                <c:pt idx="0">
                  <c:v>661</c:v>
                </c:pt>
                <c:pt idx="1">
                  <c:v>674</c:v>
                </c:pt>
                <c:pt idx="2">
                  <c:v>64</c:v>
                </c:pt>
                <c:pt idx="3">
                  <c:v>125</c:v>
                </c:pt>
                <c:pt idx="4">
                  <c:v>517</c:v>
                </c:pt>
                <c:pt idx="5">
                  <c:v>48</c:v>
                </c:pt>
                <c:pt idx="6">
                  <c:v>104</c:v>
                </c:pt>
              </c:numCache>
            </c:numRef>
          </c:val>
          <c:extLst>
            <c:ext xmlns:c16="http://schemas.microsoft.com/office/drawing/2014/chart" uri="{C3380CC4-5D6E-409C-BE32-E72D297353CC}">
              <c16:uniqueId val="{0000000E-0E0D-4F47-A49C-F83C11E62692}"/>
            </c:ext>
          </c:extLst>
        </c:ser>
        <c:dLbls>
          <c:showLegendKey val="0"/>
          <c:showVal val="0"/>
          <c:showCatName val="0"/>
          <c:showSerName val="0"/>
          <c:showPercent val="0"/>
          <c:showBubbleSize val="0"/>
          <c:showLeaderLines val="1"/>
        </c:dLbls>
        <c:firstSliceAng val="0"/>
      </c:pieChart>
      <c:spPr>
        <a:noFill/>
        <a:ln w="12600">
          <a:noFill/>
        </a:ln>
      </c:spPr>
    </c:plotArea>
    <c:legend>
      <c:legendPos val="r"/>
      <c:layout>
        <c:manualLayout>
          <c:xMode val="edge"/>
          <c:yMode val="edge"/>
          <c:x val="0.63388138372335101"/>
          <c:y val="3.3340151583930701E-2"/>
          <c:w val="0.344456261045755"/>
          <c:h val="0.899979545248208"/>
        </c:manualLayout>
      </c:layout>
      <c:overlay val="1"/>
      <c:spPr>
        <a:noFill/>
        <a:ln w="3240">
          <a:solidFill>
            <a:srgbClr val="4D4D4E"/>
          </a:solidFill>
          <a:round/>
        </a:ln>
      </c:spPr>
      <c:txPr>
        <a:bodyPr/>
        <a:lstStyle/>
        <a:p>
          <a:pPr>
            <a:defRPr sz="1600" b="0" strike="noStrike" spc="-1">
              <a:solidFill>
                <a:srgbClr val="5A6F81"/>
              </a:solidFill>
              <a:latin typeface="Trebuchet MS" panose="020B0603020202020204" pitchFamily="34" charset="0"/>
              <a:ea typeface="Arial"/>
            </a:defRPr>
          </a:pPr>
          <a:endParaRPr lang="hu-HU"/>
        </a:p>
      </c:txPr>
    </c:legend>
    <c:plotVisOnly val="1"/>
    <c:dispBlanksAs val="zero"/>
    <c:showDLblsOverMax val="1"/>
  </c:chart>
  <c:spPr>
    <a:noFill/>
    <a:ln>
      <a:noFill/>
    </a:ln>
  </c:spPr>
</c:chartSpace>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1"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hu-HU" sz="1400" b="0" strike="noStrike" spc="-1">
                <a:solidFill>
                  <a:srgbClr val="000000"/>
                </a:solidFill>
                <a:latin typeface="Arial"/>
              </a:rPr>
              <a:t>Click to move the slide</a:t>
            </a:r>
          </a:p>
        </p:txBody>
      </p:sp>
      <p:sp>
        <p:nvSpPr>
          <p:cNvPr id="752" name="PlaceHolder 2"/>
          <p:cNvSpPr>
            <a:spLocks noGrp="1"/>
          </p:cNvSpPr>
          <p:nvPr>
            <p:ph type="body"/>
          </p:nvPr>
        </p:nvSpPr>
        <p:spPr>
          <a:xfrm>
            <a:off x="756000" y="5078520"/>
            <a:ext cx="6047640" cy="4811040"/>
          </a:xfrm>
          <a:prstGeom prst="rect">
            <a:avLst/>
          </a:prstGeom>
        </p:spPr>
        <p:txBody>
          <a:bodyPr lIns="0" tIns="0" rIns="0" bIns="0">
            <a:noAutofit/>
          </a:bodyPr>
          <a:lstStyle/>
          <a:p>
            <a:r>
              <a:rPr lang="hu-HU" sz="2000" b="0" strike="noStrike" spc="-1">
                <a:latin typeface="Arial"/>
              </a:rPr>
              <a:t>Click to edit the notes format</a:t>
            </a:r>
          </a:p>
        </p:txBody>
      </p:sp>
      <p:sp>
        <p:nvSpPr>
          <p:cNvPr id="753" name="PlaceHolder 3"/>
          <p:cNvSpPr>
            <a:spLocks noGrp="1"/>
          </p:cNvSpPr>
          <p:nvPr>
            <p:ph type="hdr"/>
          </p:nvPr>
        </p:nvSpPr>
        <p:spPr>
          <a:xfrm>
            <a:off x="0" y="0"/>
            <a:ext cx="3280680" cy="534240"/>
          </a:xfrm>
          <a:prstGeom prst="rect">
            <a:avLst/>
          </a:prstGeom>
        </p:spPr>
        <p:txBody>
          <a:bodyPr lIns="0" tIns="0" rIns="0" bIns="0">
            <a:noAutofit/>
          </a:bodyPr>
          <a:lstStyle/>
          <a:p>
            <a:r>
              <a:rPr lang="hu-HU" sz="1400" b="0" strike="noStrike" spc="-1">
                <a:latin typeface="Times New Roman"/>
              </a:rPr>
              <a:t> </a:t>
            </a:r>
          </a:p>
        </p:txBody>
      </p:sp>
      <p:sp>
        <p:nvSpPr>
          <p:cNvPr id="754"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hu-HU" sz="1400" b="0" strike="noStrike" spc="-1">
                <a:latin typeface="Times New Roman"/>
              </a:rPr>
              <a:t> </a:t>
            </a:r>
          </a:p>
        </p:txBody>
      </p:sp>
      <p:sp>
        <p:nvSpPr>
          <p:cNvPr id="755" name="PlaceHolder 5"/>
          <p:cNvSpPr>
            <a:spLocks noGrp="1"/>
          </p:cNvSpPr>
          <p:nvPr>
            <p:ph type="ftr"/>
          </p:nvPr>
        </p:nvSpPr>
        <p:spPr>
          <a:xfrm>
            <a:off x="0" y="10157400"/>
            <a:ext cx="3280680" cy="534240"/>
          </a:xfrm>
          <a:prstGeom prst="rect">
            <a:avLst/>
          </a:prstGeom>
        </p:spPr>
        <p:txBody>
          <a:bodyPr lIns="0" tIns="0" rIns="0" bIns="0" anchor="b">
            <a:noAutofit/>
          </a:bodyPr>
          <a:lstStyle/>
          <a:p>
            <a:r>
              <a:rPr lang="hu-HU" sz="1400" b="0" strike="noStrike" spc="-1">
                <a:latin typeface="Times New Roman"/>
              </a:rPr>
              <a:t> </a:t>
            </a:r>
          </a:p>
        </p:txBody>
      </p:sp>
      <p:sp>
        <p:nvSpPr>
          <p:cNvPr id="756"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98AE3ED-5D78-4182-AD66-CFE4C875F94B}" type="slidenum">
              <a:rPr lang="hu-HU" sz="1400" b="0" strike="noStrike" spc="-1">
                <a:latin typeface="Times New Roman"/>
              </a:rPr>
              <a:t>‹#›</a:t>
            </a:fld>
            <a:endParaRPr lang="hu-HU"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b="0" i="0" u="none" strike="noStrike" cap="none">
              <a:solidFill>
                <a:schemeClr val="dk1"/>
              </a:solidFill>
              <a:latin typeface="Trebuchet MS"/>
              <a:ea typeface="Trebuchet MS"/>
              <a:cs typeface="Trebuchet MS"/>
              <a:sym typeface="Trebuchet MS"/>
            </a:endParaRPr>
          </a:p>
        </p:txBody>
      </p:sp>
      <p:sp>
        <p:nvSpPr>
          <p:cNvPr id="541" name="Google Shape;54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Trebuchet MS"/>
                <a:ea typeface="Trebuchet MS"/>
                <a:cs typeface="Trebuchet MS"/>
                <a:sym typeface="Trebuchet MS"/>
              </a:rPr>
              <a:t>1</a:t>
            </a:fld>
            <a:endParaRPr sz="1200">
              <a:solidFill>
                <a:schemeClr val="dk1"/>
              </a:solidFill>
              <a:latin typeface="Trebuchet MS"/>
              <a:ea typeface="Trebuchet MS"/>
              <a:cs typeface="Trebuchet MS"/>
              <a:sym typeface="Trebuchet M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 name="PlaceHolder 1"/>
          <p:cNvSpPr>
            <a:spLocks noGrp="1" noRot="1" noChangeAspect="1"/>
          </p:cNvSpPr>
          <p:nvPr>
            <p:ph type="sldImg"/>
          </p:nvPr>
        </p:nvSpPr>
        <p:spPr>
          <a:xfrm>
            <a:off x="1143000" y="685800"/>
            <a:ext cx="4572000" cy="3429000"/>
          </a:xfrm>
          <a:prstGeom prst="rect">
            <a:avLst/>
          </a:prstGeom>
        </p:spPr>
      </p:sp>
      <p:sp>
        <p:nvSpPr>
          <p:cNvPr id="1096" name="PlaceHolder 2"/>
          <p:cNvSpPr>
            <a:spLocks noGrp="1"/>
          </p:cNvSpPr>
          <p:nvPr>
            <p:ph type="body"/>
          </p:nvPr>
        </p:nvSpPr>
        <p:spPr>
          <a:xfrm>
            <a:off x="914400" y="4343400"/>
            <a:ext cx="5028840" cy="4114440"/>
          </a:xfrm>
          <a:prstGeom prst="rect">
            <a:avLst/>
          </a:prstGeom>
        </p:spPr>
        <p:txBody>
          <a:bodyPr tIns="91440" bIns="91440">
            <a:noAutofit/>
          </a:bodyPr>
          <a:lstStyle/>
          <a:p>
            <a:pPr marL="457200" indent="-228240">
              <a:lnSpc>
                <a:spcPct val="100000"/>
              </a:lnSpc>
            </a:pPr>
            <a:r>
              <a:rPr lang="hu-HU" sz="1000" b="0" strike="noStrike" spc="-1">
                <a:solidFill>
                  <a:srgbClr val="000000"/>
                </a:solidFill>
                <a:latin typeface="Arial"/>
                <a:ea typeface="Trebuchet MS"/>
              </a:rPr>
              <a:t>4/2004 (IV.7) KvVM-ESzCsM-FVM együttes rendelet a légszennyezettségi határértékekről, a helyhez kötött légszennyező pontforrásokkibocsátási határértékeiről szóló 14/2001. (V.9.) KÖM-EüM-FVM együttes rendelet módosításáról</a:t>
            </a:r>
            <a:endParaRPr lang="hu-HU" sz="10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 name="PlaceHolder 1"/>
          <p:cNvSpPr>
            <a:spLocks noGrp="1" noRot="1" noChangeAspect="1"/>
          </p:cNvSpPr>
          <p:nvPr>
            <p:ph type="sldImg"/>
          </p:nvPr>
        </p:nvSpPr>
        <p:spPr>
          <a:xfrm>
            <a:off x="1143000" y="685800"/>
            <a:ext cx="4572000" cy="3429000"/>
          </a:xfrm>
          <a:prstGeom prst="rect">
            <a:avLst/>
          </a:prstGeom>
        </p:spPr>
      </p:sp>
      <p:sp>
        <p:nvSpPr>
          <p:cNvPr id="1098" name="PlaceHolder 2"/>
          <p:cNvSpPr>
            <a:spLocks noGrp="1"/>
          </p:cNvSpPr>
          <p:nvPr>
            <p:ph type="body"/>
          </p:nvPr>
        </p:nvSpPr>
        <p:spPr>
          <a:xfrm>
            <a:off x="685800" y="4343400"/>
            <a:ext cx="5486040" cy="4114440"/>
          </a:xfrm>
          <a:prstGeom prst="rect">
            <a:avLst/>
          </a:prstGeom>
        </p:spPr>
        <p:txBody>
          <a:bodyPr tIns="91440" bIns="91440">
            <a:noAutofit/>
          </a:bodyPr>
          <a:lstStyle/>
          <a:p>
            <a:pPr marL="457200" indent="-228240">
              <a:lnSpc>
                <a:spcPct val="100000"/>
              </a:lnSpc>
            </a:pPr>
            <a:r>
              <a:rPr lang="hu-HU" sz="1000" b="0" strike="noStrike" spc="-1">
                <a:solidFill>
                  <a:srgbClr val="000000"/>
                </a:solidFill>
                <a:latin typeface="Arial"/>
                <a:ea typeface="Trebuchet MS"/>
              </a:rPr>
              <a:t>Spraying pesticides in the home results in increased risks to children because of higher concentrations near the floor and persistence of insecticides in carpets and soft toys. The typical activities of young children also contribute to their higher exposure.</a:t>
            </a:r>
            <a:endParaRPr lang="hu-HU" sz="1000" b="0" strike="noStrike" spc="-1">
              <a:latin typeface="Arial"/>
            </a:endParaRPr>
          </a:p>
          <a:p>
            <a:pPr marL="457200" indent="-228240">
              <a:lnSpc>
                <a:spcPct val="100000"/>
              </a:lnSpc>
            </a:pPr>
            <a:r>
              <a:rPr lang="hu-HU" sz="1000" b="0" strike="noStrike" spc="-1">
                <a:solidFill>
                  <a:srgbClr val="000000"/>
                </a:solidFill>
                <a:latin typeface="Arial"/>
                <a:ea typeface="Trebuchet MS"/>
              </a:rPr>
              <a:t>Pesticides are covered extensively in a separate module.</a:t>
            </a:r>
            <a:endParaRPr lang="hu-HU" sz="1000" b="0" strike="noStrike" spc="-1">
              <a:latin typeface="Arial"/>
            </a:endParaRPr>
          </a:p>
          <a:p>
            <a:pPr marL="457200" indent="-228240">
              <a:lnSpc>
                <a:spcPct val="100000"/>
              </a:lnSpc>
            </a:pPr>
            <a:endParaRPr lang="hu-HU" sz="1000" b="0" strike="noStrike" spc="-1">
              <a:latin typeface="Arial"/>
            </a:endParaRPr>
          </a:p>
          <a:p>
            <a:pPr marL="457200" indent="-228240">
              <a:lnSpc>
                <a:spcPct val="100000"/>
              </a:lnSpc>
            </a:pPr>
            <a:r>
              <a:rPr lang="hu-HU" sz="1000" b="0" i="1" strike="noStrike" spc="-1">
                <a:solidFill>
                  <a:srgbClr val="000000"/>
                </a:solidFill>
                <a:latin typeface="Arial"/>
                <a:ea typeface="Trebuchet MS"/>
              </a:rPr>
              <a:t>Ref:</a:t>
            </a:r>
            <a:endParaRPr lang="hu-HU" sz="1000" b="0" strike="noStrike" spc="-1">
              <a:latin typeface="Arial"/>
            </a:endParaRPr>
          </a:p>
          <a:p>
            <a:pPr marL="457200" indent="-228240">
              <a:lnSpc>
                <a:spcPct val="100000"/>
              </a:lnSpc>
              <a:buClr>
                <a:srgbClr val="000000"/>
              </a:buClr>
              <a:buFont typeface="Symbol" charset="2"/>
              <a:buChar char=""/>
            </a:pPr>
            <a:r>
              <a:rPr lang="hu-HU" sz="1000" b="0" strike="noStrike" spc="-1">
                <a:solidFill>
                  <a:srgbClr val="000000"/>
                </a:solidFill>
                <a:latin typeface="Arial"/>
                <a:ea typeface="Trebuchet MS"/>
              </a:rPr>
              <a:t>Reigart. Pesticides in children.</a:t>
            </a:r>
            <a:r>
              <a:rPr lang="hu-HU" sz="1000" b="0" i="1" strike="noStrike" spc="-1">
                <a:solidFill>
                  <a:srgbClr val="000000"/>
                </a:solidFill>
                <a:latin typeface="Arial"/>
                <a:ea typeface="Trebuchet MS"/>
              </a:rPr>
              <a:t> Pediatric Clinics of North America, </a:t>
            </a:r>
            <a:r>
              <a:rPr lang="hu-HU" sz="1000" b="0" strike="noStrike" spc="-1">
                <a:solidFill>
                  <a:srgbClr val="000000"/>
                </a:solidFill>
                <a:latin typeface="Arial"/>
                <a:ea typeface="Trebuchet MS"/>
              </a:rPr>
              <a:t>2001, 48:1185.</a:t>
            </a:r>
            <a:endParaRPr lang="hu-HU" sz="1000" b="0" strike="noStrike" spc="-1">
              <a:latin typeface="Arial"/>
            </a:endParaRPr>
          </a:p>
          <a:p>
            <a:pPr marL="457200" indent="-228240">
              <a:lnSpc>
                <a:spcPct val="100000"/>
              </a:lnSpc>
            </a:pPr>
            <a:r>
              <a:rPr lang="hu-HU" sz="1000" b="0" i="1" strike="noStrike" spc="-1">
                <a:solidFill>
                  <a:srgbClr val="000000"/>
                </a:solidFill>
                <a:latin typeface="Arial"/>
                <a:ea typeface="Trebuchet MS"/>
              </a:rPr>
              <a:t>Children are exposed to a wide range of pesticides, including insecticides, herbicides, fungicides and rodenticides. They differ from adults in their exposures and responses to exposures. Acute and chronic toxicity are discussed, and important chronic effects, such as carcinogenesis, endocrine disruption, and neurodevelopmental effects are reviewed. Laws and regulations are also discussed. Recommendations are made to pediatricians regarding treatment and advising families regarding avoidance of pesticide exposures and their effects.</a:t>
            </a:r>
            <a:r>
              <a:rPr lang="hu-HU" sz="1000" b="0" strike="noStrike" spc="-1">
                <a:solidFill>
                  <a:srgbClr val="000000"/>
                </a:solidFill>
                <a:latin typeface="Arial"/>
                <a:ea typeface="Trebuchet MS"/>
              </a:rPr>
              <a:t> </a:t>
            </a:r>
            <a:endParaRPr lang="hu-HU" sz="1000" b="0" strike="noStrike" spc="-1">
              <a:latin typeface="Arial"/>
            </a:endParaRPr>
          </a:p>
          <a:p>
            <a:pPr marL="457200" indent="-228240">
              <a:lnSpc>
                <a:spcPct val="100000"/>
              </a:lnSpc>
            </a:pPr>
            <a:endParaRPr lang="hu-HU" sz="10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 name="PlaceHolder 1"/>
          <p:cNvSpPr>
            <a:spLocks noGrp="1" noRot="1" noChangeAspect="1"/>
          </p:cNvSpPr>
          <p:nvPr>
            <p:ph type="sldImg"/>
          </p:nvPr>
        </p:nvSpPr>
        <p:spPr>
          <a:xfrm>
            <a:off x="1143000" y="685800"/>
            <a:ext cx="4572000" cy="3429000"/>
          </a:xfrm>
          <a:prstGeom prst="rect">
            <a:avLst/>
          </a:prstGeom>
        </p:spPr>
      </p:sp>
      <p:sp>
        <p:nvSpPr>
          <p:cNvPr id="1103" name="PlaceHolder 2"/>
          <p:cNvSpPr>
            <a:spLocks noGrp="1"/>
          </p:cNvSpPr>
          <p:nvPr>
            <p:ph type="body"/>
          </p:nvPr>
        </p:nvSpPr>
        <p:spPr>
          <a:xfrm>
            <a:off x="685800" y="4343400"/>
            <a:ext cx="5486040" cy="4114440"/>
          </a:xfrm>
          <a:prstGeom prst="rect">
            <a:avLst/>
          </a:prstGeom>
        </p:spPr>
        <p:txBody>
          <a:bodyPr tIns="91440" bIns="91440">
            <a:noAutofit/>
          </a:bodyPr>
          <a:lstStyle/>
          <a:p>
            <a:endParaRPr lang="hu-HU" sz="2000" b="0" strike="noStrike" spc="-1">
              <a:latin typeface="Arial"/>
            </a:endParaRPr>
          </a:p>
        </p:txBody>
      </p:sp>
      <p:sp>
        <p:nvSpPr>
          <p:cNvPr id="1104" name="TextShape 3"/>
          <p:cNvSpPr txBox="1"/>
          <p:nvPr/>
        </p:nvSpPr>
        <p:spPr>
          <a:xfrm>
            <a:off x="3884760" y="8685360"/>
            <a:ext cx="2971440" cy="456840"/>
          </a:xfrm>
          <a:prstGeom prst="rect">
            <a:avLst/>
          </a:prstGeom>
          <a:noFill/>
          <a:ln>
            <a:noFill/>
          </a:ln>
        </p:spPr>
        <p:txBody>
          <a:bodyPr anchor="b">
            <a:noAutofit/>
          </a:bodyPr>
          <a:lstStyle/>
          <a:p>
            <a:pPr>
              <a:lnSpc>
                <a:spcPct val="100000"/>
              </a:lnSpc>
            </a:pPr>
            <a:fld id="{0237969F-B8F9-41F7-940E-2F7EFE50DBC0}" type="slidenum">
              <a:rPr lang="hu-HU" sz="1400" b="0" strike="noStrike" spc="-1">
                <a:solidFill>
                  <a:srgbClr val="000000"/>
                </a:solidFill>
                <a:latin typeface="Calibri"/>
                <a:ea typeface="Arial"/>
              </a:rPr>
              <a:t>53</a:t>
            </a:fld>
            <a:endParaRPr lang="hu-HU" sz="14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PlaceHolder 1"/>
          <p:cNvSpPr>
            <a:spLocks noGrp="1" noRot="1" noChangeAspect="1"/>
          </p:cNvSpPr>
          <p:nvPr>
            <p:ph type="sldImg"/>
          </p:nvPr>
        </p:nvSpPr>
        <p:spPr>
          <a:xfrm>
            <a:off x="1143000" y="685800"/>
            <a:ext cx="4572000" cy="3429000"/>
          </a:xfrm>
          <a:prstGeom prst="rect">
            <a:avLst/>
          </a:prstGeom>
        </p:spPr>
      </p:sp>
      <p:sp>
        <p:nvSpPr>
          <p:cNvPr id="1110" name="PlaceHolder 2"/>
          <p:cNvSpPr>
            <a:spLocks noGrp="1"/>
          </p:cNvSpPr>
          <p:nvPr>
            <p:ph type="body"/>
          </p:nvPr>
        </p:nvSpPr>
        <p:spPr>
          <a:xfrm>
            <a:off x="685800" y="4343400"/>
            <a:ext cx="5486040" cy="4114440"/>
          </a:xfrm>
          <a:prstGeom prst="rect">
            <a:avLst/>
          </a:prstGeom>
        </p:spPr>
        <p:txBody>
          <a:bodyPr tIns="91440" bIns="91440">
            <a:noAutofit/>
          </a:bodyPr>
          <a:lstStyle/>
          <a:p>
            <a:endParaRPr lang="hu-HU" sz="2000" b="0" strike="noStrike" spc="-1">
              <a:latin typeface="Arial"/>
            </a:endParaRPr>
          </a:p>
        </p:txBody>
      </p:sp>
      <p:sp>
        <p:nvSpPr>
          <p:cNvPr id="1111" name="TextShape 3"/>
          <p:cNvSpPr txBox="1"/>
          <p:nvPr/>
        </p:nvSpPr>
        <p:spPr>
          <a:xfrm>
            <a:off x="3884760" y="8685360"/>
            <a:ext cx="2971440" cy="456840"/>
          </a:xfrm>
          <a:prstGeom prst="rect">
            <a:avLst/>
          </a:prstGeom>
          <a:noFill/>
          <a:ln>
            <a:noFill/>
          </a:ln>
        </p:spPr>
        <p:txBody>
          <a:bodyPr anchor="b">
            <a:noAutofit/>
          </a:bodyPr>
          <a:lstStyle/>
          <a:p>
            <a:pPr>
              <a:lnSpc>
                <a:spcPct val="100000"/>
              </a:lnSpc>
            </a:pPr>
            <a:fld id="{B02794E4-C053-4BDE-B7C1-C0442767CCE9}" type="slidenum">
              <a:rPr lang="hu-HU" sz="1400" b="0" strike="noStrike" spc="-1">
                <a:solidFill>
                  <a:srgbClr val="000000"/>
                </a:solidFill>
                <a:latin typeface="Calibri"/>
                <a:ea typeface="Arial"/>
              </a:rPr>
              <a:t>57</a:t>
            </a:fld>
            <a:endParaRPr lang="hu-HU" sz="14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 name="PlaceHolder 1"/>
          <p:cNvSpPr>
            <a:spLocks noGrp="1" noRot="1" noChangeAspect="1"/>
          </p:cNvSpPr>
          <p:nvPr>
            <p:ph type="sldImg"/>
          </p:nvPr>
        </p:nvSpPr>
        <p:spPr>
          <a:xfrm>
            <a:off x="1143000" y="685800"/>
            <a:ext cx="4572000" cy="3429000"/>
          </a:xfrm>
          <a:prstGeom prst="rect">
            <a:avLst/>
          </a:prstGeom>
        </p:spPr>
      </p:sp>
      <p:sp>
        <p:nvSpPr>
          <p:cNvPr id="1119" name="PlaceHolder 2"/>
          <p:cNvSpPr>
            <a:spLocks noGrp="1"/>
          </p:cNvSpPr>
          <p:nvPr>
            <p:ph type="body"/>
          </p:nvPr>
        </p:nvSpPr>
        <p:spPr>
          <a:xfrm>
            <a:off x="685800" y="4343400"/>
            <a:ext cx="5486040" cy="4114440"/>
          </a:xfrm>
          <a:prstGeom prst="rect">
            <a:avLst/>
          </a:prstGeom>
        </p:spPr>
        <p:txBody>
          <a:bodyPr tIns="91440" bIns="91440">
            <a:noAutofit/>
          </a:bodyPr>
          <a:lstStyle/>
          <a:p>
            <a:endParaRPr lang="hu-HU" sz="2000" b="0" strike="noStrike" spc="-1">
              <a:latin typeface="Arial"/>
            </a:endParaRPr>
          </a:p>
        </p:txBody>
      </p:sp>
      <p:sp>
        <p:nvSpPr>
          <p:cNvPr id="1120"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C997D592-9F7A-411A-8F00-191C3FDA3281}" type="slidenum">
              <a:rPr lang="hu-HU" sz="1200" b="0" strike="noStrike" spc="-1">
                <a:solidFill>
                  <a:srgbClr val="000000"/>
                </a:solidFill>
                <a:latin typeface="Trebuchet MS"/>
                <a:ea typeface="Trebuchet MS"/>
              </a:rPr>
              <a:t>61</a:t>
            </a:fld>
            <a:endParaRPr lang="hu-HU"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PlaceHolder 1"/>
          <p:cNvSpPr>
            <a:spLocks noGrp="1" noRot="1" noChangeAspect="1"/>
          </p:cNvSpPr>
          <p:nvPr>
            <p:ph type="sldImg"/>
          </p:nvPr>
        </p:nvSpPr>
        <p:spPr>
          <a:xfrm>
            <a:off x="1143000" y="685800"/>
            <a:ext cx="4572000" cy="3429000"/>
          </a:xfrm>
          <a:prstGeom prst="rect">
            <a:avLst/>
          </a:prstGeom>
        </p:spPr>
      </p:sp>
      <p:sp>
        <p:nvSpPr>
          <p:cNvPr id="1113" name="PlaceHolder 2"/>
          <p:cNvSpPr>
            <a:spLocks noGrp="1"/>
          </p:cNvSpPr>
          <p:nvPr>
            <p:ph type="body"/>
          </p:nvPr>
        </p:nvSpPr>
        <p:spPr>
          <a:xfrm>
            <a:off x="685800" y="4343400"/>
            <a:ext cx="5486040" cy="4114440"/>
          </a:xfrm>
          <a:prstGeom prst="rect">
            <a:avLst/>
          </a:prstGeom>
        </p:spPr>
        <p:txBody>
          <a:bodyPr tIns="91440" bIns="91440">
            <a:noAutofit/>
          </a:bodyPr>
          <a:lstStyle/>
          <a:p>
            <a:pPr marL="457200" indent="-228240">
              <a:lnSpc>
                <a:spcPct val="100000"/>
              </a:lnSpc>
            </a:pPr>
            <a:r>
              <a:rPr lang="hu-HU" sz="1000" b="0" strike="noStrike" spc="-1">
                <a:solidFill>
                  <a:srgbClr val="000000"/>
                </a:solidFill>
                <a:latin typeface="Trebuchet MS"/>
                <a:ea typeface="Trebuchet MS"/>
              </a:rPr>
              <a:t>Visual comfort is very important for well-being and productivity of the occupants in buildings.</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Preference for windows and beneficient impact of natural views is well established.</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Architectural design has a direct impact on office lighting</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Several visual comfort criteria such as view type, view quality and social density have an impact on physical and psychological health of the occupants</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Geometry of windows, photometry of surfaces, amount of glazing etc., all have an impact on the illumination levels in a work area</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Therefore, one needs to study daylight, artificial lighting, glare and visual comfort together in order get a more complete picture.</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	</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There is a direct relationship between acoustic comfort and occupant productivity in buildings.</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Acoustic problems emanate from airborne sounds, outdoor noise, noise from adjacent spaces, noise from office equipment and sound of nearby facilities.</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The level, the spectrum, and the variation with time of the noise may influence the level of disturbance. </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Acoustic problems therefore need to be addressed at the design stages of the building. In order to address acoustic problems at design stages itself, it is important to assess what is going to happen indoors and outdoors.</a:t>
            </a:r>
            <a:endParaRPr lang="hu-HU" sz="1000" b="0" strike="noStrike" spc="-1">
              <a:latin typeface="Arial"/>
            </a:endParaRPr>
          </a:p>
        </p:txBody>
      </p:sp>
      <p:sp>
        <p:nvSpPr>
          <p:cNvPr id="1114" name="TextShape 3"/>
          <p:cNvSpPr txBox="1"/>
          <p:nvPr/>
        </p:nvSpPr>
        <p:spPr>
          <a:xfrm>
            <a:off x="3884760" y="8685360"/>
            <a:ext cx="2971440" cy="456840"/>
          </a:xfrm>
          <a:prstGeom prst="rect">
            <a:avLst/>
          </a:prstGeom>
          <a:noFill/>
          <a:ln>
            <a:noFill/>
          </a:ln>
        </p:spPr>
        <p:txBody>
          <a:bodyPr anchor="b">
            <a:noAutofit/>
          </a:bodyPr>
          <a:lstStyle/>
          <a:p>
            <a:pPr>
              <a:lnSpc>
                <a:spcPct val="100000"/>
              </a:lnSpc>
            </a:pPr>
            <a:fld id="{1D2A2B4F-A1B6-4142-A67A-B5EF373DF18A}" type="slidenum">
              <a:rPr lang="hu-HU" sz="1400" b="0" strike="noStrike" spc="-1">
                <a:solidFill>
                  <a:srgbClr val="000000"/>
                </a:solidFill>
                <a:latin typeface="Calibri"/>
                <a:ea typeface="Arial"/>
              </a:rPr>
              <a:t>75</a:t>
            </a:fld>
            <a:endParaRPr lang="hu-HU" sz="1400" b="0" strike="noStrike" spc="-1">
              <a:latin typeface="Times New Roman"/>
            </a:endParaRPr>
          </a:p>
        </p:txBody>
      </p:sp>
    </p:spTree>
    <p:extLst>
      <p:ext uri="{BB962C8B-B14F-4D97-AF65-F5344CB8AC3E}">
        <p14:creationId xmlns:p14="http://schemas.microsoft.com/office/powerpoint/2010/main" val="1107063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PlaceHolder 1"/>
          <p:cNvSpPr>
            <a:spLocks noGrp="1" noRot="1" noChangeAspect="1"/>
          </p:cNvSpPr>
          <p:nvPr>
            <p:ph type="sldImg"/>
          </p:nvPr>
        </p:nvSpPr>
        <p:spPr>
          <a:xfrm>
            <a:off x="1143000" y="685800"/>
            <a:ext cx="4572000" cy="3429000"/>
          </a:xfrm>
          <a:prstGeom prst="rect">
            <a:avLst/>
          </a:prstGeom>
        </p:spPr>
      </p:sp>
      <p:sp>
        <p:nvSpPr>
          <p:cNvPr id="1116" name="PlaceHolder 2"/>
          <p:cNvSpPr>
            <a:spLocks noGrp="1"/>
          </p:cNvSpPr>
          <p:nvPr>
            <p:ph type="body"/>
          </p:nvPr>
        </p:nvSpPr>
        <p:spPr>
          <a:xfrm>
            <a:off x="685800" y="4343400"/>
            <a:ext cx="5486040" cy="4114440"/>
          </a:xfrm>
          <a:prstGeom prst="rect">
            <a:avLst/>
          </a:prstGeom>
        </p:spPr>
        <p:txBody>
          <a:bodyPr tIns="91440" bIns="91440">
            <a:noAutofit/>
          </a:bodyPr>
          <a:lstStyle/>
          <a:p>
            <a:pPr marL="457200" indent="-228240">
              <a:lnSpc>
                <a:spcPct val="100000"/>
              </a:lnSpc>
            </a:pPr>
            <a:r>
              <a:rPr lang="hu-HU" sz="1000" b="0" strike="noStrike" spc="-1">
                <a:solidFill>
                  <a:srgbClr val="000000"/>
                </a:solidFill>
                <a:latin typeface="Trebuchet MS"/>
                <a:ea typeface="Trebuchet MS"/>
              </a:rPr>
              <a:t>     Electromagnetic fields (EMF) are generated by forces associated with electric charges in motion, and by microwaves, radio waves, electrical currents, and transformers. </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Electromagnetic fields of all frequencies represent one of the most common and fastest growing environmental influences, about which concern are growing. All populations are now exposed to varying degrees of EMF, and the levels will continue to increase as technology advances.</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Public exposure regulations in most countries continue to be based on the guidelines of the International Commission on Non-Ionizing Radiation Protection and Institute of Electrical and Electronics Engineers.</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Laboratory studies confirm </a:t>
            </a:r>
            <a:r>
              <a:rPr lang="hu-HU" sz="1000" b="0" i="1" strike="noStrike" spc="-1">
                <a:solidFill>
                  <a:srgbClr val="000000"/>
                </a:solidFill>
                <a:latin typeface="Trebuchet MS"/>
                <a:ea typeface="Trebuchet MS"/>
              </a:rPr>
              <a:t>in vivo</a:t>
            </a:r>
            <a:r>
              <a:rPr lang="hu-HU" sz="1000" b="0" strike="noStrike" spc="-1">
                <a:solidFill>
                  <a:srgbClr val="000000"/>
                </a:solidFill>
                <a:latin typeface="Trebuchet MS"/>
                <a:ea typeface="Trebuchet MS"/>
              </a:rPr>
              <a:t> biological effects, namely chronic exposure has been associated with increased oxidative stress and DNA damage and cancer risk.</a:t>
            </a:r>
            <a:endParaRPr lang="hu-HU" sz="1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Currently insufficient evidence to prove that EMF would cause cancer. </a:t>
            </a:r>
            <a:endParaRPr lang="hu-HU" sz="1000" b="0" strike="noStrike" spc="-1">
              <a:latin typeface="Arial"/>
            </a:endParaRPr>
          </a:p>
        </p:txBody>
      </p:sp>
      <p:sp>
        <p:nvSpPr>
          <p:cNvPr id="1117" name="TextShape 3"/>
          <p:cNvSpPr txBox="1"/>
          <p:nvPr/>
        </p:nvSpPr>
        <p:spPr>
          <a:xfrm>
            <a:off x="3884760" y="8685360"/>
            <a:ext cx="2971440" cy="456840"/>
          </a:xfrm>
          <a:prstGeom prst="rect">
            <a:avLst/>
          </a:prstGeom>
          <a:noFill/>
          <a:ln>
            <a:noFill/>
          </a:ln>
        </p:spPr>
        <p:txBody>
          <a:bodyPr anchor="b">
            <a:noAutofit/>
          </a:bodyPr>
          <a:lstStyle/>
          <a:p>
            <a:pPr>
              <a:lnSpc>
                <a:spcPct val="100000"/>
              </a:lnSpc>
            </a:pPr>
            <a:fld id="{D2E0D2AA-32B2-4AE4-8A23-DDC80E74E97C}" type="slidenum">
              <a:rPr lang="hu-HU" sz="1400" b="0" strike="noStrike" spc="-1">
                <a:solidFill>
                  <a:srgbClr val="000000"/>
                </a:solidFill>
                <a:latin typeface="Calibri"/>
                <a:ea typeface="Arial"/>
              </a:rPr>
              <a:t>77</a:t>
            </a:fld>
            <a:endParaRPr lang="hu-HU" sz="1400" b="0" strike="noStrike" spc="-1">
              <a:latin typeface="Times New Roman"/>
            </a:endParaRPr>
          </a:p>
        </p:txBody>
      </p:sp>
    </p:spTree>
    <p:extLst>
      <p:ext uri="{BB962C8B-B14F-4D97-AF65-F5344CB8AC3E}">
        <p14:creationId xmlns:p14="http://schemas.microsoft.com/office/powerpoint/2010/main" val="10679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PlaceHolder 1"/>
          <p:cNvSpPr>
            <a:spLocks noGrp="1" noRot="1" noChangeAspect="1"/>
          </p:cNvSpPr>
          <p:nvPr>
            <p:ph type="sldImg"/>
          </p:nvPr>
        </p:nvSpPr>
        <p:spPr>
          <a:xfrm>
            <a:off x="1143000" y="685800"/>
            <a:ext cx="4572000" cy="3429000"/>
          </a:xfrm>
          <a:prstGeom prst="rect">
            <a:avLst/>
          </a:prstGeom>
        </p:spPr>
      </p:sp>
      <p:sp>
        <p:nvSpPr>
          <p:cNvPr id="1078" name="PlaceHolder 2"/>
          <p:cNvSpPr>
            <a:spLocks noGrp="1"/>
          </p:cNvSpPr>
          <p:nvPr>
            <p:ph type="body"/>
          </p:nvPr>
        </p:nvSpPr>
        <p:spPr>
          <a:xfrm>
            <a:off x="685800" y="4343400"/>
            <a:ext cx="5486040" cy="4114440"/>
          </a:xfrm>
          <a:prstGeom prst="rect">
            <a:avLst/>
          </a:prstGeom>
        </p:spPr>
        <p:txBody>
          <a:bodyPr tIns="91440" bIns="91440">
            <a:noAutofit/>
          </a:bodyPr>
          <a:lstStyle/>
          <a:p>
            <a:endParaRPr lang="hu-HU" sz="2000" b="0" strike="noStrike" spc="-1">
              <a:latin typeface="Arial"/>
            </a:endParaRPr>
          </a:p>
        </p:txBody>
      </p:sp>
      <p:sp>
        <p:nvSpPr>
          <p:cNvPr id="1079" name="TextShape 3"/>
          <p:cNvSpPr txBox="1"/>
          <p:nvPr/>
        </p:nvSpPr>
        <p:spPr>
          <a:xfrm>
            <a:off x="3884760" y="8685360"/>
            <a:ext cx="2971440" cy="456840"/>
          </a:xfrm>
          <a:prstGeom prst="rect">
            <a:avLst/>
          </a:prstGeom>
          <a:noFill/>
          <a:ln>
            <a:noFill/>
          </a:ln>
        </p:spPr>
        <p:txBody>
          <a:bodyPr anchor="b">
            <a:noAutofit/>
          </a:bodyPr>
          <a:lstStyle/>
          <a:p>
            <a:pPr>
              <a:lnSpc>
                <a:spcPct val="100000"/>
              </a:lnSpc>
            </a:pPr>
            <a:fld id="{4EC689ED-D736-4FAF-84A3-437706C67B28}" type="slidenum">
              <a:rPr lang="hu-HU" sz="1400" b="0" strike="noStrike" spc="-1">
                <a:solidFill>
                  <a:srgbClr val="000000"/>
                </a:solidFill>
                <a:latin typeface="Calibri"/>
                <a:ea typeface="Arial"/>
              </a:rPr>
              <a:t>2</a:t>
            </a:fld>
            <a:endParaRPr lang="hu-HU" sz="14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 name="PlaceHolder 1"/>
          <p:cNvSpPr>
            <a:spLocks noGrp="1" noRot="1" noChangeAspect="1"/>
          </p:cNvSpPr>
          <p:nvPr>
            <p:ph type="sldImg"/>
          </p:nvPr>
        </p:nvSpPr>
        <p:spPr>
          <a:xfrm>
            <a:off x="1143000" y="685800"/>
            <a:ext cx="4572000" cy="3429000"/>
          </a:xfrm>
          <a:prstGeom prst="rect">
            <a:avLst/>
          </a:prstGeom>
        </p:spPr>
      </p:sp>
      <p:sp>
        <p:nvSpPr>
          <p:cNvPr id="1081" name="PlaceHolder 2"/>
          <p:cNvSpPr>
            <a:spLocks noGrp="1"/>
          </p:cNvSpPr>
          <p:nvPr>
            <p:ph type="body"/>
          </p:nvPr>
        </p:nvSpPr>
        <p:spPr>
          <a:xfrm>
            <a:off x="685800" y="4343400"/>
            <a:ext cx="5486040" cy="4114440"/>
          </a:xfrm>
          <a:prstGeom prst="rect">
            <a:avLst/>
          </a:prstGeom>
        </p:spPr>
        <p:txBody>
          <a:bodyPr tIns="91440" bIns="91440">
            <a:noAutofit/>
          </a:bodyPr>
          <a:lstStyle/>
          <a:p>
            <a:pPr marL="457200" indent="-228240">
              <a:lnSpc>
                <a:spcPct val="100000"/>
              </a:lnSpc>
            </a:pPr>
            <a:r>
              <a:rPr lang="hu-HU" sz="1000" b="0" strike="noStrike" spc="-1">
                <a:solidFill>
                  <a:srgbClr val="000000"/>
                </a:solidFill>
                <a:latin typeface="Trebuchet MS"/>
                <a:ea typeface="Trebuchet MS"/>
              </a:rPr>
              <a:t>quote national data !</a:t>
            </a:r>
            <a:endParaRPr lang="hu-HU" sz="1000" b="0" strike="noStrike" spc="-1">
              <a:latin typeface="Arial"/>
            </a:endParaRPr>
          </a:p>
        </p:txBody>
      </p:sp>
      <p:sp>
        <p:nvSpPr>
          <p:cNvPr id="1082" name="TextShape 3"/>
          <p:cNvSpPr txBox="1"/>
          <p:nvPr/>
        </p:nvSpPr>
        <p:spPr>
          <a:xfrm>
            <a:off x="3884760" y="8685360"/>
            <a:ext cx="2971440" cy="456840"/>
          </a:xfrm>
          <a:prstGeom prst="rect">
            <a:avLst/>
          </a:prstGeom>
          <a:noFill/>
          <a:ln>
            <a:noFill/>
          </a:ln>
        </p:spPr>
        <p:txBody>
          <a:bodyPr anchor="b">
            <a:noAutofit/>
          </a:bodyPr>
          <a:lstStyle/>
          <a:p>
            <a:pPr>
              <a:lnSpc>
                <a:spcPct val="100000"/>
              </a:lnSpc>
            </a:pPr>
            <a:fld id="{EB3804CF-2EDE-4E5F-BC6E-F1A0ACD507A5}" type="slidenum">
              <a:rPr lang="hu-HU" sz="1400" b="0" strike="noStrike" spc="-1">
                <a:solidFill>
                  <a:srgbClr val="000000"/>
                </a:solidFill>
                <a:latin typeface="Calibri"/>
                <a:ea typeface="Arial"/>
              </a:rPr>
              <a:t>3</a:t>
            </a:fld>
            <a:endParaRPr lang="hu-HU" sz="14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14099BF-0909-440E-9722-CD4D326961BD}" type="slidenum">
              <a:rPr lang="en-US" altLang="en-US">
                <a:solidFill>
                  <a:prstClr val="black"/>
                </a:solidFill>
                <a:latin typeface="Times New Roman" pitchFamily="18" charset="0"/>
              </a:rPr>
              <a:pPr>
                <a:spcBef>
                  <a:spcPct val="0"/>
                </a:spcBef>
              </a:pPr>
              <a:t>11</a:t>
            </a:fld>
            <a:endParaRPr lang="en-US" altLang="en-US">
              <a:solidFill>
                <a:prstClr val="black"/>
              </a:solidFill>
              <a:latin typeface="Times New Roman" pitchFamily="18" charset="0"/>
            </a:endParaRPr>
          </a:p>
        </p:txBody>
      </p:sp>
    </p:spTree>
    <p:extLst>
      <p:ext uri="{BB962C8B-B14F-4D97-AF65-F5344CB8AC3E}">
        <p14:creationId xmlns:p14="http://schemas.microsoft.com/office/powerpoint/2010/main" val="99610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TextShape 1"/>
          <p:cNvSpPr txBox="1"/>
          <p:nvPr/>
        </p:nvSpPr>
        <p:spPr>
          <a:xfrm>
            <a:off x="3884760" y="8685360"/>
            <a:ext cx="2971440" cy="456840"/>
          </a:xfrm>
          <a:prstGeom prst="rect">
            <a:avLst/>
          </a:prstGeom>
          <a:noFill/>
          <a:ln>
            <a:noFill/>
          </a:ln>
        </p:spPr>
        <p:txBody>
          <a:bodyPr anchor="b">
            <a:noAutofit/>
          </a:bodyPr>
          <a:lstStyle/>
          <a:p>
            <a:pPr>
              <a:lnSpc>
                <a:spcPct val="100000"/>
              </a:lnSpc>
            </a:pPr>
            <a:fld id="{E54D0073-4DC0-4B14-AE23-52568185CA1E}" type="slidenum">
              <a:rPr lang="hu-HU" sz="1400" b="0" strike="noStrike" spc="-1">
                <a:solidFill>
                  <a:srgbClr val="000000"/>
                </a:solidFill>
                <a:latin typeface="Calibri"/>
                <a:ea typeface="Arial"/>
              </a:rPr>
              <a:t>15</a:t>
            </a:fld>
            <a:endParaRPr lang="hu-HU" sz="1400" b="0" strike="noStrike" spc="-1">
              <a:latin typeface="Times New Roman"/>
            </a:endParaRPr>
          </a:p>
        </p:txBody>
      </p:sp>
      <p:sp>
        <p:nvSpPr>
          <p:cNvPr id="1084" name="PlaceHolder 2"/>
          <p:cNvSpPr>
            <a:spLocks noGrp="1" noRot="1" noChangeAspect="1"/>
          </p:cNvSpPr>
          <p:nvPr>
            <p:ph type="sldImg"/>
          </p:nvPr>
        </p:nvSpPr>
        <p:spPr>
          <a:xfrm>
            <a:off x="1143000" y="685800"/>
            <a:ext cx="4572000" cy="3429000"/>
          </a:xfrm>
          <a:prstGeom prst="rect">
            <a:avLst/>
          </a:prstGeom>
        </p:spPr>
      </p:sp>
      <p:sp>
        <p:nvSpPr>
          <p:cNvPr id="1085" name="PlaceHolder 3"/>
          <p:cNvSpPr>
            <a:spLocks noGrp="1"/>
          </p:cNvSpPr>
          <p:nvPr>
            <p:ph type="body"/>
          </p:nvPr>
        </p:nvSpPr>
        <p:spPr>
          <a:xfrm>
            <a:off x="685800" y="4343400"/>
            <a:ext cx="5486040" cy="4114440"/>
          </a:xfrm>
          <a:prstGeom prst="rect">
            <a:avLst/>
          </a:prstGeom>
        </p:spPr>
        <p:txBody>
          <a:bodyPr tIns="91440" bIns="91440">
            <a:noAutofit/>
          </a:bodyPr>
          <a:lstStyle/>
          <a:p>
            <a:endParaRPr lang="hu-HU"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PlaceHolder 1"/>
          <p:cNvSpPr>
            <a:spLocks noGrp="1" noRot="1" noChangeAspect="1"/>
          </p:cNvSpPr>
          <p:nvPr>
            <p:ph type="sldImg"/>
          </p:nvPr>
        </p:nvSpPr>
        <p:spPr>
          <a:xfrm>
            <a:off x="1143000" y="685800"/>
            <a:ext cx="4572000" cy="3429000"/>
          </a:xfrm>
          <a:prstGeom prst="rect">
            <a:avLst/>
          </a:prstGeom>
        </p:spPr>
      </p:sp>
      <p:sp>
        <p:nvSpPr>
          <p:cNvPr id="1087" name="PlaceHolder 2"/>
          <p:cNvSpPr>
            <a:spLocks noGrp="1"/>
          </p:cNvSpPr>
          <p:nvPr>
            <p:ph type="body"/>
          </p:nvPr>
        </p:nvSpPr>
        <p:spPr>
          <a:xfrm>
            <a:off x="685800" y="4343400"/>
            <a:ext cx="5486040" cy="4114440"/>
          </a:xfrm>
          <a:prstGeom prst="rect">
            <a:avLst/>
          </a:prstGeom>
        </p:spPr>
        <p:txBody>
          <a:bodyPr tIns="91440" bIns="91440">
            <a:noAutofit/>
          </a:bodyPr>
          <a:lstStyle/>
          <a:p>
            <a:pPr marL="457200" indent="-228240">
              <a:lnSpc>
                <a:spcPct val="100000"/>
              </a:lnSpc>
            </a:pPr>
            <a:endParaRPr lang="hu-HU" sz="2000" b="0" strike="noStrike" spc="-1">
              <a:latin typeface="Arial"/>
            </a:endParaRPr>
          </a:p>
          <a:p>
            <a:pPr marL="457200" indent="-228240">
              <a:lnSpc>
                <a:spcPct val="100000"/>
              </a:lnSpc>
            </a:pPr>
            <a:r>
              <a:rPr lang="hu-HU" sz="1000" b="0" strike="noStrike" spc="-1">
                <a:solidFill>
                  <a:srgbClr val="000000"/>
                </a:solidFill>
                <a:latin typeface="Trebuchet MS"/>
                <a:ea typeface="Trebuchet MS"/>
              </a:rPr>
              <a:t>These experiments show that viruses can be transmitted to healthy individuals through the airborne route.  Virus infected persons are a mobile contaminant source.</a:t>
            </a:r>
            <a:endParaRPr lang="hu-HU" sz="1000" b="0" strike="noStrike" spc="-1">
              <a:latin typeface="Arial"/>
            </a:endParaRPr>
          </a:p>
          <a:p>
            <a:pPr marL="457200" indent="-228240">
              <a:lnSpc>
                <a:spcPct val="100000"/>
              </a:lnSpc>
            </a:pPr>
            <a:endParaRPr lang="hu-HU" sz="1000" b="0" strike="noStrike" spc="-1">
              <a:latin typeface="Arial"/>
            </a:endParaRPr>
          </a:p>
        </p:txBody>
      </p:sp>
      <p:sp>
        <p:nvSpPr>
          <p:cNvPr id="1088" name="TextShape 3"/>
          <p:cNvSpPr txBox="1"/>
          <p:nvPr/>
        </p:nvSpPr>
        <p:spPr>
          <a:xfrm>
            <a:off x="3884760" y="8685360"/>
            <a:ext cx="2971440" cy="456840"/>
          </a:xfrm>
          <a:prstGeom prst="rect">
            <a:avLst/>
          </a:prstGeom>
          <a:noFill/>
          <a:ln>
            <a:noFill/>
          </a:ln>
        </p:spPr>
        <p:txBody>
          <a:bodyPr anchor="b">
            <a:noAutofit/>
          </a:bodyPr>
          <a:lstStyle/>
          <a:p>
            <a:pPr>
              <a:lnSpc>
                <a:spcPct val="100000"/>
              </a:lnSpc>
            </a:pPr>
            <a:fld id="{8F7D3BAD-3FD5-4C77-82B4-4DB51A00D1C3}" type="slidenum">
              <a:rPr lang="hu-HU" sz="1400" b="0" strike="noStrike" spc="-1">
                <a:solidFill>
                  <a:srgbClr val="000000"/>
                </a:solidFill>
                <a:latin typeface="Calibri"/>
                <a:ea typeface="Arial"/>
              </a:rPr>
              <a:t>16</a:t>
            </a:fld>
            <a:endParaRPr lang="hu-HU" sz="14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 name="PlaceHolder 1"/>
          <p:cNvSpPr>
            <a:spLocks noGrp="1" noRot="1" noChangeAspect="1"/>
          </p:cNvSpPr>
          <p:nvPr>
            <p:ph type="sldImg"/>
          </p:nvPr>
        </p:nvSpPr>
        <p:spPr>
          <a:xfrm>
            <a:off x="1143000" y="685800"/>
            <a:ext cx="4572000" cy="3429000"/>
          </a:xfrm>
          <a:prstGeom prst="rect">
            <a:avLst/>
          </a:prstGeom>
        </p:spPr>
      </p:sp>
      <p:sp>
        <p:nvSpPr>
          <p:cNvPr id="1090" name="PlaceHolder 2"/>
          <p:cNvSpPr>
            <a:spLocks noGrp="1"/>
          </p:cNvSpPr>
          <p:nvPr>
            <p:ph type="body"/>
          </p:nvPr>
        </p:nvSpPr>
        <p:spPr>
          <a:xfrm>
            <a:off x="685800" y="4343400"/>
            <a:ext cx="5486040" cy="4114440"/>
          </a:xfrm>
          <a:prstGeom prst="rect">
            <a:avLst/>
          </a:prstGeom>
        </p:spPr>
        <p:txBody>
          <a:bodyPr tIns="91440" bIns="91440">
            <a:noAutofit/>
          </a:bodyPr>
          <a:lstStyle/>
          <a:p>
            <a:pPr marL="457200" indent="-228240">
              <a:lnSpc>
                <a:spcPct val="100000"/>
              </a:lnSpc>
            </a:pPr>
            <a:r>
              <a:rPr lang="hu-HU" sz="1000" b="0" strike="noStrike" spc="-1">
                <a:solidFill>
                  <a:srgbClr val="000000"/>
                </a:solidFill>
                <a:latin typeface="Arial"/>
                <a:ea typeface="Trebuchet MS"/>
              </a:rPr>
              <a:t>A large number of combustion products originate from various different sources. The main ones are listed here.</a:t>
            </a:r>
            <a:endParaRPr lang="hu-HU" sz="1000" b="0" strike="noStrike" spc="-1">
              <a:latin typeface="Arial"/>
            </a:endParaRPr>
          </a:p>
          <a:p>
            <a:pPr marL="457200" indent="-228240">
              <a:lnSpc>
                <a:spcPct val="100000"/>
              </a:lnSpc>
            </a:pPr>
            <a:r>
              <a:rPr lang="hu-HU" sz="1000" b="1" strike="noStrike" spc="-1">
                <a:solidFill>
                  <a:srgbClr val="000000"/>
                </a:solidFill>
                <a:latin typeface="Arial"/>
                <a:ea typeface="Trebuchet MS"/>
              </a:rPr>
              <a:t>&lt;&lt;READ SLIDE.&gt;&gt;</a:t>
            </a:r>
            <a:endParaRPr lang="hu-HU" sz="1000" b="0" strike="noStrike" spc="-1">
              <a:latin typeface="Arial"/>
            </a:endParaRPr>
          </a:p>
          <a:p>
            <a:pPr marL="457200" indent="-228240">
              <a:lnSpc>
                <a:spcPct val="100000"/>
              </a:lnSpc>
            </a:pPr>
            <a:endParaRPr lang="hu-HU" sz="10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 name="PlaceHolder 1"/>
          <p:cNvSpPr>
            <a:spLocks noGrp="1" noRot="1" noChangeAspect="1"/>
          </p:cNvSpPr>
          <p:nvPr>
            <p:ph type="sldImg"/>
          </p:nvPr>
        </p:nvSpPr>
        <p:spPr>
          <a:xfrm>
            <a:off x="1143000" y="685800"/>
            <a:ext cx="4572000" cy="3429000"/>
          </a:xfrm>
          <a:prstGeom prst="rect">
            <a:avLst/>
          </a:prstGeom>
        </p:spPr>
      </p:sp>
      <p:sp>
        <p:nvSpPr>
          <p:cNvPr id="1092" name="PlaceHolder 2"/>
          <p:cNvSpPr>
            <a:spLocks noGrp="1"/>
          </p:cNvSpPr>
          <p:nvPr>
            <p:ph type="body"/>
          </p:nvPr>
        </p:nvSpPr>
        <p:spPr>
          <a:xfrm>
            <a:off x="685800" y="4343400"/>
            <a:ext cx="5486040" cy="4114440"/>
          </a:xfrm>
          <a:prstGeom prst="rect">
            <a:avLst/>
          </a:prstGeom>
        </p:spPr>
        <p:txBody>
          <a:bodyPr tIns="91440" bIns="91440">
            <a:noAutofit/>
          </a:bodyPr>
          <a:lstStyle/>
          <a:p>
            <a:pPr marL="457200" indent="-228240">
              <a:lnSpc>
                <a:spcPct val="100000"/>
              </a:lnSpc>
            </a:pPr>
            <a:r>
              <a:rPr lang="hu-HU" sz="1000" b="0" strike="noStrike" spc="-1">
                <a:solidFill>
                  <a:srgbClr val="000000"/>
                </a:solidFill>
                <a:latin typeface="Arial"/>
                <a:ea typeface="Trebuchet MS"/>
              </a:rPr>
              <a:t>The route of exposure is through inhalation. Unintentional exposure to CO can be attributed to smoke inhalation from inadequately vented combustion appliances, and from vehicles and tobacco smoke.</a:t>
            </a:r>
            <a:endParaRPr lang="hu-HU" sz="1000" b="0" strike="noStrike" spc="-1">
              <a:latin typeface="Arial"/>
            </a:endParaRPr>
          </a:p>
          <a:p>
            <a:pPr marL="457200" indent="-228240">
              <a:lnSpc>
                <a:spcPct val="100000"/>
              </a:lnSpc>
            </a:pPr>
            <a:r>
              <a:rPr lang="hu-HU" sz="1000" b="0" strike="noStrike" spc="-1">
                <a:solidFill>
                  <a:srgbClr val="000000"/>
                </a:solidFill>
                <a:latin typeface="Arial"/>
                <a:ea typeface="Trebuchet MS"/>
              </a:rPr>
              <a:t>The clinical features of CO poisoning are highly variable and symptoms vary from mild to very severe. Acute effects are due to the formation of carboxyhaemoglobin in the blood, which inhibits oxygen intake. At moderate concentrations, angina, impaired vision, and reduced brain function may result. At higher concentrations, exposure to CO can be fatal. Delayed neuropsychological sequelae have been reported in adults and children; these usually occur 3 to 240 days following exposure and are estimated to occur in 10 to 30% of victims.</a:t>
            </a:r>
            <a:endParaRPr lang="hu-HU" sz="1000" b="0" strike="noStrike" spc="-1">
              <a:latin typeface="Arial"/>
            </a:endParaRPr>
          </a:p>
          <a:p>
            <a:pPr marL="457200" indent="-228240">
              <a:lnSpc>
                <a:spcPct val="100000"/>
              </a:lnSpc>
            </a:pPr>
            <a:endParaRPr lang="hu-HU" sz="1000" b="0" strike="noStrike" spc="-1">
              <a:latin typeface="Arial"/>
            </a:endParaRPr>
          </a:p>
          <a:p>
            <a:pPr marL="457200" indent="-228240">
              <a:lnSpc>
                <a:spcPct val="100000"/>
              </a:lnSpc>
            </a:pPr>
            <a:r>
              <a:rPr lang="hu-HU" sz="1000" b="0" i="1" strike="noStrike" spc="-1">
                <a:solidFill>
                  <a:srgbClr val="000000"/>
                </a:solidFill>
                <a:latin typeface="Arial"/>
                <a:ea typeface="Trebuchet MS"/>
              </a:rPr>
              <a:t>Ref:</a:t>
            </a:r>
            <a:endParaRPr lang="hu-HU" sz="1000" b="0" strike="noStrike" spc="-1">
              <a:latin typeface="Arial"/>
            </a:endParaRPr>
          </a:p>
          <a:p>
            <a:pPr marL="457200" indent="-228240">
              <a:lnSpc>
                <a:spcPct val="100000"/>
              </a:lnSpc>
              <a:buClr>
                <a:srgbClr val="000000"/>
              </a:buClr>
              <a:buFont typeface="Symbol" charset="2"/>
              <a:buChar char=""/>
            </a:pPr>
            <a:r>
              <a:rPr lang="hu-HU" sz="1000" b="0" strike="noStrike" spc="-1">
                <a:solidFill>
                  <a:srgbClr val="000000"/>
                </a:solidFill>
                <a:latin typeface="Arial"/>
                <a:ea typeface="Trebuchet MS"/>
              </a:rPr>
              <a:t>California Poison Control System.</a:t>
            </a:r>
            <a:r>
              <a:rPr lang="hu-HU" sz="1000" b="0" i="1" strike="noStrike" spc="-1">
                <a:solidFill>
                  <a:srgbClr val="000000"/>
                </a:solidFill>
                <a:latin typeface="Arial"/>
                <a:ea typeface="Trebuchet MS"/>
              </a:rPr>
              <a:t> Poisoning and drug overdose. </a:t>
            </a:r>
            <a:r>
              <a:rPr lang="hu-HU" sz="1000" b="0" strike="noStrike" spc="-1">
                <a:solidFill>
                  <a:srgbClr val="000000"/>
                </a:solidFill>
                <a:latin typeface="Arial"/>
                <a:ea typeface="Trebuchet MS"/>
              </a:rPr>
              <a:t>Olson ed. Appleton and Lange, 1999.</a:t>
            </a:r>
            <a:endParaRPr lang="hu-HU" sz="1000" b="0" strike="noStrike" spc="-1">
              <a:latin typeface="Arial"/>
            </a:endParaRPr>
          </a:p>
          <a:p>
            <a:pPr>
              <a:lnSpc>
                <a:spcPct val="100000"/>
              </a:lnSpc>
            </a:pPr>
            <a:endParaRPr lang="hu-HU" sz="1000" b="0" strike="noStrike" spc="-1">
              <a:latin typeface="Arial"/>
            </a:endParaRPr>
          </a:p>
          <a:p>
            <a:pPr marL="457200" indent="-228240">
              <a:lnSpc>
                <a:spcPct val="100000"/>
              </a:lnSpc>
            </a:pPr>
            <a:r>
              <a:rPr lang="hu-HU" sz="1000" b="1" strike="noStrike" spc="-1">
                <a:solidFill>
                  <a:srgbClr val="000000"/>
                </a:solidFill>
                <a:latin typeface="Arial"/>
                <a:ea typeface="Trebuchet MS"/>
              </a:rPr>
              <a:t>&lt;&lt;READ SLIDE.&gt;&gt;</a:t>
            </a:r>
            <a:endParaRPr lang="hu-HU" sz="1000" b="0" strike="noStrike" spc="-1">
              <a:latin typeface="Arial"/>
            </a:endParaRPr>
          </a:p>
          <a:p>
            <a:pPr marL="457200" indent="-228240">
              <a:lnSpc>
                <a:spcPct val="100000"/>
              </a:lnSpc>
            </a:pPr>
            <a:endParaRPr lang="hu-HU" sz="1000" b="0" strike="noStrike" spc="-1">
              <a:latin typeface="Arial"/>
            </a:endParaRPr>
          </a:p>
          <a:p>
            <a:pPr marL="457200" indent="-228240">
              <a:lnSpc>
                <a:spcPct val="100000"/>
              </a:lnSpc>
            </a:pPr>
            <a:endParaRPr lang="hu-HU" sz="10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 name="PlaceHolder 1"/>
          <p:cNvSpPr>
            <a:spLocks noGrp="1" noRot="1" noChangeAspect="1"/>
          </p:cNvSpPr>
          <p:nvPr>
            <p:ph type="sldImg"/>
          </p:nvPr>
        </p:nvSpPr>
        <p:spPr>
          <a:xfrm>
            <a:off x="1143000" y="685800"/>
            <a:ext cx="4572000" cy="3429000"/>
          </a:xfrm>
          <a:prstGeom prst="rect">
            <a:avLst/>
          </a:prstGeom>
        </p:spPr>
      </p:sp>
      <p:sp>
        <p:nvSpPr>
          <p:cNvPr id="1094" name="PlaceHolder 2"/>
          <p:cNvSpPr>
            <a:spLocks noGrp="1"/>
          </p:cNvSpPr>
          <p:nvPr>
            <p:ph type="body"/>
          </p:nvPr>
        </p:nvSpPr>
        <p:spPr>
          <a:xfrm>
            <a:off x="685800" y="4343400"/>
            <a:ext cx="5486040" cy="4114440"/>
          </a:xfrm>
          <a:prstGeom prst="rect">
            <a:avLst/>
          </a:prstGeom>
        </p:spPr>
        <p:txBody>
          <a:bodyPr tIns="91440" bIns="91440">
            <a:noAutofit/>
          </a:bodyPr>
          <a:lstStyle/>
          <a:p>
            <a:pPr marL="457200" indent="-228240">
              <a:lnSpc>
                <a:spcPct val="100000"/>
              </a:lnSpc>
            </a:pPr>
            <a:r>
              <a:rPr lang="hu-HU" sz="1000" b="0" strike="noStrike" spc="-1">
                <a:solidFill>
                  <a:srgbClr val="000000"/>
                </a:solidFill>
                <a:latin typeface="Arial"/>
                <a:ea typeface="Trebuchet MS"/>
              </a:rPr>
              <a:t>Ozone generators have become popular in some industrialized countries. Ozone is a molecule composed of three atoms of oxygen. The third oxygen atom can detach from the ozone molecule, and re-attach to molecules of other substances, thereby altering their chemical composition. Scientific evidence shows that, at concentrations that do not exceed public health standards, ozone has little potential to remove indoor air contaminants: there is no approval for its use in occupied spaces.</a:t>
            </a:r>
            <a:endParaRPr lang="hu-HU" sz="1000" b="0" strike="noStrike" spc="-1">
              <a:latin typeface="Arial"/>
            </a:endParaRPr>
          </a:p>
          <a:p>
            <a:pPr marL="457200" indent="-228240">
              <a:lnSpc>
                <a:spcPct val="100000"/>
              </a:lnSpc>
            </a:pPr>
            <a:r>
              <a:rPr lang="hu-HU" sz="1000" b="0" strike="noStrike" spc="-1">
                <a:solidFill>
                  <a:srgbClr val="000000"/>
                </a:solidFill>
                <a:latin typeface="Arial"/>
                <a:ea typeface="Trebuchet MS"/>
              </a:rPr>
              <a:t>When inhaled, ozone can damage the lungs. Relatively small amounts can cause chest pain, coughing, shortness of breath and throat irritation. Ozone may also exacerbate chronic respiratory diseases such as asthma and compromise the ability of the body to fight respiratory infections. People vary widely in their susceptibility to ozone. </a:t>
            </a:r>
            <a:br/>
            <a:endParaRPr lang="hu-HU" sz="1000" b="0" strike="noStrike" spc="-1">
              <a:latin typeface="Arial"/>
            </a:endParaRPr>
          </a:p>
          <a:p>
            <a:pPr marL="457200" indent="-228240">
              <a:lnSpc>
                <a:spcPct val="100000"/>
              </a:lnSpc>
            </a:pPr>
            <a:r>
              <a:rPr lang="hu-HU" sz="1000" b="1" strike="noStrike" spc="-1">
                <a:solidFill>
                  <a:srgbClr val="000000"/>
                </a:solidFill>
                <a:latin typeface="Arial"/>
                <a:ea typeface="Trebuchet MS"/>
              </a:rPr>
              <a:t>&lt;&lt;READ SLIDE&gt;&gt;</a:t>
            </a:r>
            <a:endParaRPr lang="hu-HU" sz="1000" b="0" strike="noStrike" spc="-1">
              <a:latin typeface="Arial"/>
            </a:endParaRPr>
          </a:p>
          <a:p>
            <a:pPr marL="457200" indent="-228240">
              <a:lnSpc>
                <a:spcPct val="100000"/>
              </a:lnSpc>
            </a:pPr>
            <a:endParaRPr lang="hu-HU" sz="1000" b="0" strike="noStrike" spc="-1">
              <a:latin typeface="Arial"/>
            </a:endParaRPr>
          </a:p>
          <a:p>
            <a:pPr marL="457200" indent="-228240">
              <a:lnSpc>
                <a:spcPct val="100000"/>
              </a:lnSpc>
            </a:pPr>
            <a:r>
              <a:rPr lang="hu-HU" sz="1000" b="0" i="1" strike="noStrike" spc="-1">
                <a:solidFill>
                  <a:srgbClr val="000000"/>
                </a:solidFill>
                <a:latin typeface="Arial"/>
                <a:ea typeface="Trebuchet MS"/>
              </a:rPr>
              <a:t>These notes are taken from the US EPA website www.epa.gov/iaq/pubs/ozonegen.html</a:t>
            </a:r>
            <a:endParaRPr lang="hu-HU" sz="1000" b="0" strike="noStrike" spc="-1">
              <a:latin typeface="Arial"/>
            </a:endParaRPr>
          </a:p>
          <a:p>
            <a:pPr marL="457200" indent="-228240">
              <a:lnSpc>
                <a:spcPct val="100000"/>
              </a:lnSpc>
            </a:pPr>
            <a:endParaRPr lang="hu-HU" sz="1000" b="0" strike="noStrike" spc="-1">
              <a:latin typeface="Arial"/>
            </a:endParaRPr>
          </a:p>
          <a:p>
            <a:pPr marL="457200" indent="-228240">
              <a:lnSpc>
                <a:spcPct val="100000"/>
              </a:lnSpc>
            </a:pPr>
            <a:endParaRPr lang="hu-HU" sz="1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7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7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7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79"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81"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82"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83"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84"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85"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86"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42"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44"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4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4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9"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5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5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5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5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5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5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5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6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61"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63"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64"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6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6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69"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7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71"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72"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73"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74"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75"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76"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9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9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9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9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4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49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0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0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0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0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0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0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0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0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1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1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1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1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1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1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1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1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2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2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2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2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2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4762" y="149225"/>
            <a:ext cx="6607581" cy="686006"/>
          </a:xfrm>
          <a:prstGeom prst="rect">
            <a:avLst/>
          </a:prstGeom>
          <a:noFill/>
          <a:ln>
            <a:noFill/>
          </a:ln>
        </p:spPr>
        <p:txBody>
          <a:bodyPr spcFirstLastPara="1" wrap="square" lIns="91425" tIns="91425" rIns="91425" bIns="91425" anchor="ctr" anchorCtr="0"/>
          <a:lstStyle>
            <a:lvl1pPr marL="216000" marR="0" lvl="0" indent="-99" algn="l" rtl="0">
              <a:spcBef>
                <a:spcPts val="0"/>
              </a:spcBef>
              <a:spcAft>
                <a:spcPts val="0"/>
              </a:spcAft>
              <a:buClr>
                <a:schemeClr val="dk1"/>
              </a:buClr>
              <a:buSzPts val="1400"/>
              <a:buFont typeface="Trebuchet MS"/>
              <a:buNone/>
              <a:defRPr sz="2800" b="1" i="0" u="none" strike="noStrike" cap="none">
                <a:solidFill>
                  <a:schemeClr val="dk1"/>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Google Shape;44;p5"/>
          <p:cNvSpPr txBox="1">
            <a:spLocks noGrp="1"/>
          </p:cNvSpPr>
          <p:nvPr>
            <p:ph type="body" idx="1"/>
          </p:nvPr>
        </p:nvSpPr>
        <p:spPr>
          <a:xfrm>
            <a:off x="296864" y="1307806"/>
            <a:ext cx="8562974" cy="4167962"/>
          </a:xfrm>
          <a:prstGeom prst="rect">
            <a:avLst/>
          </a:prstGeom>
          <a:noFill/>
          <a:ln>
            <a:noFill/>
          </a:ln>
        </p:spPr>
        <p:txBody>
          <a:bodyPr spcFirstLastPara="1" wrap="square" lIns="91425" tIns="91425" rIns="91425" bIns="91425" anchor="t" anchorCtr="0"/>
          <a:lstStyle>
            <a:lvl1pPr marL="457200" marR="0" lvl="0" indent="-228600" algn="l" rtl="0">
              <a:spcBef>
                <a:spcPts val="440"/>
              </a:spcBef>
              <a:spcAft>
                <a:spcPts val="0"/>
              </a:spcAft>
              <a:buClr>
                <a:schemeClr val="accent1"/>
              </a:buClr>
              <a:buSzPts val="1920"/>
              <a:buFont typeface="Noto Sans Symbols"/>
              <a:buNone/>
              <a:defRPr sz="2200" b="0" i="0" u="none" strike="noStrike" cap="none">
                <a:solidFill>
                  <a:schemeClr val="dk1"/>
                </a:solidFill>
                <a:latin typeface="Trebuchet MS"/>
                <a:ea typeface="Trebuchet MS"/>
                <a:cs typeface="Trebuchet MS"/>
                <a:sym typeface="Trebuchet MS"/>
              </a:defRPr>
            </a:lvl1pPr>
            <a:lvl2pPr marL="914400" marR="0" lvl="1" indent="-330200" algn="l" rtl="0">
              <a:spcBef>
                <a:spcPts val="400"/>
              </a:spcBef>
              <a:spcAft>
                <a:spcPts val="0"/>
              </a:spcAft>
              <a:buClr>
                <a:schemeClr val="accent1"/>
              </a:buClr>
              <a:buSzPts val="1600"/>
              <a:buFont typeface="Noto Sans Symbols"/>
              <a:buChar char="◻"/>
              <a:defRPr sz="2000" b="0" i="0" u="none" strike="noStrike" cap="none">
                <a:solidFill>
                  <a:srgbClr val="262419"/>
                </a:solidFill>
                <a:latin typeface="Trebuchet MS"/>
                <a:ea typeface="Trebuchet MS"/>
                <a:cs typeface="Trebuchet MS"/>
                <a:sym typeface="Trebuchet MS"/>
              </a:defRPr>
            </a:lvl2pPr>
            <a:lvl3pPr marL="1371600" marR="0" lvl="2"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3pPr>
            <a:lvl4pPr marL="1828800" marR="0" lvl="3"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4pPr>
            <a:lvl5pPr marL="2286000" marR="0" lvl="4"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2295176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3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35"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3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9"/>
        <p:cNvGrpSpPr/>
        <p:nvPr/>
      </p:nvGrpSpPr>
      <p:grpSpPr>
        <a:xfrm>
          <a:off x="0" y="0"/>
          <a:ext cx="0" cy="0"/>
          <a:chOff x="0" y="0"/>
          <a:chExt cx="0" cy="0"/>
        </a:xfrm>
      </p:grpSpPr>
      <p:pic>
        <p:nvPicPr>
          <p:cNvPr id="20" name="Google Shape;20;p2"/>
          <p:cNvPicPr preferRelativeResize="0"/>
          <p:nvPr/>
        </p:nvPicPr>
        <p:blipFill rotWithShape="1">
          <a:blip r:embed="rId2">
            <a:alphaModFix/>
          </a:blip>
          <a:srcRect/>
          <a:stretch/>
        </p:blipFill>
        <p:spPr>
          <a:xfrm>
            <a:off x="0" y="0"/>
            <a:ext cx="9143999" cy="6858000"/>
          </a:xfrm>
          <a:prstGeom prst="rect">
            <a:avLst/>
          </a:prstGeom>
          <a:noFill/>
          <a:ln>
            <a:noFill/>
          </a:ln>
        </p:spPr>
      </p:pic>
      <p:sp>
        <p:nvSpPr>
          <p:cNvPr id="21" name="Google Shape;21;p2"/>
          <p:cNvSpPr/>
          <p:nvPr/>
        </p:nvSpPr>
        <p:spPr>
          <a:xfrm>
            <a:off x="0" y="4513081"/>
            <a:ext cx="9144000" cy="234491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chemeClr val="lt1"/>
              </a:solidFill>
              <a:latin typeface="Trebuchet MS"/>
              <a:ea typeface="Trebuchet MS"/>
              <a:cs typeface="Trebuchet MS"/>
              <a:sym typeface="Trebuchet MS"/>
            </a:endParaRPr>
          </a:p>
        </p:txBody>
      </p:sp>
      <p:sp>
        <p:nvSpPr>
          <p:cNvPr id="22" name="Google Shape;22;p2"/>
          <p:cNvSpPr/>
          <p:nvPr/>
        </p:nvSpPr>
        <p:spPr>
          <a:xfrm>
            <a:off x="715716" y="4857905"/>
            <a:ext cx="164475" cy="267271"/>
          </a:xfrm>
          <a:custGeom>
            <a:avLst/>
            <a:gdLst/>
            <a:ahLst/>
            <a:cxnLst/>
            <a:rect l="l" t="t" r="r" b="b"/>
            <a:pathLst>
              <a:path w="120000" h="120000" extrusionOk="0">
                <a:moveTo>
                  <a:pt x="60240" y="0"/>
                </a:moveTo>
                <a:lnTo>
                  <a:pt x="60240" y="0"/>
                </a:lnTo>
                <a:cubicBezTo>
                  <a:pt x="25542" y="0"/>
                  <a:pt x="0" y="16200"/>
                  <a:pt x="0" y="37500"/>
                </a:cubicBezTo>
                <a:cubicBezTo>
                  <a:pt x="0" y="72000"/>
                  <a:pt x="60240" y="119700"/>
                  <a:pt x="60240" y="119700"/>
                </a:cubicBezTo>
                <a:cubicBezTo>
                  <a:pt x="60240" y="119700"/>
                  <a:pt x="119518" y="72000"/>
                  <a:pt x="119518" y="37500"/>
                </a:cubicBezTo>
                <a:cubicBezTo>
                  <a:pt x="119518" y="16200"/>
                  <a:pt x="93975" y="0"/>
                  <a:pt x="60240" y="0"/>
                </a:cubicBezTo>
                <a:close/>
                <a:moveTo>
                  <a:pt x="60240" y="58800"/>
                </a:moveTo>
                <a:lnTo>
                  <a:pt x="60240" y="58800"/>
                </a:lnTo>
                <a:cubicBezTo>
                  <a:pt x="42409" y="58800"/>
                  <a:pt x="25542" y="48000"/>
                  <a:pt x="25542" y="37500"/>
                </a:cubicBezTo>
                <a:cubicBezTo>
                  <a:pt x="25542" y="26700"/>
                  <a:pt x="42409" y="16200"/>
                  <a:pt x="60240" y="16200"/>
                </a:cubicBezTo>
                <a:cubicBezTo>
                  <a:pt x="76626" y="16200"/>
                  <a:pt x="93975" y="26700"/>
                  <a:pt x="93975" y="37500"/>
                </a:cubicBezTo>
                <a:cubicBezTo>
                  <a:pt x="93975" y="48000"/>
                  <a:pt x="76626" y="58800"/>
                  <a:pt x="60240" y="58800"/>
                </a:cubicBezTo>
                <a:close/>
              </a:path>
            </a:pathLst>
          </a:custGeom>
          <a:solidFill>
            <a:srgbClr val="A4A4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23" name="Google Shape;23;p2"/>
          <p:cNvSpPr/>
          <p:nvPr/>
        </p:nvSpPr>
        <p:spPr>
          <a:xfrm>
            <a:off x="634536" y="5560295"/>
            <a:ext cx="326835" cy="335440"/>
          </a:xfrm>
          <a:custGeom>
            <a:avLst/>
            <a:gdLst/>
            <a:ahLst/>
            <a:cxnLst/>
            <a:rect l="l" t="t" r="r" b="b"/>
            <a:pathLst>
              <a:path w="120000" h="120000" extrusionOk="0">
                <a:moveTo>
                  <a:pt x="59966" y="0"/>
                </a:moveTo>
                <a:cubicBezTo>
                  <a:pt x="68266" y="0"/>
                  <a:pt x="76050" y="1395"/>
                  <a:pt x="83316" y="4168"/>
                </a:cubicBezTo>
                <a:cubicBezTo>
                  <a:pt x="90577" y="6942"/>
                  <a:pt x="96916" y="10722"/>
                  <a:pt x="102344" y="15458"/>
                </a:cubicBezTo>
                <a:cubicBezTo>
                  <a:pt x="107772" y="20227"/>
                  <a:pt x="112072" y="25792"/>
                  <a:pt x="115238" y="32145"/>
                </a:cubicBezTo>
                <a:cubicBezTo>
                  <a:pt x="118416" y="38499"/>
                  <a:pt x="119994" y="45336"/>
                  <a:pt x="119994" y="52629"/>
                </a:cubicBezTo>
                <a:cubicBezTo>
                  <a:pt x="119994" y="59888"/>
                  <a:pt x="118416" y="66714"/>
                  <a:pt x="115238" y="73046"/>
                </a:cubicBezTo>
                <a:cubicBezTo>
                  <a:pt x="112072" y="79416"/>
                  <a:pt x="107772" y="84980"/>
                  <a:pt x="102344" y="89766"/>
                </a:cubicBezTo>
                <a:cubicBezTo>
                  <a:pt x="96916" y="94535"/>
                  <a:pt x="90577" y="98310"/>
                  <a:pt x="83316" y="101056"/>
                </a:cubicBezTo>
                <a:cubicBezTo>
                  <a:pt x="76050" y="103818"/>
                  <a:pt x="68266" y="105180"/>
                  <a:pt x="59966" y="105180"/>
                </a:cubicBezTo>
                <a:cubicBezTo>
                  <a:pt x="56133" y="105180"/>
                  <a:pt x="52366" y="104886"/>
                  <a:pt x="48705" y="104285"/>
                </a:cubicBezTo>
                <a:cubicBezTo>
                  <a:pt x="41355" y="111250"/>
                  <a:pt x="32777" y="116047"/>
                  <a:pt x="22972" y="118699"/>
                </a:cubicBezTo>
                <a:cubicBezTo>
                  <a:pt x="21927" y="118904"/>
                  <a:pt x="20877" y="119121"/>
                  <a:pt x="19805" y="119327"/>
                </a:cubicBezTo>
                <a:cubicBezTo>
                  <a:pt x="18750" y="119560"/>
                  <a:pt x="17611" y="119783"/>
                  <a:pt x="16394" y="119972"/>
                </a:cubicBezTo>
                <a:cubicBezTo>
                  <a:pt x="15727" y="120066"/>
                  <a:pt x="15150" y="119905"/>
                  <a:pt x="14683" y="119483"/>
                </a:cubicBezTo>
                <a:cubicBezTo>
                  <a:pt x="14200" y="119060"/>
                  <a:pt x="13872" y="118449"/>
                  <a:pt x="13700" y="117648"/>
                </a:cubicBezTo>
                <a:cubicBezTo>
                  <a:pt x="13544" y="116848"/>
                  <a:pt x="13650" y="116175"/>
                  <a:pt x="14016" y="115658"/>
                </a:cubicBezTo>
                <a:cubicBezTo>
                  <a:pt x="14394" y="115141"/>
                  <a:pt x="14811" y="114624"/>
                  <a:pt x="15272" y="114118"/>
                </a:cubicBezTo>
                <a:cubicBezTo>
                  <a:pt x="16222" y="112973"/>
                  <a:pt x="17127" y="111862"/>
                  <a:pt x="17961" y="110778"/>
                </a:cubicBezTo>
                <a:cubicBezTo>
                  <a:pt x="18800" y="109710"/>
                  <a:pt x="19561" y="108426"/>
                  <a:pt x="20250" y="106953"/>
                </a:cubicBezTo>
                <a:cubicBezTo>
                  <a:pt x="20933" y="105480"/>
                  <a:pt x="21561" y="103735"/>
                  <a:pt x="22122" y="101728"/>
                </a:cubicBezTo>
                <a:cubicBezTo>
                  <a:pt x="22683" y="99722"/>
                  <a:pt x="23183" y="97309"/>
                  <a:pt x="23600" y="94452"/>
                </a:cubicBezTo>
                <a:cubicBezTo>
                  <a:pt x="16344" y="89544"/>
                  <a:pt x="10588" y="83490"/>
                  <a:pt x="6350" y="76325"/>
                </a:cubicBezTo>
                <a:cubicBezTo>
                  <a:pt x="2116" y="69127"/>
                  <a:pt x="0" y="61239"/>
                  <a:pt x="0" y="52629"/>
                </a:cubicBezTo>
                <a:cubicBezTo>
                  <a:pt x="0" y="45380"/>
                  <a:pt x="1577" y="38560"/>
                  <a:pt x="4755" y="32178"/>
                </a:cubicBezTo>
                <a:cubicBezTo>
                  <a:pt x="7933" y="25792"/>
                  <a:pt x="12222" y="20227"/>
                  <a:pt x="17650" y="15458"/>
                </a:cubicBezTo>
                <a:cubicBezTo>
                  <a:pt x="23077" y="10722"/>
                  <a:pt x="29405" y="6942"/>
                  <a:pt x="36650" y="4168"/>
                </a:cubicBezTo>
                <a:cubicBezTo>
                  <a:pt x="43894" y="1395"/>
                  <a:pt x="51661" y="0"/>
                  <a:pt x="59966" y="0"/>
                </a:cubicBezTo>
              </a:path>
            </a:pathLst>
          </a:custGeom>
          <a:solidFill>
            <a:schemeClr val="accent1"/>
          </a:solidFill>
          <a:ln>
            <a:noFill/>
          </a:ln>
        </p:spPr>
        <p:txBody>
          <a:bodyPr spcFirstLastPara="1" wrap="square" lIns="101575" tIns="101575" rIns="101575" bIns="101575" anchor="ctr" anchorCtr="0">
            <a:noAutofit/>
          </a:bodyPr>
          <a:lstStyle/>
          <a:p>
            <a:pPr marL="0" marR="0" lvl="0" indent="0" algn="l" rtl="0">
              <a:spcBef>
                <a:spcPts val="0"/>
              </a:spcBef>
              <a:spcAft>
                <a:spcPts val="0"/>
              </a:spcAft>
              <a:buNone/>
            </a:pPr>
            <a:endParaRPr sz="5800">
              <a:solidFill>
                <a:schemeClr val="lt1"/>
              </a:solidFill>
              <a:latin typeface="Gill Sans"/>
              <a:ea typeface="Gill Sans"/>
              <a:cs typeface="Gill Sans"/>
              <a:sym typeface="Gill Sans"/>
            </a:endParaRPr>
          </a:p>
        </p:txBody>
      </p:sp>
      <p:sp>
        <p:nvSpPr>
          <p:cNvPr id="24" name="Google Shape;24;p2"/>
          <p:cNvSpPr/>
          <p:nvPr/>
        </p:nvSpPr>
        <p:spPr>
          <a:xfrm>
            <a:off x="692929" y="6321461"/>
            <a:ext cx="210048" cy="230189"/>
          </a:xfrm>
          <a:custGeom>
            <a:avLst/>
            <a:gdLst/>
            <a:ahLst/>
            <a:cxnLst/>
            <a:rect l="l" t="t" r="r" b="b"/>
            <a:pathLst>
              <a:path w="120000" h="120000" extrusionOk="0">
                <a:moveTo>
                  <a:pt x="77666" y="60283"/>
                </a:moveTo>
                <a:cubicBezTo>
                  <a:pt x="79061" y="60511"/>
                  <a:pt x="81011" y="60750"/>
                  <a:pt x="83572" y="61066"/>
                </a:cubicBezTo>
                <a:cubicBezTo>
                  <a:pt x="86111" y="61355"/>
                  <a:pt x="88766" y="61694"/>
                  <a:pt x="91538" y="62044"/>
                </a:cubicBezTo>
                <a:cubicBezTo>
                  <a:pt x="94288" y="62411"/>
                  <a:pt x="96866" y="62777"/>
                  <a:pt x="99266" y="63161"/>
                </a:cubicBezTo>
                <a:cubicBezTo>
                  <a:pt x="101650" y="63550"/>
                  <a:pt x="103388" y="63900"/>
                  <a:pt x="104461" y="64188"/>
                </a:cubicBezTo>
                <a:cubicBezTo>
                  <a:pt x="106238" y="64700"/>
                  <a:pt x="108061" y="65788"/>
                  <a:pt x="109872" y="67405"/>
                </a:cubicBezTo>
                <a:cubicBezTo>
                  <a:pt x="111677" y="69050"/>
                  <a:pt x="113355" y="70938"/>
                  <a:pt x="114877" y="73066"/>
                </a:cubicBezTo>
                <a:cubicBezTo>
                  <a:pt x="116411" y="75211"/>
                  <a:pt x="117644" y="77416"/>
                  <a:pt x="118572" y="79733"/>
                </a:cubicBezTo>
                <a:cubicBezTo>
                  <a:pt x="119533" y="82005"/>
                  <a:pt x="119994" y="84100"/>
                  <a:pt x="119994" y="86005"/>
                </a:cubicBezTo>
                <a:lnTo>
                  <a:pt x="119994" y="115627"/>
                </a:lnTo>
                <a:cubicBezTo>
                  <a:pt x="119483" y="115855"/>
                  <a:pt x="118927" y="116188"/>
                  <a:pt x="118283" y="116700"/>
                </a:cubicBezTo>
                <a:cubicBezTo>
                  <a:pt x="117644" y="117227"/>
                  <a:pt x="116955" y="117711"/>
                  <a:pt x="116222" y="118205"/>
                </a:cubicBezTo>
                <a:cubicBezTo>
                  <a:pt x="115472" y="118683"/>
                  <a:pt x="114766" y="119116"/>
                  <a:pt x="114111" y="119466"/>
                </a:cubicBezTo>
                <a:cubicBezTo>
                  <a:pt x="113438" y="119838"/>
                  <a:pt x="112877" y="119994"/>
                  <a:pt x="112427" y="119994"/>
                </a:cubicBezTo>
                <a:lnTo>
                  <a:pt x="7500" y="119994"/>
                </a:lnTo>
                <a:cubicBezTo>
                  <a:pt x="5711" y="119994"/>
                  <a:pt x="4366" y="119455"/>
                  <a:pt x="3438" y="118350"/>
                </a:cubicBezTo>
                <a:cubicBezTo>
                  <a:pt x="2511" y="117261"/>
                  <a:pt x="1372" y="116350"/>
                  <a:pt x="0" y="115627"/>
                </a:cubicBezTo>
                <a:lnTo>
                  <a:pt x="0" y="86005"/>
                </a:lnTo>
                <a:cubicBezTo>
                  <a:pt x="0" y="84100"/>
                  <a:pt x="461" y="82005"/>
                  <a:pt x="1405" y="79733"/>
                </a:cubicBezTo>
                <a:cubicBezTo>
                  <a:pt x="2366" y="77416"/>
                  <a:pt x="3583" y="75238"/>
                  <a:pt x="5083" y="73144"/>
                </a:cubicBezTo>
                <a:cubicBezTo>
                  <a:pt x="6588" y="71050"/>
                  <a:pt x="8250" y="69161"/>
                  <a:pt x="10094" y="67466"/>
                </a:cubicBezTo>
                <a:cubicBezTo>
                  <a:pt x="11916" y="65805"/>
                  <a:pt x="13738" y="64683"/>
                  <a:pt x="15533" y="64172"/>
                </a:cubicBezTo>
                <a:cubicBezTo>
                  <a:pt x="16444" y="63883"/>
                  <a:pt x="18122" y="63533"/>
                  <a:pt x="20572" y="63150"/>
                </a:cubicBezTo>
                <a:cubicBezTo>
                  <a:pt x="23016" y="62761"/>
                  <a:pt x="25644" y="62394"/>
                  <a:pt x="28427" y="62027"/>
                </a:cubicBezTo>
                <a:cubicBezTo>
                  <a:pt x="31211" y="61677"/>
                  <a:pt x="33866" y="61338"/>
                  <a:pt x="36422" y="61055"/>
                </a:cubicBezTo>
                <a:cubicBezTo>
                  <a:pt x="38966" y="60733"/>
                  <a:pt x="40933" y="60494"/>
                  <a:pt x="42311" y="60266"/>
                </a:cubicBezTo>
                <a:cubicBezTo>
                  <a:pt x="37622" y="57261"/>
                  <a:pt x="33961" y="53344"/>
                  <a:pt x="31255" y="48527"/>
                </a:cubicBezTo>
                <a:cubicBezTo>
                  <a:pt x="28566" y="43700"/>
                  <a:pt x="27238" y="38450"/>
                  <a:pt x="27238" y="32772"/>
                </a:cubicBezTo>
                <a:cubicBezTo>
                  <a:pt x="27238" y="28294"/>
                  <a:pt x="28105" y="24055"/>
                  <a:pt x="29833" y="20105"/>
                </a:cubicBezTo>
                <a:cubicBezTo>
                  <a:pt x="31561" y="16155"/>
                  <a:pt x="33911" y="12683"/>
                  <a:pt x="36838" y="9688"/>
                </a:cubicBezTo>
                <a:cubicBezTo>
                  <a:pt x="39783" y="6716"/>
                  <a:pt x="43205" y="4350"/>
                  <a:pt x="47177" y="2622"/>
                </a:cubicBezTo>
                <a:cubicBezTo>
                  <a:pt x="51127" y="877"/>
                  <a:pt x="55350" y="0"/>
                  <a:pt x="59844" y="0"/>
                </a:cubicBezTo>
                <a:cubicBezTo>
                  <a:pt x="64338" y="0"/>
                  <a:pt x="68594" y="877"/>
                  <a:pt x="72561" y="2622"/>
                </a:cubicBezTo>
                <a:cubicBezTo>
                  <a:pt x="76544" y="4350"/>
                  <a:pt x="80033" y="6716"/>
                  <a:pt x="83011" y="9688"/>
                </a:cubicBezTo>
                <a:cubicBezTo>
                  <a:pt x="86000" y="12683"/>
                  <a:pt x="88338" y="16155"/>
                  <a:pt x="90050" y="20105"/>
                </a:cubicBezTo>
                <a:cubicBezTo>
                  <a:pt x="91744" y="24055"/>
                  <a:pt x="92611" y="28294"/>
                  <a:pt x="92611" y="32772"/>
                </a:cubicBezTo>
                <a:cubicBezTo>
                  <a:pt x="92611" y="38355"/>
                  <a:pt x="91283" y="43572"/>
                  <a:pt x="88627" y="48450"/>
                </a:cubicBezTo>
                <a:cubicBezTo>
                  <a:pt x="86050" y="53327"/>
                  <a:pt x="82372" y="57277"/>
                  <a:pt x="77666" y="60283"/>
                </a:cubicBezTo>
              </a:path>
            </a:pathLst>
          </a:custGeom>
          <a:solidFill>
            <a:srgbClr val="A4A4A7"/>
          </a:solidFill>
          <a:ln>
            <a:noFill/>
          </a:ln>
        </p:spPr>
        <p:txBody>
          <a:bodyPr spcFirstLastPara="1" wrap="square" lIns="101575" tIns="101575" rIns="101575" bIns="101575" anchor="ctr" anchorCtr="0">
            <a:noAutofit/>
          </a:bodyPr>
          <a:lstStyle/>
          <a:p>
            <a:pPr marL="0" marR="0" lvl="0" indent="0" algn="l" rtl="0">
              <a:spcBef>
                <a:spcPts val="0"/>
              </a:spcBef>
              <a:spcAft>
                <a:spcPts val="0"/>
              </a:spcAft>
              <a:buNone/>
            </a:pPr>
            <a:endParaRPr sz="5800">
              <a:solidFill>
                <a:schemeClr val="lt1"/>
              </a:solidFill>
              <a:latin typeface="Gill Sans"/>
              <a:ea typeface="Gill Sans"/>
              <a:cs typeface="Gill Sans"/>
              <a:sym typeface="Gill Sans"/>
            </a:endParaRPr>
          </a:p>
        </p:txBody>
      </p:sp>
      <p:sp>
        <p:nvSpPr>
          <p:cNvPr id="25" name="Google Shape;25;p2"/>
          <p:cNvSpPr txBox="1">
            <a:spLocks noGrp="1"/>
          </p:cNvSpPr>
          <p:nvPr>
            <p:ph type="body" idx="1"/>
          </p:nvPr>
        </p:nvSpPr>
        <p:spPr>
          <a:xfrm>
            <a:off x="1104926" y="4732402"/>
            <a:ext cx="7754912" cy="573246"/>
          </a:xfrm>
          <a:prstGeom prst="rect">
            <a:avLst/>
          </a:prstGeom>
          <a:noFill/>
          <a:ln>
            <a:noFill/>
          </a:ln>
        </p:spPr>
        <p:txBody>
          <a:bodyPr spcFirstLastPara="1" wrap="square" lIns="91425" tIns="91425" rIns="91425" bIns="91425" anchor="ctr" anchorCtr="0"/>
          <a:lstStyle>
            <a:lvl1pPr marL="457200" marR="0" lvl="0" indent="-228600" algn="l" rtl="0">
              <a:spcBef>
                <a:spcPts val="280"/>
              </a:spcBef>
              <a:spcAft>
                <a:spcPts val="0"/>
              </a:spcAft>
              <a:buClr>
                <a:schemeClr val="accent1"/>
              </a:buClr>
              <a:buSzPts val="1920"/>
              <a:buFont typeface="Noto Sans Symbols"/>
              <a:buNone/>
              <a:defRPr sz="1400" b="0" i="0" u="none" strike="noStrike" cap="none">
                <a:solidFill>
                  <a:schemeClr val="dk1"/>
                </a:solidFill>
                <a:latin typeface="Trebuchet MS"/>
                <a:ea typeface="Trebuchet MS"/>
                <a:cs typeface="Trebuchet MS"/>
                <a:sym typeface="Trebuchet MS"/>
              </a:defRPr>
            </a:lvl1pPr>
            <a:lvl2pPr marL="914400" marR="0" lvl="1" indent="-330200" algn="l" rtl="0">
              <a:spcBef>
                <a:spcPts val="400"/>
              </a:spcBef>
              <a:spcAft>
                <a:spcPts val="0"/>
              </a:spcAft>
              <a:buClr>
                <a:schemeClr val="accent1"/>
              </a:buClr>
              <a:buSzPts val="1600"/>
              <a:buFont typeface="Noto Sans Symbols"/>
              <a:buChar char="◻"/>
              <a:defRPr sz="2000" b="0" i="0" u="none" strike="noStrike" cap="none">
                <a:solidFill>
                  <a:srgbClr val="262419"/>
                </a:solidFill>
                <a:latin typeface="Trebuchet MS"/>
                <a:ea typeface="Trebuchet MS"/>
                <a:cs typeface="Trebuchet MS"/>
                <a:sym typeface="Trebuchet MS"/>
              </a:defRPr>
            </a:lvl2pPr>
            <a:lvl3pPr marL="1371600" marR="0" lvl="2"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3pPr>
            <a:lvl4pPr marL="1828800" marR="0" lvl="3"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4pPr>
            <a:lvl5pPr marL="2286000" marR="0" lvl="4"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26" name="Google Shape;26;p2"/>
          <p:cNvSpPr txBox="1">
            <a:spLocks noGrp="1"/>
          </p:cNvSpPr>
          <p:nvPr>
            <p:ph type="body" idx="2"/>
          </p:nvPr>
        </p:nvSpPr>
        <p:spPr>
          <a:xfrm>
            <a:off x="1104926" y="5464598"/>
            <a:ext cx="7754912" cy="712920"/>
          </a:xfrm>
          <a:prstGeom prst="rect">
            <a:avLst/>
          </a:prstGeom>
          <a:noFill/>
          <a:ln>
            <a:noFill/>
          </a:ln>
        </p:spPr>
        <p:txBody>
          <a:bodyPr spcFirstLastPara="1" wrap="square" lIns="91425" tIns="91425" rIns="91425" bIns="91425" anchor="ctr" anchorCtr="0"/>
          <a:lstStyle>
            <a:lvl1pPr marL="457200" marR="0" lvl="0" indent="-228600" algn="l" rtl="0">
              <a:lnSpc>
                <a:spcPct val="96153"/>
              </a:lnSpc>
              <a:spcBef>
                <a:spcPts val="520"/>
              </a:spcBef>
              <a:spcAft>
                <a:spcPts val="0"/>
              </a:spcAft>
              <a:buClr>
                <a:schemeClr val="accent1"/>
              </a:buClr>
              <a:buSzPts val="1920"/>
              <a:buFont typeface="Noto Sans Symbols"/>
              <a:buNone/>
              <a:defRPr sz="2600" b="1" i="0" u="none" strike="noStrike" cap="none">
                <a:solidFill>
                  <a:schemeClr val="accent1"/>
                </a:solidFill>
                <a:latin typeface="Trebuchet MS"/>
                <a:ea typeface="Trebuchet MS"/>
                <a:cs typeface="Trebuchet MS"/>
                <a:sym typeface="Trebuchet MS"/>
              </a:defRPr>
            </a:lvl1pPr>
            <a:lvl2pPr marL="914400" marR="0" lvl="1" indent="-330200" algn="l" rtl="0">
              <a:spcBef>
                <a:spcPts val="400"/>
              </a:spcBef>
              <a:spcAft>
                <a:spcPts val="0"/>
              </a:spcAft>
              <a:buClr>
                <a:schemeClr val="accent1"/>
              </a:buClr>
              <a:buSzPts val="1600"/>
              <a:buFont typeface="Noto Sans Symbols"/>
              <a:buChar char="◻"/>
              <a:defRPr sz="2000" b="0" i="0" u="none" strike="noStrike" cap="none">
                <a:solidFill>
                  <a:srgbClr val="262419"/>
                </a:solidFill>
                <a:latin typeface="Trebuchet MS"/>
                <a:ea typeface="Trebuchet MS"/>
                <a:cs typeface="Trebuchet MS"/>
                <a:sym typeface="Trebuchet MS"/>
              </a:defRPr>
            </a:lvl2pPr>
            <a:lvl3pPr marL="1371600" marR="0" lvl="2"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3pPr>
            <a:lvl4pPr marL="1828800" marR="0" lvl="3"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4pPr>
            <a:lvl5pPr marL="2286000" marR="0" lvl="4"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27" name="Google Shape;27;p2"/>
          <p:cNvSpPr txBox="1">
            <a:spLocks noGrp="1"/>
          </p:cNvSpPr>
          <p:nvPr>
            <p:ph type="body" idx="3"/>
          </p:nvPr>
        </p:nvSpPr>
        <p:spPr>
          <a:xfrm>
            <a:off x="1104926" y="6307559"/>
            <a:ext cx="7754912" cy="275990"/>
          </a:xfrm>
          <a:prstGeom prst="rect">
            <a:avLst/>
          </a:prstGeom>
          <a:noFill/>
          <a:ln>
            <a:noFill/>
          </a:ln>
        </p:spPr>
        <p:txBody>
          <a:bodyPr spcFirstLastPara="1" wrap="square" lIns="91425" tIns="91425" rIns="91425" bIns="91425" anchor="ctr" anchorCtr="0"/>
          <a:lstStyle>
            <a:lvl1pPr marL="457200" marR="0" lvl="0" indent="-228600" algn="l" rtl="0">
              <a:spcBef>
                <a:spcPts val="700"/>
              </a:spcBef>
              <a:spcAft>
                <a:spcPts val="0"/>
              </a:spcAft>
              <a:buClr>
                <a:schemeClr val="accent1"/>
              </a:buClr>
              <a:buSzPts val="1920"/>
              <a:buFont typeface="Noto Sans Symbols"/>
              <a:buNone/>
              <a:defRPr sz="1400" b="0" i="0" u="none" strike="noStrike" cap="none">
                <a:solidFill>
                  <a:schemeClr val="dk1"/>
                </a:solidFill>
                <a:latin typeface="Trebuchet MS"/>
                <a:ea typeface="Trebuchet MS"/>
                <a:cs typeface="Trebuchet MS"/>
                <a:sym typeface="Trebuchet MS"/>
              </a:defRPr>
            </a:lvl1pPr>
            <a:lvl2pPr marL="914400" marR="0" lvl="1" indent="-330200" algn="l" rtl="0">
              <a:spcBef>
                <a:spcPts val="400"/>
              </a:spcBef>
              <a:spcAft>
                <a:spcPts val="0"/>
              </a:spcAft>
              <a:buClr>
                <a:schemeClr val="accent1"/>
              </a:buClr>
              <a:buSzPts val="1600"/>
              <a:buFont typeface="Noto Sans Symbols"/>
              <a:buChar char="◻"/>
              <a:defRPr sz="2000" b="0" i="0" u="none" strike="noStrike" cap="none">
                <a:solidFill>
                  <a:srgbClr val="262419"/>
                </a:solidFill>
                <a:latin typeface="Trebuchet MS"/>
                <a:ea typeface="Trebuchet MS"/>
                <a:cs typeface="Trebuchet MS"/>
                <a:sym typeface="Trebuchet MS"/>
              </a:defRPr>
            </a:lvl2pPr>
            <a:lvl3pPr marL="1371600" marR="0" lvl="2"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3pPr>
            <a:lvl4pPr marL="1828800" marR="0" lvl="3"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4pPr>
            <a:lvl5pPr marL="2286000" marR="0" lvl="4"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28" name="Google Shape;28;p2" descr="\\sitinas02\Progetti\AmbientePaesaggio\Progetti_in_corso\2016_InAirQ\WPC_-_Communication\Templates\Logo_Package\InAirQ_RGB.png"/>
          <p:cNvPicPr preferRelativeResize="0"/>
          <p:nvPr/>
        </p:nvPicPr>
        <p:blipFill rotWithShape="1">
          <a:blip r:embed="rId3">
            <a:alphaModFix/>
          </a:blip>
          <a:srcRect/>
          <a:stretch/>
        </p:blipFill>
        <p:spPr>
          <a:xfrm>
            <a:off x="999470" y="120652"/>
            <a:ext cx="2167200" cy="928800"/>
          </a:xfrm>
          <a:prstGeom prst="rect">
            <a:avLst/>
          </a:prstGeom>
          <a:noFill/>
          <a:ln>
            <a:noFill/>
          </a:ln>
        </p:spPr>
      </p:pic>
    </p:spTree>
    <p:extLst>
      <p:ext uri="{BB962C8B-B14F-4D97-AF65-F5344CB8AC3E}">
        <p14:creationId xmlns:p14="http://schemas.microsoft.com/office/powerpoint/2010/main" val="13371424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3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4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2"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4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4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4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4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4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5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5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5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5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5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5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5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5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5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6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6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6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6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6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6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6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6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6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6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7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8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8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8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8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8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9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9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9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9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9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59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9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59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0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0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0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0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0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0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0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0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1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1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1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1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1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2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25"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2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2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3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2"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3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3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3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4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4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4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4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4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4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5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5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5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5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5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5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5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5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5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4762" y="149225"/>
            <a:ext cx="6607581" cy="686006"/>
          </a:xfrm>
          <a:prstGeom prst="rect">
            <a:avLst/>
          </a:prstGeom>
          <a:noFill/>
          <a:ln>
            <a:noFill/>
          </a:ln>
        </p:spPr>
        <p:txBody>
          <a:bodyPr spcFirstLastPara="1" wrap="square" lIns="91425" tIns="91425" rIns="91425" bIns="91425" anchor="ctr" anchorCtr="0"/>
          <a:lstStyle>
            <a:lvl1pPr marL="216000" marR="0" lvl="0" indent="-99" algn="l" rtl="0">
              <a:spcBef>
                <a:spcPts val="0"/>
              </a:spcBef>
              <a:spcAft>
                <a:spcPts val="0"/>
              </a:spcAft>
              <a:buClr>
                <a:schemeClr val="dk1"/>
              </a:buClr>
              <a:buSzPts val="1400"/>
              <a:buFont typeface="Trebuchet MS"/>
              <a:buNone/>
              <a:defRPr sz="2800" b="1" i="0" u="none" strike="noStrike" cap="none">
                <a:solidFill>
                  <a:schemeClr val="dk1"/>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Google Shape;44;p5"/>
          <p:cNvSpPr txBox="1">
            <a:spLocks noGrp="1"/>
          </p:cNvSpPr>
          <p:nvPr>
            <p:ph type="body" idx="1"/>
          </p:nvPr>
        </p:nvSpPr>
        <p:spPr>
          <a:xfrm>
            <a:off x="296864" y="1307806"/>
            <a:ext cx="8562974" cy="4167962"/>
          </a:xfrm>
          <a:prstGeom prst="rect">
            <a:avLst/>
          </a:prstGeom>
          <a:noFill/>
          <a:ln>
            <a:noFill/>
          </a:ln>
        </p:spPr>
        <p:txBody>
          <a:bodyPr spcFirstLastPara="1" wrap="square" lIns="91425" tIns="91425" rIns="91425" bIns="91425" anchor="t" anchorCtr="0"/>
          <a:lstStyle>
            <a:lvl1pPr marL="457200" marR="0" lvl="0" indent="-228600" algn="l" rtl="0">
              <a:spcBef>
                <a:spcPts val="440"/>
              </a:spcBef>
              <a:spcAft>
                <a:spcPts val="0"/>
              </a:spcAft>
              <a:buClr>
                <a:schemeClr val="accent1"/>
              </a:buClr>
              <a:buSzPts val="1920"/>
              <a:buFont typeface="Noto Sans Symbols"/>
              <a:buNone/>
              <a:defRPr sz="2200" b="0" i="0" u="none" strike="noStrike" cap="none">
                <a:solidFill>
                  <a:schemeClr val="dk1"/>
                </a:solidFill>
                <a:latin typeface="Trebuchet MS"/>
                <a:ea typeface="Trebuchet MS"/>
                <a:cs typeface="Trebuchet MS"/>
                <a:sym typeface="Trebuchet MS"/>
              </a:defRPr>
            </a:lvl1pPr>
            <a:lvl2pPr marL="914400" marR="0" lvl="1" indent="-330200" algn="l" rtl="0">
              <a:spcBef>
                <a:spcPts val="400"/>
              </a:spcBef>
              <a:spcAft>
                <a:spcPts val="0"/>
              </a:spcAft>
              <a:buClr>
                <a:schemeClr val="accent1"/>
              </a:buClr>
              <a:buSzPts val="1600"/>
              <a:buFont typeface="Noto Sans Symbols"/>
              <a:buChar char="◻"/>
              <a:defRPr sz="2000" b="0" i="0" u="none" strike="noStrike" cap="none">
                <a:solidFill>
                  <a:srgbClr val="262419"/>
                </a:solidFill>
                <a:latin typeface="Trebuchet MS"/>
                <a:ea typeface="Trebuchet MS"/>
                <a:cs typeface="Trebuchet MS"/>
                <a:sym typeface="Trebuchet MS"/>
              </a:defRPr>
            </a:lvl2pPr>
            <a:lvl3pPr marL="1371600" marR="0" lvl="2"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3pPr>
            <a:lvl4pPr marL="1828800" marR="0" lvl="3"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4pPr>
            <a:lvl5pPr marL="2286000" marR="0" lvl="4"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6733715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7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7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7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7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7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7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7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7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7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7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7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8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8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8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8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8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8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8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9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9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9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69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9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9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69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70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70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70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70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70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70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3"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8"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7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7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7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7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8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8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8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8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8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8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8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9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9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9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9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9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9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9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9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9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0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14"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1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1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1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1"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2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2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2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3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3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3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3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3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3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4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4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4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4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4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4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4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4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Cím és diagra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Diagram helye 2"/>
          <p:cNvSpPr>
            <a:spLocks noGrp="1"/>
          </p:cNvSpPr>
          <p:nvPr>
            <p:ph type="chart" idx="1"/>
          </p:nvPr>
        </p:nvSpPr>
        <p:spPr>
          <a:xfrm>
            <a:off x="457200" y="1600202"/>
            <a:ext cx="8229600" cy="4525963"/>
          </a:xfrm>
        </p:spPr>
        <p:txBody>
          <a:bodyPr/>
          <a:lstStyle/>
          <a:p>
            <a:pPr lvl="0"/>
            <a:endParaRPr lang="hu-HU" noProof="0"/>
          </a:p>
        </p:txBody>
      </p:sp>
      <p:sp>
        <p:nvSpPr>
          <p:cNvPr id="4" name="Rectangle 4"/>
          <p:cNvSpPr>
            <a:spLocks noGrp="1" noChangeArrowheads="1"/>
          </p:cNvSpPr>
          <p:nvPr>
            <p:ph type="dt" sz="half" idx="10"/>
          </p:nvPr>
        </p:nvSpPr>
        <p:spPr>
          <a:xfrm>
            <a:off x="628650" y="6356351"/>
            <a:ext cx="2057400" cy="365125"/>
          </a:xfrm>
          <a:prstGeom prst="rect">
            <a:avLst/>
          </a:prstGeom>
        </p:spPr>
        <p:txBody>
          <a:bodyPr/>
          <a:lstStyle>
            <a:lvl1pPr>
              <a:defRPr/>
            </a:lvl1pPr>
          </a:lstStyle>
          <a:p>
            <a:pPr>
              <a:defRPr/>
            </a:pPr>
            <a:endParaRPr lang="hu-HU">
              <a:solidFill>
                <a:prstClr val="black">
                  <a:tint val="75000"/>
                </a:prstClr>
              </a:solidFill>
            </a:endParaRPr>
          </a:p>
        </p:txBody>
      </p:sp>
      <p:sp>
        <p:nvSpPr>
          <p:cNvPr id="5" name="Rectangle 5"/>
          <p:cNvSpPr>
            <a:spLocks noGrp="1" noChangeArrowheads="1"/>
          </p:cNvSpPr>
          <p:nvPr>
            <p:ph type="ftr" sz="quarter" idx="11"/>
          </p:nvPr>
        </p:nvSpPr>
        <p:spPr>
          <a:xfrm>
            <a:off x="3028950" y="6356351"/>
            <a:ext cx="3086100" cy="365125"/>
          </a:xfrm>
          <a:prstGeom prst="rect">
            <a:avLst/>
          </a:prstGeom>
        </p:spPr>
        <p:txBody>
          <a:bodyPr/>
          <a:lstStyle>
            <a:lvl1pPr>
              <a:defRPr/>
            </a:lvl1pPr>
          </a:lstStyle>
          <a:p>
            <a:pPr>
              <a:defRPr/>
            </a:pPr>
            <a:endParaRPr lang="hu-HU">
              <a:solidFill>
                <a:prstClr val="black">
                  <a:tint val="75000"/>
                </a:prstClr>
              </a:solidFill>
            </a:endParaRPr>
          </a:p>
        </p:txBody>
      </p:sp>
      <p:sp>
        <p:nvSpPr>
          <p:cNvPr id="6" name="Rectangle 6"/>
          <p:cNvSpPr>
            <a:spLocks noGrp="1" noChangeArrowheads="1"/>
          </p:cNvSpPr>
          <p:nvPr>
            <p:ph type="sldNum" sz="quarter" idx="12"/>
          </p:nvPr>
        </p:nvSpPr>
        <p:spPr>
          <a:xfrm>
            <a:off x="6457950" y="6356351"/>
            <a:ext cx="2057400" cy="365125"/>
          </a:xfrm>
          <a:prstGeom prst="rect">
            <a:avLst/>
          </a:prstGeom>
        </p:spPr>
        <p:txBody>
          <a:bodyPr/>
          <a:lstStyle>
            <a:lvl1pPr>
              <a:defRPr/>
            </a:lvl1pPr>
          </a:lstStyle>
          <a:p>
            <a:pPr>
              <a:defRPr/>
            </a:pPr>
            <a:fld id="{1FEFCACF-5668-4898-807A-EF16D7D31F12}" type="slidenum">
              <a:rPr lang="hu-HU"/>
              <a:pPr>
                <a:defRPr/>
              </a:pPr>
              <a:t>‹#›</a:t>
            </a:fld>
            <a:endParaRPr lang="hu-HU"/>
          </a:p>
        </p:txBody>
      </p:sp>
    </p:spTree>
    <p:extLst>
      <p:ext uri="{BB962C8B-B14F-4D97-AF65-F5344CB8AC3E}">
        <p14:creationId xmlns:p14="http://schemas.microsoft.com/office/powerpoint/2010/main" val="3871920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628650" y="6356351"/>
            <a:ext cx="2057400" cy="365125"/>
          </a:xfrm>
          <a:prstGeom prst="rect">
            <a:avLst/>
          </a:prstGeom>
        </p:spPr>
        <p:txBody>
          <a:bodyPr/>
          <a:lstStyle>
            <a:lvl1pPr>
              <a:defRPr/>
            </a:lvl1pPr>
          </a:lstStyle>
          <a:p>
            <a:pPr>
              <a:defRPr/>
            </a:pPr>
            <a:fld id="{F885F597-1BBA-4A52-9174-0B851CCE176B}" type="datetime1">
              <a:rPr lang="hu-HU">
                <a:solidFill>
                  <a:prstClr val="black">
                    <a:tint val="75000"/>
                  </a:prstClr>
                </a:solidFill>
              </a:rPr>
              <a:pPr>
                <a:defRPr/>
              </a:pPr>
              <a:t>2020. 01. 12.</a:t>
            </a:fld>
            <a:endParaRPr lang="hu-HU">
              <a:solidFill>
                <a:prstClr val="black">
                  <a:tint val="75000"/>
                </a:prstClr>
              </a:solidFill>
            </a:endParaRPr>
          </a:p>
        </p:txBody>
      </p:sp>
      <p:sp>
        <p:nvSpPr>
          <p:cNvPr id="5" name="Élőláb helye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hu-HU">
              <a:solidFill>
                <a:prstClr val="black">
                  <a:tint val="75000"/>
                </a:prstClr>
              </a:solidFill>
            </a:endParaRPr>
          </a:p>
        </p:txBody>
      </p:sp>
      <p:sp>
        <p:nvSpPr>
          <p:cNvPr id="6" name="Dia számának helye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6FE95D2F-22FA-4825-8402-2EE8AA08F1A2}" type="slidenum">
              <a:rPr lang="hu-HU" altLang="hu-HU"/>
              <a:pPr>
                <a:defRPr/>
              </a:pPr>
              <a:t>‹#›</a:t>
            </a:fld>
            <a:endParaRPr lang="hu-HU" altLang="hu-HU"/>
          </a:p>
        </p:txBody>
      </p:sp>
    </p:spTree>
    <p:extLst>
      <p:ext uri="{BB962C8B-B14F-4D97-AF65-F5344CB8AC3E}">
        <p14:creationId xmlns:p14="http://schemas.microsoft.com/office/powerpoint/2010/main" val="361655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4762" y="149225"/>
            <a:ext cx="6607581" cy="686006"/>
          </a:xfrm>
          <a:prstGeom prst="rect">
            <a:avLst/>
          </a:prstGeom>
          <a:noFill/>
          <a:ln>
            <a:noFill/>
          </a:ln>
        </p:spPr>
        <p:txBody>
          <a:bodyPr spcFirstLastPara="1" wrap="square" lIns="91425" tIns="91425" rIns="91425" bIns="91425" anchor="ctr" anchorCtr="0"/>
          <a:lstStyle>
            <a:lvl1pPr marL="216000" marR="0" lvl="0" indent="-99" algn="l" rtl="0">
              <a:spcBef>
                <a:spcPts val="0"/>
              </a:spcBef>
              <a:spcAft>
                <a:spcPts val="0"/>
              </a:spcAft>
              <a:buClr>
                <a:schemeClr val="dk1"/>
              </a:buClr>
              <a:buSzPts val="1400"/>
              <a:buFont typeface="Trebuchet MS"/>
              <a:buNone/>
              <a:defRPr sz="2800" b="1" i="0" u="none" strike="noStrike" cap="none">
                <a:solidFill>
                  <a:schemeClr val="dk1"/>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Google Shape;44;p5"/>
          <p:cNvSpPr txBox="1">
            <a:spLocks noGrp="1"/>
          </p:cNvSpPr>
          <p:nvPr>
            <p:ph type="body" idx="1"/>
          </p:nvPr>
        </p:nvSpPr>
        <p:spPr>
          <a:xfrm>
            <a:off x="296864" y="1307806"/>
            <a:ext cx="8562974" cy="4167962"/>
          </a:xfrm>
          <a:prstGeom prst="rect">
            <a:avLst/>
          </a:prstGeom>
          <a:noFill/>
          <a:ln>
            <a:noFill/>
          </a:ln>
        </p:spPr>
        <p:txBody>
          <a:bodyPr spcFirstLastPara="1" wrap="square" lIns="91425" tIns="91425" rIns="91425" bIns="91425" anchor="t" anchorCtr="0"/>
          <a:lstStyle>
            <a:lvl1pPr marL="457200" marR="0" lvl="0" indent="-228600" algn="l" rtl="0">
              <a:spcBef>
                <a:spcPts val="440"/>
              </a:spcBef>
              <a:spcAft>
                <a:spcPts val="0"/>
              </a:spcAft>
              <a:buClr>
                <a:schemeClr val="accent1"/>
              </a:buClr>
              <a:buSzPts val="1920"/>
              <a:buFont typeface="Noto Sans Symbols"/>
              <a:buNone/>
              <a:defRPr sz="2200" b="0" i="0" u="none" strike="noStrike" cap="none">
                <a:solidFill>
                  <a:schemeClr val="dk1"/>
                </a:solidFill>
                <a:latin typeface="Trebuchet MS"/>
                <a:ea typeface="Trebuchet MS"/>
                <a:cs typeface="Trebuchet MS"/>
                <a:sym typeface="Trebuchet MS"/>
              </a:defRPr>
            </a:lvl1pPr>
            <a:lvl2pPr marL="914400" marR="0" lvl="1" indent="-330200" algn="l" rtl="0">
              <a:spcBef>
                <a:spcPts val="400"/>
              </a:spcBef>
              <a:spcAft>
                <a:spcPts val="0"/>
              </a:spcAft>
              <a:buClr>
                <a:schemeClr val="accent1"/>
              </a:buClr>
              <a:buSzPts val="1600"/>
              <a:buFont typeface="Noto Sans Symbols"/>
              <a:buChar char="◻"/>
              <a:defRPr sz="2000" b="0" i="0" u="none" strike="noStrike" cap="none">
                <a:solidFill>
                  <a:srgbClr val="262419"/>
                </a:solidFill>
                <a:latin typeface="Trebuchet MS"/>
                <a:ea typeface="Trebuchet MS"/>
                <a:cs typeface="Trebuchet MS"/>
                <a:sym typeface="Trebuchet MS"/>
              </a:defRPr>
            </a:lvl2pPr>
            <a:lvl3pPr marL="1371600" marR="0" lvl="2"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3pPr>
            <a:lvl4pPr marL="1828800" marR="0" lvl="3"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4pPr>
            <a:lvl5pPr marL="2286000" marR="0" lvl="4"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443090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62"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64"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6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6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7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7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7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7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7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7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7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8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81"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83"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84"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8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8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8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89"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191"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92"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93"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94"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95"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196"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4762" y="149225"/>
            <a:ext cx="6607581" cy="686006"/>
          </a:xfrm>
          <a:prstGeom prst="rect">
            <a:avLst/>
          </a:prstGeom>
          <a:noFill/>
          <a:ln>
            <a:noFill/>
          </a:ln>
        </p:spPr>
        <p:txBody>
          <a:bodyPr spcFirstLastPara="1" wrap="square" lIns="91425" tIns="91425" rIns="91425" bIns="91425" anchor="ctr" anchorCtr="0"/>
          <a:lstStyle>
            <a:lvl1pPr marL="216000" marR="0" lvl="0" indent="-99" algn="l" rtl="0">
              <a:spcBef>
                <a:spcPts val="0"/>
              </a:spcBef>
              <a:spcAft>
                <a:spcPts val="0"/>
              </a:spcAft>
              <a:buClr>
                <a:schemeClr val="dk1"/>
              </a:buClr>
              <a:buSzPts val="1400"/>
              <a:buFont typeface="Trebuchet MS"/>
              <a:buNone/>
              <a:defRPr sz="2800" b="1" i="0" u="none" strike="noStrike" cap="none">
                <a:solidFill>
                  <a:schemeClr val="dk1"/>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Google Shape;44;p5"/>
          <p:cNvSpPr txBox="1">
            <a:spLocks noGrp="1"/>
          </p:cNvSpPr>
          <p:nvPr>
            <p:ph type="body" idx="1"/>
          </p:nvPr>
        </p:nvSpPr>
        <p:spPr>
          <a:xfrm>
            <a:off x="296864" y="1307806"/>
            <a:ext cx="8562974" cy="4167962"/>
          </a:xfrm>
          <a:prstGeom prst="rect">
            <a:avLst/>
          </a:prstGeom>
          <a:noFill/>
          <a:ln>
            <a:noFill/>
          </a:ln>
        </p:spPr>
        <p:txBody>
          <a:bodyPr spcFirstLastPara="1" wrap="square" lIns="91425" tIns="91425" rIns="91425" bIns="91425" anchor="t" anchorCtr="0"/>
          <a:lstStyle>
            <a:lvl1pPr marL="457200" marR="0" lvl="0" indent="-228600" algn="l" rtl="0">
              <a:spcBef>
                <a:spcPts val="440"/>
              </a:spcBef>
              <a:spcAft>
                <a:spcPts val="0"/>
              </a:spcAft>
              <a:buClr>
                <a:schemeClr val="accent1"/>
              </a:buClr>
              <a:buSzPts val="1920"/>
              <a:buFont typeface="Noto Sans Symbols"/>
              <a:buNone/>
              <a:defRPr sz="2200" b="0" i="0" u="none" strike="noStrike" cap="none">
                <a:solidFill>
                  <a:schemeClr val="dk1"/>
                </a:solidFill>
                <a:latin typeface="Trebuchet MS"/>
                <a:ea typeface="Trebuchet MS"/>
                <a:cs typeface="Trebuchet MS"/>
                <a:sym typeface="Trebuchet MS"/>
              </a:defRPr>
            </a:lvl1pPr>
            <a:lvl2pPr marL="914400" marR="0" lvl="1" indent="-330200" algn="l" rtl="0">
              <a:spcBef>
                <a:spcPts val="400"/>
              </a:spcBef>
              <a:spcAft>
                <a:spcPts val="0"/>
              </a:spcAft>
              <a:buClr>
                <a:schemeClr val="accent1"/>
              </a:buClr>
              <a:buSzPts val="1600"/>
              <a:buFont typeface="Noto Sans Symbols"/>
              <a:buChar char="◻"/>
              <a:defRPr sz="2000" b="0" i="0" u="none" strike="noStrike" cap="none">
                <a:solidFill>
                  <a:srgbClr val="262419"/>
                </a:solidFill>
                <a:latin typeface="Trebuchet MS"/>
                <a:ea typeface="Trebuchet MS"/>
                <a:cs typeface="Trebuchet MS"/>
                <a:sym typeface="Trebuchet MS"/>
              </a:defRPr>
            </a:lvl2pPr>
            <a:lvl3pPr marL="1371600" marR="0" lvl="2"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3pPr>
            <a:lvl4pPr marL="1828800" marR="0" lvl="3"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4pPr>
            <a:lvl5pPr marL="2286000" marR="0" lvl="4" indent="-342900" algn="l" rtl="0">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501007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1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1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1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2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2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2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2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2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3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3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3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3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4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4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4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4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4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58"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6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6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6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5"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6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6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6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7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7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7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7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7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7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7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8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8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8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8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8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28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8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8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9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9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29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0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0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1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1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4"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1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1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1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2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2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2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2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2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2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2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3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3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3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3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3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3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3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4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4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5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52"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54"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5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5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9"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hu-HU"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6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6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6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6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6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6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71"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hu-HU" sz="1400" b="0" strike="noStrike" spc="-1">
              <a:solidFill>
                <a:srgbClr val="000000"/>
              </a:solidFill>
              <a:latin typeface="Arial"/>
            </a:endParaRPr>
          </a:p>
        </p:txBody>
      </p:sp>
      <p:sp>
        <p:nvSpPr>
          <p:cNvPr id="373"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
        <p:nvSpPr>
          <p:cNvPr id="374"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image" Target="../media/image3.png"/><Relationship Id="rId2" Type="http://schemas.openxmlformats.org/officeDocument/2006/relationships/slideLayout" Target="../slideLayouts/slideLayout115.xml"/><Relationship Id="rId16" Type="http://schemas.openxmlformats.org/officeDocument/2006/relationships/image" Target="../media/image2.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1.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1.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image" Target="../media/image3.pn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image" Target="../media/image2.png"/><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2.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6" Type="http://schemas.openxmlformats.org/officeDocument/2006/relationships/image" Target="../media/image3.png"/><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image" Target="../media/image2.png"/><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image" Target="../media/image3.png"/><Relationship Id="rId2" Type="http://schemas.openxmlformats.org/officeDocument/2006/relationships/slideLayout" Target="../slideLayouts/slideLayout152.xml"/><Relationship Id="rId16" Type="http://schemas.openxmlformats.org/officeDocument/2006/relationships/image" Target="../media/image2.png"/><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1.pn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14.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6" Type="http://schemas.openxmlformats.org/officeDocument/2006/relationships/image" Target="../media/image3.png"/><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image" Target="../media/image2.png"/><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pn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3.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3.png"/><Relationship Id="rId2" Type="http://schemas.openxmlformats.org/officeDocument/2006/relationships/slideLayout" Target="../slideLayouts/slideLayout42.xml"/><Relationship Id="rId16" Type="http://schemas.openxmlformats.org/officeDocument/2006/relationships/image" Target="../media/image2.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3.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2.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3.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2.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image" Target="../media/image3.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3.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2.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6" Type="http://schemas.openxmlformats.org/officeDocument/2006/relationships/image" Target="../media/image3.pn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2.pn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18"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2" name="Google Shape;13;p1"/>
          <p:cNvPicPr/>
          <p:nvPr/>
        </p:nvPicPr>
        <p:blipFill>
          <a:blip r:embed="rId15"/>
          <a:stretch/>
        </p:blipFill>
        <p:spPr>
          <a:xfrm>
            <a:off x="6971760" y="149400"/>
            <a:ext cx="1780560" cy="762840"/>
          </a:xfrm>
          <a:prstGeom prst="rect">
            <a:avLst/>
          </a:prstGeom>
          <a:ln>
            <a:noFill/>
          </a:ln>
        </p:spPr>
      </p:pic>
      <p:sp>
        <p:nvSpPr>
          <p:cNvPr id="3"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4" name="Google Shape;15;p1"/>
          <p:cNvPicPr/>
          <p:nvPr/>
        </p:nvPicPr>
        <p:blipFill>
          <a:blip r:embed="rId16"/>
          <a:stretch/>
        </p:blipFill>
        <p:spPr>
          <a:xfrm>
            <a:off x="7686000" y="5353920"/>
            <a:ext cx="1456920" cy="1506960"/>
          </a:xfrm>
          <a:prstGeom prst="rect">
            <a:avLst/>
          </a:prstGeom>
          <a:ln>
            <a:noFill/>
          </a:ln>
        </p:spPr>
      </p:pic>
      <p:sp>
        <p:nvSpPr>
          <p:cNvPr id="5"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067EE9F2-2622-427E-B7FB-304830A81A19}"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6" name="Google Shape;17;p1"/>
          <p:cNvPicPr/>
          <p:nvPr/>
        </p:nvPicPr>
        <p:blipFill>
          <a:blip r:embed="rId17"/>
          <a:stretch/>
        </p:blipFill>
        <p:spPr>
          <a:xfrm>
            <a:off x="299880" y="6154200"/>
            <a:ext cx="484920" cy="480240"/>
          </a:xfrm>
          <a:prstGeom prst="rect">
            <a:avLst/>
          </a:prstGeom>
          <a:ln>
            <a:noFill/>
          </a:ln>
        </p:spPr>
      </p:pic>
      <p:pic>
        <p:nvPicPr>
          <p:cNvPr id="7" name="Google Shape;20;p2"/>
          <p:cNvPicPr/>
          <p:nvPr/>
        </p:nvPicPr>
        <p:blipFill>
          <a:blip r:embed="rId18"/>
          <a:stretch/>
        </p:blipFill>
        <p:spPr>
          <a:xfrm>
            <a:off x="0" y="0"/>
            <a:ext cx="9143640" cy="6857640"/>
          </a:xfrm>
          <a:prstGeom prst="rect">
            <a:avLst/>
          </a:prstGeom>
          <a:ln>
            <a:noFill/>
          </a:ln>
        </p:spPr>
      </p:pic>
      <p:sp>
        <p:nvSpPr>
          <p:cNvPr id="8" name="CustomShape 5"/>
          <p:cNvSpPr/>
          <p:nvPr/>
        </p:nvSpPr>
        <p:spPr>
          <a:xfrm>
            <a:off x="0" y="4512960"/>
            <a:ext cx="9143640" cy="2344680"/>
          </a:xfrm>
          <a:prstGeom prst="rect">
            <a:avLst/>
          </a:prstGeom>
          <a:solidFill>
            <a:srgbClr val="F2F2F2"/>
          </a:solidFill>
          <a:ln>
            <a:noFill/>
          </a:ln>
        </p:spPr>
        <p:style>
          <a:lnRef idx="0">
            <a:scrgbClr r="0" g="0" b="0"/>
          </a:lnRef>
          <a:fillRef idx="0">
            <a:scrgbClr r="0" g="0" b="0"/>
          </a:fillRef>
          <a:effectRef idx="0">
            <a:scrgbClr r="0" g="0" b="0"/>
          </a:effectRef>
          <a:fontRef idx="minor"/>
        </p:style>
      </p:sp>
      <p:sp>
        <p:nvSpPr>
          <p:cNvPr id="9" name="CustomShape 6"/>
          <p:cNvSpPr/>
          <p:nvPr/>
        </p:nvSpPr>
        <p:spPr>
          <a:xfrm>
            <a:off x="715680" y="4857840"/>
            <a:ext cx="164160" cy="266760"/>
          </a:xfrm>
          <a:custGeom>
            <a:avLst/>
            <a:gdLst/>
            <a:ahLst/>
            <a:cxnLst/>
            <a:rect l="l" t="t" r="r" b="b"/>
            <a:pathLst>
              <a:path w="120000" h="120000">
                <a:moveTo>
                  <a:pt x="60240" y="0"/>
                </a:moveTo>
                <a:lnTo>
                  <a:pt x="60240" y="0"/>
                </a:lnTo>
                <a:cubicBezTo>
                  <a:pt x="25542" y="0"/>
                  <a:pt x="0" y="16200"/>
                  <a:pt x="0" y="37500"/>
                </a:cubicBezTo>
                <a:cubicBezTo>
                  <a:pt x="0" y="72000"/>
                  <a:pt x="60240" y="119700"/>
                  <a:pt x="60240" y="119700"/>
                </a:cubicBezTo>
                <a:cubicBezTo>
                  <a:pt x="60240" y="119700"/>
                  <a:pt x="119518" y="72000"/>
                  <a:pt x="119518" y="37500"/>
                </a:cubicBezTo>
                <a:cubicBezTo>
                  <a:pt x="119518" y="16200"/>
                  <a:pt x="93975" y="0"/>
                  <a:pt x="60240" y="0"/>
                </a:cubicBezTo>
                <a:close/>
                <a:moveTo>
                  <a:pt x="60240" y="58800"/>
                </a:moveTo>
                <a:lnTo>
                  <a:pt x="60240" y="58800"/>
                </a:lnTo>
                <a:cubicBezTo>
                  <a:pt x="42409" y="58800"/>
                  <a:pt x="25542" y="48000"/>
                  <a:pt x="25542" y="37500"/>
                </a:cubicBezTo>
                <a:cubicBezTo>
                  <a:pt x="25542" y="26700"/>
                  <a:pt x="42409" y="16200"/>
                  <a:pt x="60240" y="16200"/>
                </a:cubicBezTo>
                <a:cubicBezTo>
                  <a:pt x="76626" y="16200"/>
                  <a:pt x="93975" y="26700"/>
                  <a:pt x="93975" y="37500"/>
                </a:cubicBezTo>
                <a:cubicBezTo>
                  <a:pt x="93975" y="48000"/>
                  <a:pt x="76626" y="58800"/>
                  <a:pt x="60240" y="58800"/>
                </a:cubicBezTo>
                <a:close/>
              </a:path>
            </a:pathLst>
          </a:custGeom>
          <a:solidFill>
            <a:srgbClr val="A4A4A7"/>
          </a:solidFill>
          <a:ln>
            <a:noFill/>
          </a:ln>
        </p:spPr>
        <p:style>
          <a:lnRef idx="0">
            <a:scrgbClr r="0" g="0" b="0"/>
          </a:lnRef>
          <a:fillRef idx="0">
            <a:scrgbClr r="0" g="0" b="0"/>
          </a:fillRef>
          <a:effectRef idx="0">
            <a:scrgbClr r="0" g="0" b="0"/>
          </a:effectRef>
          <a:fontRef idx="minor"/>
        </p:style>
      </p:sp>
      <p:sp>
        <p:nvSpPr>
          <p:cNvPr id="10" name="CustomShape 7"/>
          <p:cNvSpPr/>
          <p:nvPr/>
        </p:nvSpPr>
        <p:spPr>
          <a:xfrm>
            <a:off x="634680" y="5560200"/>
            <a:ext cx="326520" cy="335160"/>
          </a:xfrm>
          <a:custGeom>
            <a:avLst/>
            <a:gdLst/>
            <a:ahLst/>
            <a:cxnLst/>
            <a:rect l="l" t="t" r="r" b="b"/>
            <a:pathLst>
              <a:path w="120000" h="120000">
                <a:moveTo>
                  <a:pt x="59966" y="0"/>
                </a:moveTo>
                <a:cubicBezTo>
                  <a:pt x="68266" y="0"/>
                  <a:pt x="76050" y="1395"/>
                  <a:pt x="83316" y="4168"/>
                </a:cubicBezTo>
                <a:cubicBezTo>
                  <a:pt x="90577" y="6942"/>
                  <a:pt x="96916" y="10722"/>
                  <a:pt x="102344" y="15458"/>
                </a:cubicBezTo>
                <a:cubicBezTo>
                  <a:pt x="107772" y="20227"/>
                  <a:pt x="112072" y="25792"/>
                  <a:pt x="115238" y="32145"/>
                </a:cubicBezTo>
                <a:cubicBezTo>
                  <a:pt x="118416" y="38499"/>
                  <a:pt x="119994" y="45336"/>
                  <a:pt x="119994" y="52629"/>
                </a:cubicBezTo>
                <a:cubicBezTo>
                  <a:pt x="119994" y="59888"/>
                  <a:pt x="118416" y="66714"/>
                  <a:pt x="115238" y="73046"/>
                </a:cubicBezTo>
                <a:cubicBezTo>
                  <a:pt x="112072" y="79416"/>
                  <a:pt x="107772" y="84980"/>
                  <a:pt x="102344" y="89766"/>
                </a:cubicBezTo>
                <a:cubicBezTo>
                  <a:pt x="96916" y="94535"/>
                  <a:pt x="90577" y="98310"/>
                  <a:pt x="83316" y="101056"/>
                </a:cubicBezTo>
                <a:cubicBezTo>
                  <a:pt x="76050" y="103818"/>
                  <a:pt x="68266" y="105180"/>
                  <a:pt x="59966" y="105180"/>
                </a:cubicBezTo>
                <a:cubicBezTo>
                  <a:pt x="56133" y="105180"/>
                  <a:pt x="52366" y="104886"/>
                  <a:pt x="48705" y="104285"/>
                </a:cubicBezTo>
                <a:cubicBezTo>
                  <a:pt x="41355" y="111250"/>
                  <a:pt x="32777" y="116047"/>
                  <a:pt x="22972" y="118699"/>
                </a:cubicBezTo>
                <a:cubicBezTo>
                  <a:pt x="21927" y="118904"/>
                  <a:pt x="20877" y="119121"/>
                  <a:pt x="19805" y="119327"/>
                </a:cubicBezTo>
                <a:cubicBezTo>
                  <a:pt x="18750" y="119560"/>
                  <a:pt x="17611" y="119783"/>
                  <a:pt x="16394" y="119972"/>
                </a:cubicBezTo>
                <a:cubicBezTo>
                  <a:pt x="15727" y="120066"/>
                  <a:pt x="15150" y="119905"/>
                  <a:pt x="14683" y="119483"/>
                </a:cubicBezTo>
                <a:cubicBezTo>
                  <a:pt x="14200" y="119060"/>
                  <a:pt x="13872" y="118449"/>
                  <a:pt x="13700" y="117648"/>
                </a:cubicBezTo>
                <a:cubicBezTo>
                  <a:pt x="13544" y="116848"/>
                  <a:pt x="13650" y="116175"/>
                  <a:pt x="14016" y="115658"/>
                </a:cubicBezTo>
                <a:cubicBezTo>
                  <a:pt x="14394" y="115141"/>
                  <a:pt x="14811" y="114624"/>
                  <a:pt x="15272" y="114118"/>
                </a:cubicBezTo>
                <a:cubicBezTo>
                  <a:pt x="16222" y="112973"/>
                  <a:pt x="17127" y="111862"/>
                  <a:pt x="17961" y="110778"/>
                </a:cubicBezTo>
                <a:cubicBezTo>
                  <a:pt x="18800" y="109710"/>
                  <a:pt x="19561" y="108426"/>
                  <a:pt x="20250" y="106953"/>
                </a:cubicBezTo>
                <a:cubicBezTo>
                  <a:pt x="20933" y="105480"/>
                  <a:pt x="21561" y="103735"/>
                  <a:pt x="22122" y="101728"/>
                </a:cubicBezTo>
                <a:cubicBezTo>
                  <a:pt x="22683" y="99722"/>
                  <a:pt x="23183" y="97309"/>
                  <a:pt x="23600" y="94452"/>
                </a:cubicBezTo>
                <a:cubicBezTo>
                  <a:pt x="16344" y="89544"/>
                  <a:pt x="10588" y="83490"/>
                  <a:pt x="6350" y="76325"/>
                </a:cubicBezTo>
                <a:cubicBezTo>
                  <a:pt x="2116" y="69127"/>
                  <a:pt x="0" y="61239"/>
                  <a:pt x="0" y="52629"/>
                </a:cubicBezTo>
                <a:cubicBezTo>
                  <a:pt x="0" y="45380"/>
                  <a:pt x="1577" y="38560"/>
                  <a:pt x="4755" y="32178"/>
                </a:cubicBezTo>
                <a:cubicBezTo>
                  <a:pt x="7933" y="25792"/>
                  <a:pt x="12222" y="20227"/>
                  <a:pt x="17650" y="15458"/>
                </a:cubicBezTo>
                <a:cubicBezTo>
                  <a:pt x="23077" y="10722"/>
                  <a:pt x="29405" y="6942"/>
                  <a:pt x="36650" y="4168"/>
                </a:cubicBezTo>
                <a:cubicBezTo>
                  <a:pt x="43894" y="1395"/>
                  <a:pt x="51661" y="0"/>
                  <a:pt x="59966" y="0"/>
                </a:cubicBezTo>
              </a:path>
            </a:pathLst>
          </a:custGeom>
          <a:solidFill>
            <a:schemeClr val="accent1"/>
          </a:solidFill>
          <a:ln>
            <a:noFill/>
          </a:ln>
        </p:spPr>
        <p:style>
          <a:lnRef idx="0">
            <a:scrgbClr r="0" g="0" b="0"/>
          </a:lnRef>
          <a:fillRef idx="0">
            <a:scrgbClr r="0" g="0" b="0"/>
          </a:fillRef>
          <a:effectRef idx="0">
            <a:scrgbClr r="0" g="0" b="0"/>
          </a:effectRef>
          <a:fontRef idx="minor"/>
        </p:style>
      </p:sp>
      <p:sp>
        <p:nvSpPr>
          <p:cNvPr id="11" name="CustomShape 8"/>
          <p:cNvSpPr/>
          <p:nvPr/>
        </p:nvSpPr>
        <p:spPr>
          <a:xfrm>
            <a:off x="693000" y="6321600"/>
            <a:ext cx="209520" cy="229680"/>
          </a:xfrm>
          <a:custGeom>
            <a:avLst/>
            <a:gdLst/>
            <a:ahLst/>
            <a:cxnLst/>
            <a:rect l="l" t="t" r="r" b="b"/>
            <a:pathLst>
              <a:path w="120000" h="120000">
                <a:moveTo>
                  <a:pt x="77666" y="60283"/>
                </a:moveTo>
                <a:cubicBezTo>
                  <a:pt x="79061" y="60511"/>
                  <a:pt x="81011" y="60750"/>
                  <a:pt x="83572" y="61066"/>
                </a:cubicBezTo>
                <a:cubicBezTo>
                  <a:pt x="86111" y="61355"/>
                  <a:pt x="88766" y="61694"/>
                  <a:pt x="91538" y="62044"/>
                </a:cubicBezTo>
                <a:cubicBezTo>
                  <a:pt x="94288" y="62411"/>
                  <a:pt x="96866" y="62777"/>
                  <a:pt x="99266" y="63161"/>
                </a:cubicBezTo>
                <a:cubicBezTo>
                  <a:pt x="101650" y="63550"/>
                  <a:pt x="103388" y="63900"/>
                  <a:pt x="104461" y="64188"/>
                </a:cubicBezTo>
                <a:cubicBezTo>
                  <a:pt x="106238" y="64700"/>
                  <a:pt x="108061" y="65788"/>
                  <a:pt x="109872" y="67405"/>
                </a:cubicBezTo>
                <a:cubicBezTo>
                  <a:pt x="111677" y="69050"/>
                  <a:pt x="113355" y="70938"/>
                  <a:pt x="114877" y="73066"/>
                </a:cubicBezTo>
                <a:cubicBezTo>
                  <a:pt x="116411" y="75211"/>
                  <a:pt x="117644" y="77416"/>
                  <a:pt x="118572" y="79733"/>
                </a:cubicBezTo>
                <a:cubicBezTo>
                  <a:pt x="119533" y="82005"/>
                  <a:pt x="119994" y="84100"/>
                  <a:pt x="119994" y="86005"/>
                </a:cubicBezTo>
                <a:lnTo>
                  <a:pt x="119994" y="115627"/>
                </a:lnTo>
                <a:cubicBezTo>
                  <a:pt x="119483" y="115855"/>
                  <a:pt x="118927" y="116188"/>
                  <a:pt x="118283" y="116700"/>
                </a:cubicBezTo>
                <a:cubicBezTo>
                  <a:pt x="117644" y="117227"/>
                  <a:pt x="116955" y="117711"/>
                  <a:pt x="116222" y="118205"/>
                </a:cubicBezTo>
                <a:cubicBezTo>
                  <a:pt x="115472" y="118683"/>
                  <a:pt x="114766" y="119116"/>
                  <a:pt x="114111" y="119466"/>
                </a:cubicBezTo>
                <a:cubicBezTo>
                  <a:pt x="113438" y="119838"/>
                  <a:pt x="112877" y="119994"/>
                  <a:pt x="112427" y="119994"/>
                </a:cubicBezTo>
                <a:lnTo>
                  <a:pt x="7500" y="119994"/>
                </a:lnTo>
                <a:cubicBezTo>
                  <a:pt x="5711" y="119994"/>
                  <a:pt x="4366" y="119455"/>
                  <a:pt x="3438" y="118350"/>
                </a:cubicBezTo>
                <a:cubicBezTo>
                  <a:pt x="2511" y="117261"/>
                  <a:pt x="1372" y="116350"/>
                  <a:pt x="0" y="115627"/>
                </a:cubicBezTo>
                <a:lnTo>
                  <a:pt x="0" y="86005"/>
                </a:lnTo>
                <a:cubicBezTo>
                  <a:pt x="0" y="84100"/>
                  <a:pt x="461" y="82005"/>
                  <a:pt x="1405" y="79733"/>
                </a:cubicBezTo>
                <a:cubicBezTo>
                  <a:pt x="2366" y="77416"/>
                  <a:pt x="3583" y="75238"/>
                  <a:pt x="5083" y="73144"/>
                </a:cubicBezTo>
                <a:cubicBezTo>
                  <a:pt x="6588" y="71050"/>
                  <a:pt x="8250" y="69161"/>
                  <a:pt x="10094" y="67466"/>
                </a:cubicBezTo>
                <a:cubicBezTo>
                  <a:pt x="11916" y="65805"/>
                  <a:pt x="13738" y="64683"/>
                  <a:pt x="15533" y="64172"/>
                </a:cubicBezTo>
                <a:cubicBezTo>
                  <a:pt x="16444" y="63883"/>
                  <a:pt x="18122" y="63533"/>
                  <a:pt x="20572" y="63150"/>
                </a:cubicBezTo>
                <a:cubicBezTo>
                  <a:pt x="23016" y="62761"/>
                  <a:pt x="25644" y="62394"/>
                  <a:pt x="28427" y="62027"/>
                </a:cubicBezTo>
                <a:cubicBezTo>
                  <a:pt x="31211" y="61677"/>
                  <a:pt x="33866" y="61338"/>
                  <a:pt x="36422" y="61055"/>
                </a:cubicBezTo>
                <a:cubicBezTo>
                  <a:pt x="38966" y="60733"/>
                  <a:pt x="40933" y="60494"/>
                  <a:pt x="42311" y="60266"/>
                </a:cubicBezTo>
                <a:cubicBezTo>
                  <a:pt x="37622" y="57261"/>
                  <a:pt x="33961" y="53344"/>
                  <a:pt x="31255" y="48527"/>
                </a:cubicBezTo>
                <a:cubicBezTo>
                  <a:pt x="28566" y="43700"/>
                  <a:pt x="27238" y="38450"/>
                  <a:pt x="27238" y="32772"/>
                </a:cubicBezTo>
                <a:cubicBezTo>
                  <a:pt x="27238" y="28294"/>
                  <a:pt x="28105" y="24055"/>
                  <a:pt x="29833" y="20105"/>
                </a:cubicBezTo>
                <a:cubicBezTo>
                  <a:pt x="31561" y="16155"/>
                  <a:pt x="33911" y="12683"/>
                  <a:pt x="36838" y="9688"/>
                </a:cubicBezTo>
                <a:cubicBezTo>
                  <a:pt x="39783" y="6716"/>
                  <a:pt x="43205" y="4350"/>
                  <a:pt x="47177" y="2622"/>
                </a:cubicBezTo>
                <a:cubicBezTo>
                  <a:pt x="51127" y="877"/>
                  <a:pt x="55350" y="0"/>
                  <a:pt x="59844" y="0"/>
                </a:cubicBezTo>
                <a:cubicBezTo>
                  <a:pt x="64338" y="0"/>
                  <a:pt x="68594" y="877"/>
                  <a:pt x="72561" y="2622"/>
                </a:cubicBezTo>
                <a:cubicBezTo>
                  <a:pt x="76544" y="4350"/>
                  <a:pt x="80033" y="6716"/>
                  <a:pt x="83011" y="9688"/>
                </a:cubicBezTo>
                <a:cubicBezTo>
                  <a:pt x="86000" y="12683"/>
                  <a:pt x="88338" y="16155"/>
                  <a:pt x="90050" y="20105"/>
                </a:cubicBezTo>
                <a:cubicBezTo>
                  <a:pt x="91744" y="24055"/>
                  <a:pt x="92611" y="28294"/>
                  <a:pt x="92611" y="32772"/>
                </a:cubicBezTo>
                <a:cubicBezTo>
                  <a:pt x="92611" y="38355"/>
                  <a:pt x="91283" y="43572"/>
                  <a:pt x="88627" y="48450"/>
                </a:cubicBezTo>
                <a:cubicBezTo>
                  <a:pt x="86050" y="53327"/>
                  <a:pt x="82372" y="57277"/>
                  <a:pt x="77666" y="60283"/>
                </a:cubicBezTo>
              </a:path>
            </a:pathLst>
          </a:custGeom>
          <a:solidFill>
            <a:srgbClr val="A4A4A7"/>
          </a:solidFill>
          <a:ln>
            <a:noFill/>
          </a:ln>
        </p:spPr>
        <p:style>
          <a:lnRef idx="0">
            <a:scrgbClr r="0" g="0" b="0"/>
          </a:lnRef>
          <a:fillRef idx="0">
            <a:scrgbClr r="0" g="0" b="0"/>
          </a:fillRef>
          <a:effectRef idx="0">
            <a:scrgbClr r="0" g="0" b="0"/>
          </a:effectRef>
          <a:fontRef idx="minor"/>
        </p:style>
      </p:sp>
      <p:sp>
        <p:nvSpPr>
          <p:cNvPr id="12" name="PlaceHolder 9"/>
          <p:cNvSpPr>
            <a:spLocks noGrp="1"/>
          </p:cNvSpPr>
          <p:nvPr>
            <p:ph type="body"/>
          </p:nvPr>
        </p:nvSpPr>
        <p:spPr>
          <a:xfrm>
            <a:off x="1104840" y="4732560"/>
            <a:ext cx="7754400" cy="572760"/>
          </a:xfrm>
          <a:prstGeom prst="rect">
            <a:avLst/>
          </a:prstGeom>
        </p:spPr>
        <p:txBody>
          <a:bodyPr tIns="91440" bIns="91440" anchor="ctr">
            <a:noAutofit/>
          </a:bodyPr>
          <a:lstStyle/>
          <a:p>
            <a:pPr marL="432000" indent="-324000">
              <a:spcBef>
                <a:spcPts val="1417"/>
              </a:spcBef>
              <a:buClr>
                <a:srgbClr val="000000"/>
              </a:buClr>
              <a:buSzPct val="45000"/>
              <a:buFont typeface="Wingdings" charset="2"/>
              <a:buChar char=""/>
            </a:pPr>
            <a:r>
              <a:rPr lang="hu-HU"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hu-HU"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hu-HU"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hu-HU"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hu-HU"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hu-HU"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hu-HU" sz="1400" b="0" strike="noStrike" spc="-1">
                <a:solidFill>
                  <a:srgbClr val="000000"/>
                </a:solidFill>
                <a:latin typeface="Arial"/>
              </a:rPr>
              <a:t>Seventh Outline Level</a:t>
            </a:r>
          </a:p>
        </p:txBody>
      </p:sp>
      <p:sp>
        <p:nvSpPr>
          <p:cNvPr id="13" name="PlaceHolder 10"/>
          <p:cNvSpPr>
            <a:spLocks noGrp="1"/>
          </p:cNvSpPr>
          <p:nvPr>
            <p:ph type="body"/>
          </p:nvPr>
        </p:nvSpPr>
        <p:spPr>
          <a:xfrm>
            <a:off x="1104840" y="5464440"/>
            <a:ext cx="7754400" cy="712440"/>
          </a:xfrm>
          <a:prstGeom prst="rect">
            <a:avLst/>
          </a:prstGeom>
        </p:spPr>
        <p:txBody>
          <a:bodyPr tIns="91440" bIns="91440" anchor="ctr">
            <a:noAutofit/>
          </a:bodyPr>
          <a:lstStyle/>
          <a:p>
            <a:pPr marL="432000" indent="-324000">
              <a:spcBef>
                <a:spcPts val="1417"/>
              </a:spcBef>
              <a:buClr>
                <a:srgbClr val="000000"/>
              </a:buClr>
              <a:buSzPct val="45000"/>
              <a:buFont typeface="Wingdings" charset="2"/>
              <a:buChar char=""/>
            </a:pPr>
            <a:r>
              <a:rPr lang="hu-HU" sz="26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hu-HU" sz="26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hu-HU" sz="26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hu-HU" sz="26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hu-HU" sz="26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hu-HU" sz="26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hu-HU" sz="2600" b="0" strike="noStrike" spc="-1">
                <a:solidFill>
                  <a:srgbClr val="000000"/>
                </a:solidFill>
                <a:latin typeface="Arial"/>
              </a:rPr>
              <a:t>Seventh Outline Level</a:t>
            </a:r>
          </a:p>
        </p:txBody>
      </p:sp>
      <p:sp>
        <p:nvSpPr>
          <p:cNvPr id="14" name="PlaceHolder 11"/>
          <p:cNvSpPr>
            <a:spLocks noGrp="1"/>
          </p:cNvSpPr>
          <p:nvPr>
            <p:ph type="body"/>
          </p:nvPr>
        </p:nvSpPr>
        <p:spPr>
          <a:xfrm>
            <a:off x="1104840" y="6307560"/>
            <a:ext cx="7754400" cy="275760"/>
          </a:xfrm>
          <a:prstGeom prst="rect">
            <a:avLst/>
          </a:prstGeom>
        </p:spPr>
        <p:txBody>
          <a:bodyPr tIns="91440" bIns="91440" anchor="ctr">
            <a:noAutofit/>
          </a:bodyPr>
          <a:lstStyle/>
          <a:p>
            <a:pPr marL="432000" indent="-324000">
              <a:spcBef>
                <a:spcPts val="1417"/>
              </a:spcBef>
              <a:buClr>
                <a:srgbClr val="000000"/>
              </a:buClr>
              <a:buSzPct val="45000"/>
              <a:buFont typeface="Wingdings" charset="2"/>
              <a:buChar char=""/>
            </a:pPr>
            <a:r>
              <a:rPr lang="hu-HU"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hu-HU"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hu-HU"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hu-HU"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hu-HU"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hu-HU"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hu-HU" sz="1400" b="0" strike="noStrike" spc="-1">
                <a:solidFill>
                  <a:srgbClr val="000000"/>
                </a:solidFill>
                <a:latin typeface="Arial"/>
              </a:rPr>
              <a:t>Seventh Outline Level</a:t>
            </a:r>
          </a:p>
        </p:txBody>
      </p:sp>
      <p:pic>
        <p:nvPicPr>
          <p:cNvPr id="15" name="Google Shape;28;p2"/>
          <p:cNvPicPr/>
          <p:nvPr/>
        </p:nvPicPr>
        <p:blipFill>
          <a:blip r:embed="rId15"/>
          <a:stretch/>
        </p:blipFill>
        <p:spPr>
          <a:xfrm>
            <a:off x="999360" y="120600"/>
            <a:ext cx="2166840" cy="928440"/>
          </a:xfrm>
          <a:prstGeom prst="rect">
            <a:avLst/>
          </a:prstGeom>
          <a:ln>
            <a:noFill/>
          </a:ln>
        </p:spPr>
      </p:pic>
      <p:sp>
        <p:nvSpPr>
          <p:cNvPr id="16" name="PlaceHolder 12"/>
          <p:cNvSpPr>
            <a:spLocks noGrp="1"/>
          </p:cNvSpPr>
          <p:nvPr>
            <p:ph type="title"/>
          </p:nvPr>
        </p:nvSpPr>
        <p:spPr>
          <a:xfrm>
            <a:off x="457200" y="273600"/>
            <a:ext cx="8229240" cy="1144800"/>
          </a:xfrm>
          <a:prstGeom prst="rect">
            <a:avLst/>
          </a:prstGeom>
        </p:spPr>
        <p:txBody>
          <a:bodyPr lIns="0" tIns="0" rIns="0" bIns="0" anchor="ctr">
            <a:noAutofit/>
          </a:bodyPr>
          <a:lstStyle/>
          <a:p>
            <a:r>
              <a:rPr lang="hu-HU" sz="1400" b="0" strike="noStrike" spc="-1">
                <a:solidFill>
                  <a:srgbClr val="000000"/>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85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7"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478"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479" name="Google Shape;13;p1"/>
          <p:cNvPicPr/>
          <p:nvPr/>
        </p:nvPicPr>
        <p:blipFill>
          <a:blip r:embed="rId15"/>
          <a:stretch/>
        </p:blipFill>
        <p:spPr>
          <a:xfrm>
            <a:off x="6971760" y="149400"/>
            <a:ext cx="1780560" cy="762840"/>
          </a:xfrm>
          <a:prstGeom prst="rect">
            <a:avLst/>
          </a:prstGeom>
          <a:ln>
            <a:noFill/>
          </a:ln>
        </p:spPr>
      </p:pic>
      <p:sp>
        <p:nvSpPr>
          <p:cNvPr id="480"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481" name="Google Shape;15;p1"/>
          <p:cNvPicPr/>
          <p:nvPr/>
        </p:nvPicPr>
        <p:blipFill>
          <a:blip r:embed="rId16"/>
          <a:stretch/>
        </p:blipFill>
        <p:spPr>
          <a:xfrm>
            <a:off x="7686000" y="5353920"/>
            <a:ext cx="1456920" cy="1506960"/>
          </a:xfrm>
          <a:prstGeom prst="rect">
            <a:avLst/>
          </a:prstGeom>
          <a:ln>
            <a:noFill/>
          </a:ln>
        </p:spPr>
      </p:pic>
      <p:sp>
        <p:nvSpPr>
          <p:cNvPr id="482"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4FAD429A-F8F5-4774-923E-C70FC8817BA5}"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483" name="Google Shape;17;p1"/>
          <p:cNvPicPr/>
          <p:nvPr/>
        </p:nvPicPr>
        <p:blipFill>
          <a:blip r:embed="rId17"/>
          <a:stretch/>
        </p:blipFill>
        <p:spPr>
          <a:xfrm>
            <a:off x="299880" y="6154200"/>
            <a:ext cx="484920" cy="480240"/>
          </a:xfrm>
          <a:prstGeom prst="rect">
            <a:avLst/>
          </a:prstGeom>
          <a:ln>
            <a:noFill/>
          </a:ln>
        </p:spPr>
      </p:pic>
      <p:sp>
        <p:nvSpPr>
          <p:cNvPr id="484" name="PlaceHolder 5"/>
          <p:cNvSpPr>
            <a:spLocks noGrp="1"/>
          </p:cNvSpPr>
          <p:nvPr>
            <p:ph type="title"/>
          </p:nvPr>
        </p:nvSpPr>
        <p:spPr>
          <a:xfrm>
            <a:off x="685800" y="2130480"/>
            <a:ext cx="7772040" cy="1469520"/>
          </a:xfrm>
          <a:prstGeom prst="rect">
            <a:avLst/>
          </a:prstGeom>
        </p:spPr>
        <p:txBody>
          <a:bodyPr tIns="91440" bIns="91440" anchor="ctr">
            <a:noAutofit/>
          </a:bodyPr>
          <a:lstStyle/>
          <a:p>
            <a:pPr marL="216000">
              <a:lnSpc>
                <a:spcPct val="100000"/>
              </a:lnSpc>
            </a:pPr>
            <a:r>
              <a:rPr lang="hu-HU" sz="2800" b="1" strike="noStrike" spc="-1">
                <a:solidFill>
                  <a:srgbClr val="676767"/>
                </a:solidFill>
                <a:latin typeface="Trebuchet MS"/>
                <a:ea typeface="Trebuchet MS"/>
              </a:rPr>
              <a:t>Click to edit Master title style</a:t>
            </a:r>
            <a:endParaRPr lang="hu-HU" sz="2800" b="0" strike="noStrike" spc="-1">
              <a:solidFill>
                <a:srgbClr val="000000"/>
              </a:solidFill>
              <a:latin typeface="Arial"/>
            </a:endParaRPr>
          </a:p>
        </p:txBody>
      </p:sp>
      <p:sp>
        <p:nvSpPr>
          <p:cNvPr id="485" name="PlaceHolder 6"/>
          <p:cNvSpPr>
            <a:spLocks noGrp="1"/>
          </p:cNvSpPr>
          <p:nvPr>
            <p:ph type="dt"/>
          </p:nvPr>
        </p:nvSpPr>
        <p:spPr>
          <a:xfrm>
            <a:off x="457200" y="6356520"/>
            <a:ext cx="2133360" cy="364680"/>
          </a:xfrm>
          <a:prstGeom prst="rect">
            <a:avLst/>
          </a:prstGeom>
        </p:spPr>
        <p:txBody>
          <a:bodyPr lIns="90000" tIns="45000" rIns="90000" bIns="45000">
            <a:noAutofit/>
          </a:bodyPr>
          <a:lstStyle/>
          <a:p>
            <a:pPr>
              <a:lnSpc>
                <a:spcPct val="100000"/>
              </a:lnSpc>
            </a:pPr>
            <a:fld id="{371320B4-2135-49D5-8BCF-066859BB93C2}" type="datetime">
              <a:rPr lang="hu-HU" sz="1400" b="0" strike="noStrike" spc="-1">
                <a:solidFill>
                  <a:srgbClr val="000000"/>
                </a:solidFill>
                <a:latin typeface="Arial"/>
                <a:ea typeface="Arial"/>
              </a:rPr>
              <a:t>2020. 01. 12.</a:t>
            </a:fld>
            <a:endParaRPr lang="hu-HU" sz="1400" b="0" strike="noStrike" spc="-1">
              <a:latin typeface="Times New Roman"/>
            </a:endParaRPr>
          </a:p>
        </p:txBody>
      </p:sp>
      <p:sp>
        <p:nvSpPr>
          <p:cNvPr id="486" name="PlaceHolder 7"/>
          <p:cNvSpPr>
            <a:spLocks noGrp="1"/>
          </p:cNvSpPr>
          <p:nvPr>
            <p:ph type="ftr"/>
          </p:nvPr>
        </p:nvSpPr>
        <p:spPr>
          <a:xfrm>
            <a:off x="3124080" y="6356520"/>
            <a:ext cx="2895120" cy="364680"/>
          </a:xfrm>
          <a:prstGeom prst="rect">
            <a:avLst/>
          </a:prstGeom>
        </p:spPr>
        <p:txBody>
          <a:bodyPr lIns="90000" tIns="45000" rIns="90000" bIns="45000">
            <a:noAutofit/>
          </a:bodyPr>
          <a:lstStyle/>
          <a:p>
            <a:endParaRPr lang="hu-HU" sz="2400" b="0" strike="noStrike" spc="-1">
              <a:latin typeface="Times New Roman"/>
            </a:endParaRPr>
          </a:p>
        </p:txBody>
      </p:sp>
      <p:sp>
        <p:nvSpPr>
          <p:cNvPr id="487" name="PlaceHolder 8"/>
          <p:cNvSpPr>
            <a:spLocks noGrp="1"/>
          </p:cNvSpPr>
          <p:nvPr>
            <p:ph type="sldNum"/>
          </p:nvPr>
        </p:nvSpPr>
        <p:spPr>
          <a:xfrm>
            <a:off x="6553080" y="6356520"/>
            <a:ext cx="2133360" cy="364680"/>
          </a:xfrm>
          <a:prstGeom prst="rect">
            <a:avLst/>
          </a:prstGeom>
        </p:spPr>
        <p:txBody>
          <a:bodyPr lIns="90000" tIns="45000" rIns="90000" bIns="45000">
            <a:noAutofit/>
          </a:bodyPr>
          <a:lstStyle/>
          <a:p>
            <a:pPr>
              <a:lnSpc>
                <a:spcPct val="100000"/>
              </a:lnSpc>
            </a:pPr>
            <a:fld id="{7512E3FF-A17B-403B-8601-D7FBFA6D16BB}" type="slidenum">
              <a:rPr lang="hu-HU" sz="1400" b="0" strike="noStrike" spc="-1">
                <a:solidFill>
                  <a:srgbClr val="000000"/>
                </a:solidFill>
                <a:latin typeface="Arial"/>
                <a:ea typeface="Arial"/>
              </a:rPr>
              <a:t>‹#›</a:t>
            </a:fld>
            <a:endParaRPr lang="hu-HU" sz="1400" b="0" strike="noStrike" spc="-1">
              <a:latin typeface="Times New Roman"/>
            </a:endParaRPr>
          </a:p>
        </p:txBody>
      </p:sp>
      <p:sp>
        <p:nvSpPr>
          <p:cNvPr id="488" name="PlaceHolder 9"/>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hu-HU"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hu-HU"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hu-HU"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hu-HU"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hu-HU"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hu-HU"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hu-HU"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8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5"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526"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527" name="Google Shape;13;p1"/>
          <p:cNvPicPr/>
          <p:nvPr/>
        </p:nvPicPr>
        <p:blipFill>
          <a:blip r:embed="rId14"/>
          <a:stretch/>
        </p:blipFill>
        <p:spPr>
          <a:xfrm>
            <a:off x="6971760" y="149400"/>
            <a:ext cx="1780560" cy="762840"/>
          </a:xfrm>
          <a:prstGeom prst="rect">
            <a:avLst/>
          </a:prstGeom>
          <a:ln>
            <a:noFill/>
          </a:ln>
        </p:spPr>
      </p:pic>
      <p:sp>
        <p:nvSpPr>
          <p:cNvPr id="528"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529" name="Google Shape;15;p1"/>
          <p:cNvPicPr/>
          <p:nvPr/>
        </p:nvPicPr>
        <p:blipFill>
          <a:blip r:embed="rId15"/>
          <a:stretch/>
        </p:blipFill>
        <p:spPr>
          <a:xfrm>
            <a:off x="7686000" y="5353920"/>
            <a:ext cx="1456920" cy="1506960"/>
          </a:xfrm>
          <a:prstGeom prst="rect">
            <a:avLst/>
          </a:prstGeom>
          <a:ln>
            <a:noFill/>
          </a:ln>
        </p:spPr>
      </p:pic>
      <p:sp>
        <p:nvSpPr>
          <p:cNvPr id="530"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18F08524-0B13-45C0-B8D4-0A50E7B7C749}"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531" name="Google Shape;17;p1"/>
          <p:cNvPicPr/>
          <p:nvPr/>
        </p:nvPicPr>
        <p:blipFill>
          <a:blip r:embed="rId16"/>
          <a:stretch/>
        </p:blipFill>
        <p:spPr>
          <a:xfrm>
            <a:off x="299880" y="6154200"/>
            <a:ext cx="484920" cy="480240"/>
          </a:xfrm>
          <a:prstGeom prst="rect">
            <a:avLst/>
          </a:prstGeom>
          <a:ln>
            <a:noFill/>
          </a:ln>
        </p:spPr>
      </p:pic>
      <p:sp>
        <p:nvSpPr>
          <p:cNvPr id="532" name="PlaceHolder 5"/>
          <p:cNvSpPr>
            <a:spLocks noGrp="1"/>
          </p:cNvSpPr>
          <p:nvPr>
            <p:ph type="title"/>
          </p:nvPr>
        </p:nvSpPr>
        <p:spPr>
          <a:xfrm>
            <a:off x="457200" y="273600"/>
            <a:ext cx="8229240" cy="1144800"/>
          </a:xfrm>
          <a:prstGeom prst="rect">
            <a:avLst/>
          </a:prstGeom>
        </p:spPr>
        <p:txBody>
          <a:bodyPr lIns="0" tIns="0" rIns="0" bIns="0" anchor="ctr">
            <a:noAutofit/>
          </a:bodyPr>
          <a:lstStyle/>
          <a:p>
            <a:r>
              <a:rPr lang="hu-HU" sz="1400" b="0" strike="noStrike" spc="-1">
                <a:solidFill>
                  <a:srgbClr val="000000"/>
                </a:solidFill>
                <a:latin typeface="Arial"/>
              </a:rPr>
              <a:t>Click to edit the title text format</a:t>
            </a:r>
          </a:p>
        </p:txBody>
      </p:sp>
      <p:sp>
        <p:nvSpPr>
          <p:cNvPr id="533"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hu-HU"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hu-HU"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hu-HU"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hu-HU"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hu-HU"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hu-HU"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hu-HU"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0"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571"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572" name="Google Shape;13;p1"/>
          <p:cNvPicPr/>
          <p:nvPr/>
        </p:nvPicPr>
        <p:blipFill>
          <a:blip r:embed="rId14"/>
          <a:stretch/>
        </p:blipFill>
        <p:spPr>
          <a:xfrm>
            <a:off x="6971760" y="149400"/>
            <a:ext cx="1780560" cy="762840"/>
          </a:xfrm>
          <a:prstGeom prst="rect">
            <a:avLst/>
          </a:prstGeom>
          <a:ln>
            <a:noFill/>
          </a:ln>
        </p:spPr>
      </p:pic>
      <p:sp>
        <p:nvSpPr>
          <p:cNvPr id="573"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574" name="Google Shape;15;p1"/>
          <p:cNvPicPr/>
          <p:nvPr/>
        </p:nvPicPr>
        <p:blipFill>
          <a:blip r:embed="rId15"/>
          <a:stretch/>
        </p:blipFill>
        <p:spPr>
          <a:xfrm>
            <a:off x="7686000" y="5353920"/>
            <a:ext cx="1456920" cy="1506960"/>
          </a:xfrm>
          <a:prstGeom prst="rect">
            <a:avLst/>
          </a:prstGeom>
          <a:ln>
            <a:noFill/>
          </a:ln>
        </p:spPr>
      </p:pic>
      <p:sp>
        <p:nvSpPr>
          <p:cNvPr id="575"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AA41F53F-5527-4150-B3BF-CEECFABF54B9}"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576" name="Google Shape;17;p1"/>
          <p:cNvPicPr/>
          <p:nvPr/>
        </p:nvPicPr>
        <p:blipFill>
          <a:blip r:embed="rId16"/>
          <a:stretch/>
        </p:blipFill>
        <p:spPr>
          <a:xfrm>
            <a:off x="299880" y="6154200"/>
            <a:ext cx="484920" cy="480240"/>
          </a:xfrm>
          <a:prstGeom prst="rect">
            <a:avLst/>
          </a:prstGeom>
          <a:ln>
            <a:noFill/>
          </a:ln>
        </p:spPr>
      </p:pic>
      <p:sp>
        <p:nvSpPr>
          <p:cNvPr id="577" name="PlaceHolder 5"/>
          <p:cNvSpPr>
            <a:spLocks noGrp="1"/>
          </p:cNvSpPr>
          <p:nvPr>
            <p:ph type="title"/>
          </p:nvPr>
        </p:nvSpPr>
        <p:spPr>
          <a:xfrm>
            <a:off x="-4680" y="149400"/>
            <a:ext cx="6607080" cy="685800"/>
          </a:xfrm>
          <a:prstGeom prst="rect">
            <a:avLst/>
          </a:prstGeom>
        </p:spPr>
        <p:txBody>
          <a:bodyPr anchor="ctr">
            <a:normAutofit/>
          </a:bodyPr>
          <a:lstStyle/>
          <a:p>
            <a:pPr marL="216000">
              <a:lnSpc>
                <a:spcPct val="100000"/>
              </a:lnSpc>
            </a:pPr>
            <a:r>
              <a:rPr lang="hu-HU" sz="2800" b="1" strike="noStrike" spc="-1">
                <a:solidFill>
                  <a:srgbClr val="4D4D4E"/>
                </a:solidFill>
                <a:latin typeface="Trebuchet MS"/>
                <a:ea typeface="Trebuchet MS"/>
              </a:rPr>
              <a:t>Title masterformat</a:t>
            </a:r>
            <a:endParaRPr lang="hu-HU" sz="2800" b="0" strike="noStrike" spc="-1">
              <a:solidFill>
                <a:srgbClr val="000000"/>
              </a:solidFill>
              <a:latin typeface="Arial"/>
            </a:endParaRPr>
          </a:p>
        </p:txBody>
      </p:sp>
      <p:sp>
        <p:nvSpPr>
          <p:cNvPr id="578" name="PlaceHolder 6"/>
          <p:cNvSpPr>
            <a:spLocks noGrp="1"/>
          </p:cNvSpPr>
          <p:nvPr>
            <p:ph type="body"/>
          </p:nvPr>
        </p:nvSpPr>
        <p:spPr>
          <a:xfrm>
            <a:off x="297000" y="1307880"/>
            <a:ext cx="8562600" cy="4167720"/>
          </a:xfrm>
          <a:prstGeom prst="rect">
            <a:avLst/>
          </a:prstGeom>
        </p:spPr>
        <p:txBody>
          <a:bodyPr lIns="0" tIns="0" rIns="0" bIns="0">
            <a:noAutofit/>
          </a:bodyPr>
          <a:lstStyle/>
          <a:p>
            <a:pPr>
              <a:lnSpc>
                <a:spcPct val="100000"/>
              </a:lnSpc>
              <a:spcBef>
                <a:spcPts val="479"/>
              </a:spcBef>
            </a:pPr>
            <a:r>
              <a:rPr lang="hu-HU" sz="2200" b="0" strike="noStrike" spc="-1">
                <a:solidFill>
                  <a:srgbClr val="4D4D4E"/>
                </a:solidFill>
                <a:latin typeface="Trebuchet MS"/>
                <a:ea typeface="Trebuchet MS"/>
              </a:rPr>
              <a:t>Insert Text</a:t>
            </a:r>
            <a:endParaRPr lang="hu-HU" sz="22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5"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616"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617" name="Google Shape;13;p1"/>
          <p:cNvPicPr/>
          <p:nvPr/>
        </p:nvPicPr>
        <p:blipFill>
          <a:blip r:embed="rId15"/>
          <a:stretch/>
        </p:blipFill>
        <p:spPr>
          <a:xfrm>
            <a:off x="6971760" y="149400"/>
            <a:ext cx="1780560" cy="762840"/>
          </a:xfrm>
          <a:prstGeom prst="rect">
            <a:avLst/>
          </a:prstGeom>
          <a:ln>
            <a:noFill/>
          </a:ln>
        </p:spPr>
      </p:pic>
      <p:sp>
        <p:nvSpPr>
          <p:cNvPr id="618"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619" name="Google Shape;15;p1"/>
          <p:cNvPicPr/>
          <p:nvPr/>
        </p:nvPicPr>
        <p:blipFill>
          <a:blip r:embed="rId16"/>
          <a:stretch/>
        </p:blipFill>
        <p:spPr>
          <a:xfrm>
            <a:off x="7686000" y="5353920"/>
            <a:ext cx="1456920" cy="1506960"/>
          </a:xfrm>
          <a:prstGeom prst="rect">
            <a:avLst/>
          </a:prstGeom>
          <a:ln>
            <a:noFill/>
          </a:ln>
        </p:spPr>
      </p:pic>
      <p:sp>
        <p:nvSpPr>
          <p:cNvPr id="620"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325872C9-5B53-48BE-91AA-4B8A1F2F0FF0}"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621" name="Google Shape;17;p1"/>
          <p:cNvPicPr/>
          <p:nvPr/>
        </p:nvPicPr>
        <p:blipFill>
          <a:blip r:embed="rId17"/>
          <a:stretch/>
        </p:blipFill>
        <p:spPr>
          <a:xfrm>
            <a:off x="299880" y="6154200"/>
            <a:ext cx="484920" cy="480240"/>
          </a:xfrm>
          <a:prstGeom prst="rect">
            <a:avLst/>
          </a:prstGeom>
          <a:ln>
            <a:noFill/>
          </a:ln>
        </p:spPr>
      </p:pic>
      <p:sp>
        <p:nvSpPr>
          <p:cNvPr id="622" name="PlaceHolder 5"/>
          <p:cNvSpPr>
            <a:spLocks noGrp="1"/>
          </p:cNvSpPr>
          <p:nvPr>
            <p:ph type="title"/>
          </p:nvPr>
        </p:nvSpPr>
        <p:spPr>
          <a:xfrm>
            <a:off x="-4680" y="149400"/>
            <a:ext cx="6596640" cy="685800"/>
          </a:xfrm>
          <a:prstGeom prst="rect">
            <a:avLst/>
          </a:prstGeom>
        </p:spPr>
        <p:txBody>
          <a:bodyPr anchor="ctr">
            <a:normAutofit/>
          </a:bodyPr>
          <a:lstStyle/>
          <a:p>
            <a:pPr marL="216000">
              <a:lnSpc>
                <a:spcPct val="100000"/>
              </a:lnSpc>
            </a:pPr>
            <a:r>
              <a:rPr lang="hu-HU" sz="2800" b="1" strike="noStrike" spc="-1">
                <a:solidFill>
                  <a:srgbClr val="676767"/>
                </a:solidFill>
                <a:latin typeface="Trebuchet MS"/>
                <a:ea typeface="Trebuchet MS"/>
              </a:rPr>
              <a:t>Title masterformat</a:t>
            </a:r>
            <a:endParaRPr lang="hu-HU" sz="2800" b="0" strike="noStrike" spc="-1">
              <a:solidFill>
                <a:srgbClr val="000000"/>
              </a:solidFill>
              <a:latin typeface="Arial"/>
            </a:endParaRPr>
          </a:p>
        </p:txBody>
      </p:sp>
      <p:sp>
        <p:nvSpPr>
          <p:cNvPr id="623" name="PlaceHolder 6"/>
          <p:cNvSpPr>
            <a:spLocks noGrp="1"/>
          </p:cNvSpPr>
          <p:nvPr>
            <p:ph type="body"/>
          </p:nvPr>
        </p:nvSpPr>
        <p:spPr>
          <a:xfrm>
            <a:off x="0" y="1116000"/>
            <a:ext cx="9143640" cy="4412880"/>
          </a:xfrm>
          <a:prstGeom prst="rect">
            <a:avLst/>
          </a:prstGeom>
        </p:spPr>
        <p:txBody>
          <a:bodyPr lIns="90000" tIns="45000" rIns="90000" bIns="45000">
            <a:noAutofit/>
          </a:bodyPr>
          <a:lstStyle/>
          <a:p>
            <a:pPr>
              <a:lnSpc>
                <a:spcPct val="100000"/>
              </a:lnSpc>
            </a:pPr>
            <a:r>
              <a:rPr lang="hu-HU" sz="1400" b="0" strike="noStrike" spc="-1">
                <a:solidFill>
                  <a:srgbClr val="000000"/>
                </a:solidFill>
                <a:latin typeface="Arial"/>
                <a:ea typeface="Arial"/>
              </a:rPr>
              <a:t>FULL Image</a:t>
            </a:r>
            <a:endParaRPr lang="hu-HU" sz="14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0"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661"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662" name="Google Shape;13;p1"/>
          <p:cNvPicPr/>
          <p:nvPr/>
        </p:nvPicPr>
        <p:blipFill>
          <a:blip r:embed="rId14"/>
          <a:stretch/>
        </p:blipFill>
        <p:spPr>
          <a:xfrm>
            <a:off x="6971760" y="149400"/>
            <a:ext cx="1780560" cy="762840"/>
          </a:xfrm>
          <a:prstGeom prst="rect">
            <a:avLst/>
          </a:prstGeom>
          <a:ln>
            <a:noFill/>
          </a:ln>
        </p:spPr>
      </p:pic>
      <p:sp>
        <p:nvSpPr>
          <p:cNvPr id="663"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664" name="Google Shape;15;p1"/>
          <p:cNvPicPr/>
          <p:nvPr/>
        </p:nvPicPr>
        <p:blipFill>
          <a:blip r:embed="rId15"/>
          <a:stretch/>
        </p:blipFill>
        <p:spPr>
          <a:xfrm>
            <a:off x="7686000" y="5353920"/>
            <a:ext cx="1456920" cy="1506960"/>
          </a:xfrm>
          <a:prstGeom prst="rect">
            <a:avLst/>
          </a:prstGeom>
          <a:ln>
            <a:noFill/>
          </a:ln>
        </p:spPr>
      </p:pic>
      <p:sp>
        <p:nvSpPr>
          <p:cNvPr id="665"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00E3D510-F741-4206-B89A-770CB4262C08}"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666" name="Google Shape;17;p1"/>
          <p:cNvPicPr/>
          <p:nvPr/>
        </p:nvPicPr>
        <p:blipFill>
          <a:blip r:embed="rId16"/>
          <a:stretch/>
        </p:blipFill>
        <p:spPr>
          <a:xfrm>
            <a:off x="299880" y="6154200"/>
            <a:ext cx="484920" cy="480240"/>
          </a:xfrm>
          <a:prstGeom prst="rect">
            <a:avLst/>
          </a:prstGeom>
          <a:ln>
            <a:noFill/>
          </a:ln>
        </p:spPr>
      </p:pic>
      <p:sp>
        <p:nvSpPr>
          <p:cNvPr id="667" name="PlaceHolder 5"/>
          <p:cNvSpPr>
            <a:spLocks noGrp="1"/>
          </p:cNvSpPr>
          <p:nvPr>
            <p:ph type="title"/>
          </p:nvPr>
        </p:nvSpPr>
        <p:spPr>
          <a:xfrm>
            <a:off x="-4680" y="149400"/>
            <a:ext cx="6596640" cy="685800"/>
          </a:xfrm>
          <a:prstGeom prst="rect">
            <a:avLst/>
          </a:prstGeom>
        </p:spPr>
        <p:txBody>
          <a:bodyPr tIns="91440" bIns="91440" anchor="ctr">
            <a:noAutofit/>
          </a:bodyPr>
          <a:lstStyle/>
          <a:p>
            <a:r>
              <a:rPr lang="hu-HU" sz="2800" b="0" strike="noStrike" spc="-1">
                <a:solidFill>
                  <a:srgbClr val="000000"/>
                </a:solidFill>
                <a:latin typeface="Arial"/>
              </a:rPr>
              <a:t>Click to edit the title text format</a:t>
            </a:r>
          </a:p>
        </p:txBody>
      </p:sp>
      <p:sp>
        <p:nvSpPr>
          <p:cNvPr id="668" name="PlaceHolder 6"/>
          <p:cNvSpPr>
            <a:spLocks noGrp="1"/>
          </p:cNvSpPr>
          <p:nvPr>
            <p:ph type="body"/>
          </p:nvPr>
        </p:nvSpPr>
        <p:spPr>
          <a:xfrm>
            <a:off x="297000" y="2264760"/>
            <a:ext cx="8562600" cy="3210840"/>
          </a:xfrm>
          <a:prstGeom prst="rect">
            <a:avLst/>
          </a:prstGeom>
        </p:spPr>
        <p:txBody>
          <a:bodyPr tIns="91440" bIns="91440">
            <a:noAutofit/>
          </a:bodyPr>
          <a:lstStyle/>
          <a:p>
            <a:pPr marL="432000" indent="-324000">
              <a:spcBef>
                <a:spcPts val="1417"/>
              </a:spcBef>
              <a:buClr>
                <a:srgbClr val="000000"/>
              </a:buClr>
              <a:buSzPct val="45000"/>
              <a:buFont typeface="Wingdings" charset="2"/>
              <a:buChar char=""/>
            </a:pPr>
            <a:r>
              <a:rPr lang="hu-HU" sz="2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hu-HU" sz="22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hu-HU" sz="22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hu-HU" sz="22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hu-HU" sz="22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hu-HU" sz="22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hu-HU" sz="2200" b="0" strike="noStrike" spc="-1">
                <a:solidFill>
                  <a:srgbClr val="000000"/>
                </a:solidFill>
                <a:latin typeface="Arial"/>
              </a:rPr>
              <a:t>Seventh Outline Level</a:t>
            </a:r>
          </a:p>
        </p:txBody>
      </p:sp>
      <p:sp>
        <p:nvSpPr>
          <p:cNvPr id="669" name="PlaceHolder 7"/>
          <p:cNvSpPr>
            <a:spLocks noGrp="1"/>
          </p:cNvSpPr>
          <p:nvPr>
            <p:ph type="body"/>
          </p:nvPr>
        </p:nvSpPr>
        <p:spPr>
          <a:xfrm>
            <a:off x="297000" y="1335240"/>
            <a:ext cx="8562600" cy="750240"/>
          </a:xfrm>
          <a:prstGeom prst="rect">
            <a:avLst/>
          </a:prstGeom>
        </p:spPr>
        <p:txBody>
          <a:bodyPr tIns="91440" bIns="91440">
            <a:noAutofit/>
          </a:bodyPr>
          <a:lstStyle/>
          <a:p>
            <a:pPr marL="432000" indent="-324000">
              <a:spcBef>
                <a:spcPts val="1417"/>
              </a:spcBef>
              <a:buClr>
                <a:srgbClr val="000000"/>
              </a:buClr>
              <a:buSzPct val="45000"/>
              <a:buFont typeface="Wingdings" charset="2"/>
              <a:buChar char=""/>
            </a:pPr>
            <a:r>
              <a:rPr lang="hu-HU"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hu-HU"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hu-HU" sz="2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hu-HU" sz="2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hu-HU" sz="2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hu-HU" sz="2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hu-HU" sz="2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54"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55" name="Google Shape;13;p1"/>
          <p:cNvPicPr/>
          <p:nvPr/>
        </p:nvPicPr>
        <p:blipFill>
          <a:blip r:embed="rId14"/>
          <a:stretch/>
        </p:blipFill>
        <p:spPr>
          <a:xfrm>
            <a:off x="6971760" y="149400"/>
            <a:ext cx="1780560" cy="762840"/>
          </a:xfrm>
          <a:prstGeom prst="rect">
            <a:avLst/>
          </a:prstGeom>
          <a:ln>
            <a:noFill/>
          </a:ln>
        </p:spPr>
      </p:pic>
      <p:sp>
        <p:nvSpPr>
          <p:cNvPr id="56"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57" name="Google Shape;15;p1"/>
          <p:cNvPicPr/>
          <p:nvPr/>
        </p:nvPicPr>
        <p:blipFill>
          <a:blip r:embed="rId15"/>
          <a:stretch/>
        </p:blipFill>
        <p:spPr>
          <a:xfrm>
            <a:off x="7686000" y="5353920"/>
            <a:ext cx="1456920" cy="1506960"/>
          </a:xfrm>
          <a:prstGeom prst="rect">
            <a:avLst/>
          </a:prstGeom>
          <a:ln>
            <a:noFill/>
          </a:ln>
        </p:spPr>
      </p:pic>
      <p:sp>
        <p:nvSpPr>
          <p:cNvPr id="58"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67EDF22F-C2CA-45B8-A44E-F26620AD6E8B}"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59" name="Google Shape;17;p1"/>
          <p:cNvPicPr/>
          <p:nvPr/>
        </p:nvPicPr>
        <p:blipFill>
          <a:blip r:embed="rId16"/>
          <a:stretch/>
        </p:blipFill>
        <p:spPr>
          <a:xfrm>
            <a:off x="299880" y="6154200"/>
            <a:ext cx="484920" cy="480240"/>
          </a:xfrm>
          <a:prstGeom prst="rect">
            <a:avLst/>
          </a:prstGeom>
          <a:ln>
            <a:noFill/>
          </a:ln>
        </p:spPr>
      </p:pic>
      <p:sp>
        <p:nvSpPr>
          <p:cNvPr id="60" name="PlaceHolder 5"/>
          <p:cNvSpPr>
            <a:spLocks noGrp="1"/>
          </p:cNvSpPr>
          <p:nvPr>
            <p:ph type="title"/>
          </p:nvPr>
        </p:nvSpPr>
        <p:spPr>
          <a:xfrm>
            <a:off x="623880" y="1709640"/>
            <a:ext cx="7886520" cy="2852280"/>
          </a:xfrm>
          <a:prstGeom prst="rect">
            <a:avLst/>
          </a:prstGeom>
        </p:spPr>
        <p:txBody>
          <a:bodyPr tIns="91440" bIns="91440" anchor="b">
            <a:noAutofit/>
          </a:bodyPr>
          <a:lstStyle/>
          <a:p>
            <a:pPr marL="216000">
              <a:lnSpc>
                <a:spcPct val="100000"/>
              </a:lnSpc>
            </a:pPr>
            <a:r>
              <a:rPr lang="hu-HU" sz="6000" b="1" strike="noStrike" spc="-1">
                <a:solidFill>
                  <a:srgbClr val="676767"/>
                </a:solidFill>
                <a:latin typeface="Trebuchet MS"/>
                <a:ea typeface="Trebuchet MS"/>
              </a:rPr>
              <a:t>Mintacím szerkesztése</a:t>
            </a:r>
            <a:endParaRPr lang="hu-HU" sz="6000" b="0" strike="noStrike" spc="-1">
              <a:solidFill>
                <a:srgbClr val="000000"/>
              </a:solidFill>
              <a:latin typeface="Arial"/>
            </a:endParaRPr>
          </a:p>
        </p:txBody>
      </p:sp>
      <p:sp>
        <p:nvSpPr>
          <p:cNvPr id="61" name="PlaceHolder 6"/>
          <p:cNvSpPr>
            <a:spLocks noGrp="1"/>
          </p:cNvSpPr>
          <p:nvPr>
            <p:ph type="body"/>
          </p:nvPr>
        </p:nvSpPr>
        <p:spPr>
          <a:xfrm>
            <a:off x="623880" y="4589640"/>
            <a:ext cx="7886520" cy="1499760"/>
          </a:xfrm>
          <a:prstGeom prst="rect">
            <a:avLst/>
          </a:prstGeom>
        </p:spPr>
        <p:txBody>
          <a:bodyPr tIns="91440" bIns="91440">
            <a:noAutofit/>
          </a:bodyPr>
          <a:lstStyle/>
          <a:p>
            <a:pPr>
              <a:lnSpc>
                <a:spcPct val="100000"/>
              </a:lnSpc>
              <a:spcBef>
                <a:spcPts val="479"/>
              </a:spcBef>
            </a:pPr>
            <a:r>
              <a:rPr lang="hu-HU" sz="2400" b="0" strike="noStrike" spc="-1">
                <a:solidFill>
                  <a:srgbClr val="969696"/>
                </a:solidFill>
                <a:latin typeface="Trebuchet MS"/>
                <a:ea typeface="Trebuchet MS"/>
              </a:rPr>
              <a:t>Mintaszöveg szerkesztése</a:t>
            </a:r>
            <a:endParaRPr lang="hu-HU" sz="2400" b="0" strike="noStrike" spc="-1">
              <a:solidFill>
                <a:srgbClr val="000000"/>
              </a:solidFill>
              <a:latin typeface="Arial"/>
            </a:endParaRPr>
          </a:p>
        </p:txBody>
      </p:sp>
      <p:sp>
        <p:nvSpPr>
          <p:cNvPr id="62" name="PlaceHolder 7"/>
          <p:cNvSpPr>
            <a:spLocks noGrp="1"/>
          </p:cNvSpPr>
          <p:nvPr>
            <p:ph type="dt"/>
          </p:nvPr>
        </p:nvSpPr>
        <p:spPr>
          <a:xfrm>
            <a:off x="628560" y="6356520"/>
            <a:ext cx="2057040" cy="364680"/>
          </a:xfrm>
          <a:prstGeom prst="rect">
            <a:avLst/>
          </a:prstGeom>
        </p:spPr>
        <p:txBody>
          <a:bodyPr lIns="90000" tIns="45000" rIns="90000" bIns="45000">
            <a:noAutofit/>
          </a:bodyPr>
          <a:lstStyle/>
          <a:p>
            <a:pPr>
              <a:lnSpc>
                <a:spcPct val="100000"/>
              </a:lnSpc>
            </a:pPr>
            <a:fld id="{78376F13-3735-4BB2-9408-BC419FF4BC09}" type="datetime1">
              <a:rPr lang="hu-HU" sz="1400" b="0" strike="noStrike" spc="-1">
                <a:solidFill>
                  <a:srgbClr val="8B8B8B"/>
                </a:solidFill>
                <a:latin typeface="Arial"/>
                <a:ea typeface="Arial"/>
              </a:rPr>
              <a:t>2020. 01. 12.</a:t>
            </a:fld>
            <a:endParaRPr lang="hu-HU" sz="1400" b="0" strike="noStrike" spc="-1">
              <a:latin typeface="Times New Roman"/>
            </a:endParaRPr>
          </a:p>
        </p:txBody>
      </p:sp>
      <p:sp>
        <p:nvSpPr>
          <p:cNvPr id="63" name="PlaceHolder 8"/>
          <p:cNvSpPr>
            <a:spLocks noGrp="1"/>
          </p:cNvSpPr>
          <p:nvPr>
            <p:ph type="ftr"/>
          </p:nvPr>
        </p:nvSpPr>
        <p:spPr>
          <a:xfrm>
            <a:off x="3029040" y="6356520"/>
            <a:ext cx="3085920" cy="364680"/>
          </a:xfrm>
          <a:prstGeom prst="rect">
            <a:avLst/>
          </a:prstGeom>
        </p:spPr>
        <p:txBody>
          <a:bodyPr lIns="90000" tIns="45000" rIns="90000" bIns="45000">
            <a:noAutofit/>
          </a:bodyPr>
          <a:lstStyle/>
          <a:p>
            <a:endParaRPr lang="hu-HU" sz="2400" b="0" strike="noStrike" spc="-1">
              <a:latin typeface="Times New Roman"/>
            </a:endParaRPr>
          </a:p>
        </p:txBody>
      </p:sp>
      <p:sp>
        <p:nvSpPr>
          <p:cNvPr id="64" name="PlaceHolder 9"/>
          <p:cNvSpPr>
            <a:spLocks noGrp="1"/>
          </p:cNvSpPr>
          <p:nvPr>
            <p:ph type="sldNum"/>
          </p:nvPr>
        </p:nvSpPr>
        <p:spPr>
          <a:xfrm>
            <a:off x="6458040" y="6356520"/>
            <a:ext cx="2057040" cy="364680"/>
          </a:xfrm>
          <a:prstGeom prst="rect">
            <a:avLst/>
          </a:prstGeom>
        </p:spPr>
        <p:txBody>
          <a:bodyPr lIns="90000" tIns="45000" rIns="90000" bIns="45000">
            <a:noAutofit/>
          </a:bodyPr>
          <a:lstStyle/>
          <a:p>
            <a:pPr>
              <a:lnSpc>
                <a:spcPct val="100000"/>
              </a:lnSpc>
            </a:pPr>
            <a:fld id="{CD3A20FE-F0E5-4231-AAA0-BCE92817C41F}" type="slidenum">
              <a:rPr lang="hu-HU" sz="1400" b="0" strike="noStrike" spc="-1">
                <a:solidFill>
                  <a:srgbClr val="000000"/>
                </a:solidFill>
                <a:latin typeface="Arial"/>
                <a:ea typeface="Arial"/>
              </a:rPr>
              <a:t>‹#›</a:t>
            </a:fld>
            <a:endParaRPr lang="hu-HU"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102"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103" name="Google Shape;13;p1"/>
          <p:cNvPicPr/>
          <p:nvPr/>
        </p:nvPicPr>
        <p:blipFill>
          <a:blip r:embed="rId17"/>
          <a:stretch/>
        </p:blipFill>
        <p:spPr>
          <a:xfrm>
            <a:off x="6971760" y="149400"/>
            <a:ext cx="1780560" cy="762840"/>
          </a:xfrm>
          <a:prstGeom prst="rect">
            <a:avLst/>
          </a:prstGeom>
          <a:ln>
            <a:noFill/>
          </a:ln>
        </p:spPr>
      </p:pic>
      <p:sp>
        <p:nvSpPr>
          <p:cNvPr id="104"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105" name="Google Shape;15;p1"/>
          <p:cNvPicPr/>
          <p:nvPr/>
        </p:nvPicPr>
        <p:blipFill>
          <a:blip r:embed="rId18"/>
          <a:stretch/>
        </p:blipFill>
        <p:spPr>
          <a:xfrm>
            <a:off x="7686000" y="5353920"/>
            <a:ext cx="1456920" cy="1506960"/>
          </a:xfrm>
          <a:prstGeom prst="rect">
            <a:avLst/>
          </a:prstGeom>
          <a:ln>
            <a:noFill/>
          </a:ln>
        </p:spPr>
      </p:pic>
      <p:sp>
        <p:nvSpPr>
          <p:cNvPr id="106"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254A8220-2271-436A-9A72-BB209A0DA86A}"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107" name="Google Shape;17;p1"/>
          <p:cNvPicPr/>
          <p:nvPr/>
        </p:nvPicPr>
        <p:blipFill>
          <a:blip r:embed="rId19"/>
          <a:stretch/>
        </p:blipFill>
        <p:spPr>
          <a:xfrm>
            <a:off x="299880" y="6154200"/>
            <a:ext cx="484920" cy="480240"/>
          </a:xfrm>
          <a:prstGeom prst="rect">
            <a:avLst/>
          </a:prstGeom>
          <a:ln>
            <a:noFill/>
          </a:ln>
        </p:spPr>
      </p:pic>
      <p:sp>
        <p:nvSpPr>
          <p:cNvPr id="108" name="PlaceHolder 5"/>
          <p:cNvSpPr>
            <a:spLocks noGrp="1"/>
          </p:cNvSpPr>
          <p:nvPr>
            <p:ph type="title"/>
          </p:nvPr>
        </p:nvSpPr>
        <p:spPr>
          <a:xfrm>
            <a:off x="-6840" y="149400"/>
            <a:ext cx="6588000" cy="685800"/>
          </a:xfrm>
          <a:prstGeom prst="rect">
            <a:avLst/>
          </a:prstGeom>
        </p:spPr>
        <p:txBody>
          <a:bodyPr tIns="91440" bIns="91440" anchor="ctr">
            <a:noAutofit/>
          </a:bodyPr>
          <a:lstStyle/>
          <a:p>
            <a:pPr marL="216000">
              <a:lnSpc>
                <a:spcPct val="100000"/>
              </a:lnSpc>
            </a:pPr>
            <a:r>
              <a:rPr lang="hu-HU" sz="2800" b="1" strike="noStrike" spc="-1">
                <a:solidFill>
                  <a:srgbClr val="676767"/>
                </a:solidFill>
                <a:latin typeface="Trebuchet MS"/>
                <a:ea typeface="Trebuchet MS"/>
              </a:rPr>
              <a:t>Mintacím szerkesztése</a:t>
            </a:r>
            <a:endParaRPr lang="hu-HU" sz="2800" b="0" strike="noStrike" spc="-1">
              <a:solidFill>
                <a:srgbClr val="000000"/>
              </a:solidFill>
              <a:latin typeface="Arial"/>
            </a:endParaRPr>
          </a:p>
        </p:txBody>
      </p:sp>
      <p:sp>
        <p:nvSpPr>
          <p:cNvPr id="109" name="PlaceHolder 6"/>
          <p:cNvSpPr>
            <a:spLocks noGrp="1"/>
          </p:cNvSpPr>
          <p:nvPr>
            <p:ph type="body"/>
          </p:nvPr>
        </p:nvSpPr>
        <p:spPr>
          <a:xfrm>
            <a:off x="299880" y="1296720"/>
            <a:ext cx="8064000" cy="4050720"/>
          </a:xfrm>
          <a:prstGeom prst="rect">
            <a:avLst/>
          </a:prstGeom>
        </p:spPr>
        <p:txBody>
          <a:bodyPr tIns="91440" bIns="91440">
            <a:noAutofit/>
          </a:bodyPr>
          <a:lstStyle/>
          <a:p>
            <a:pPr marL="457200" indent="-350280">
              <a:lnSpc>
                <a:spcPct val="100000"/>
              </a:lnSpc>
              <a:spcBef>
                <a:spcPts val="479"/>
              </a:spcBef>
              <a:buClr>
                <a:srgbClr val="7E93A5"/>
              </a:buClr>
              <a:buFont typeface="Noto Sans Symbols"/>
              <a:buChar char="⬛"/>
            </a:pPr>
            <a:r>
              <a:rPr lang="hu-HU" sz="2400" b="0" strike="noStrike" spc="-1">
                <a:solidFill>
                  <a:srgbClr val="7E93A5"/>
                </a:solidFill>
                <a:latin typeface="Trebuchet MS"/>
                <a:ea typeface="Trebuchet MS"/>
              </a:rPr>
              <a:t>Mintaszöveg szerkesztése</a:t>
            </a:r>
            <a:endParaRPr lang="hu-HU" sz="2400" b="0" strike="noStrike" spc="-1">
              <a:solidFill>
                <a:srgbClr val="000000"/>
              </a:solidFill>
              <a:latin typeface="Arial"/>
            </a:endParaRPr>
          </a:p>
          <a:p>
            <a:pPr marL="914400" lvl="1" indent="-329760">
              <a:lnSpc>
                <a:spcPct val="100000"/>
              </a:lnSpc>
              <a:spcBef>
                <a:spcPts val="400"/>
              </a:spcBef>
              <a:buClr>
                <a:srgbClr val="7E93A5"/>
              </a:buClr>
              <a:buFont typeface="Noto Sans Symbols"/>
              <a:buChar char="◻"/>
            </a:pPr>
            <a:r>
              <a:rPr lang="hu-HU" sz="2000" b="0" strike="noStrike" spc="-1">
                <a:solidFill>
                  <a:srgbClr val="262419"/>
                </a:solidFill>
                <a:latin typeface="Trebuchet MS"/>
                <a:ea typeface="Trebuchet MS"/>
              </a:rPr>
              <a:t>Második szint</a:t>
            </a:r>
            <a:endParaRPr lang="hu-HU" sz="2000" b="0" strike="noStrike" spc="-1">
              <a:solidFill>
                <a:srgbClr val="000000"/>
              </a:solidFill>
              <a:latin typeface="Arial"/>
            </a:endParaRPr>
          </a:p>
          <a:p>
            <a:pPr marL="1371600" lvl="2" indent="-342720">
              <a:lnSpc>
                <a:spcPct val="100000"/>
              </a:lnSpc>
              <a:spcBef>
                <a:spcPts val="360"/>
              </a:spcBef>
              <a:buClr>
                <a:srgbClr val="7E93A5"/>
              </a:buClr>
              <a:buFont typeface="Trebuchet MS"/>
              <a:buChar char="&gt;"/>
            </a:pPr>
            <a:r>
              <a:rPr lang="hu-HU" sz="1800" b="0" strike="noStrike" spc="-1">
                <a:solidFill>
                  <a:srgbClr val="262419"/>
                </a:solidFill>
                <a:latin typeface="Trebuchet MS"/>
                <a:ea typeface="Trebuchet MS"/>
              </a:rPr>
              <a:t>Harmadik szint</a:t>
            </a:r>
            <a:endParaRPr lang="hu-HU" sz="1800" b="0" strike="noStrike" spc="-1">
              <a:solidFill>
                <a:srgbClr val="000000"/>
              </a:solidFill>
              <a:latin typeface="Arial"/>
            </a:endParaRPr>
          </a:p>
          <a:p>
            <a:pPr marL="1828800" lvl="3" indent="-342720">
              <a:lnSpc>
                <a:spcPct val="100000"/>
              </a:lnSpc>
              <a:spcBef>
                <a:spcPts val="360"/>
              </a:spcBef>
              <a:buClr>
                <a:srgbClr val="7E93A5"/>
              </a:buClr>
              <a:buFont typeface="Trebuchet MS"/>
              <a:buChar char="&gt;"/>
            </a:pPr>
            <a:r>
              <a:rPr lang="hu-HU" sz="1800" b="0" strike="noStrike" spc="-1">
                <a:solidFill>
                  <a:srgbClr val="262419"/>
                </a:solidFill>
                <a:latin typeface="Trebuchet MS"/>
                <a:ea typeface="Trebuchet MS"/>
              </a:rPr>
              <a:t>Negyedik szint</a:t>
            </a:r>
            <a:endParaRPr lang="hu-HU" sz="1800" b="0" strike="noStrike" spc="-1">
              <a:solidFill>
                <a:srgbClr val="000000"/>
              </a:solidFill>
              <a:latin typeface="Arial"/>
            </a:endParaRPr>
          </a:p>
          <a:p>
            <a:pPr marL="2286000" lvl="4" indent="-342720">
              <a:lnSpc>
                <a:spcPct val="100000"/>
              </a:lnSpc>
              <a:spcBef>
                <a:spcPts val="360"/>
              </a:spcBef>
              <a:buClr>
                <a:srgbClr val="7E93A5"/>
              </a:buClr>
              <a:buFont typeface="Trebuchet MS"/>
              <a:buChar char="&gt;"/>
            </a:pPr>
            <a:r>
              <a:rPr lang="hu-HU" sz="1800" b="0" strike="noStrike" spc="-1">
                <a:solidFill>
                  <a:srgbClr val="262419"/>
                </a:solidFill>
                <a:latin typeface="Trebuchet MS"/>
                <a:ea typeface="Trebuchet MS"/>
              </a:rPr>
              <a:t>Ötödik szint</a:t>
            </a:r>
            <a:endParaRPr lang="hu-HU" sz="1800" b="0" strike="noStrike" spc="-1">
              <a:solidFill>
                <a:srgbClr val="000000"/>
              </a:solidFill>
              <a:latin typeface="Arial"/>
            </a:endParaRPr>
          </a:p>
        </p:txBody>
      </p:sp>
      <p:sp>
        <p:nvSpPr>
          <p:cNvPr id="110" name="PlaceHolder 7"/>
          <p:cNvSpPr>
            <a:spLocks noGrp="1"/>
          </p:cNvSpPr>
          <p:nvPr>
            <p:ph type="dt"/>
          </p:nvPr>
        </p:nvSpPr>
        <p:spPr>
          <a:xfrm>
            <a:off x="628560" y="6356520"/>
            <a:ext cx="2057040" cy="364680"/>
          </a:xfrm>
          <a:prstGeom prst="rect">
            <a:avLst/>
          </a:prstGeom>
        </p:spPr>
        <p:txBody>
          <a:bodyPr lIns="90000" tIns="45000" rIns="90000" bIns="45000">
            <a:noAutofit/>
          </a:bodyPr>
          <a:lstStyle/>
          <a:p>
            <a:pPr>
              <a:lnSpc>
                <a:spcPct val="100000"/>
              </a:lnSpc>
            </a:pPr>
            <a:fld id="{C2A1238E-00C5-4284-BB4D-F0024437ED66}" type="datetime1">
              <a:rPr lang="hu-HU" sz="1400" b="0" strike="noStrike" spc="-1">
                <a:solidFill>
                  <a:srgbClr val="8B8B8B"/>
                </a:solidFill>
                <a:latin typeface="Arial"/>
                <a:ea typeface="Arial"/>
              </a:rPr>
              <a:t>2020. 01. 12.</a:t>
            </a:fld>
            <a:endParaRPr lang="hu-HU" sz="1400" b="0" strike="noStrike" spc="-1">
              <a:latin typeface="Times New Roman"/>
            </a:endParaRPr>
          </a:p>
        </p:txBody>
      </p:sp>
      <p:sp>
        <p:nvSpPr>
          <p:cNvPr id="111" name="PlaceHolder 8"/>
          <p:cNvSpPr>
            <a:spLocks noGrp="1"/>
          </p:cNvSpPr>
          <p:nvPr>
            <p:ph type="ftr"/>
          </p:nvPr>
        </p:nvSpPr>
        <p:spPr>
          <a:xfrm>
            <a:off x="3029040" y="6356520"/>
            <a:ext cx="3085920" cy="364680"/>
          </a:xfrm>
          <a:prstGeom prst="rect">
            <a:avLst/>
          </a:prstGeom>
        </p:spPr>
        <p:txBody>
          <a:bodyPr lIns="90000" tIns="45000" rIns="90000" bIns="45000">
            <a:noAutofit/>
          </a:bodyPr>
          <a:lstStyle/>
          <a:p>
            <a:endParaRPr lang="hu-HU" sz="2400" b="0" strike="noStrike" spc="-1">
              <a:latin typeface="Times New Roman"/>
            </a:endParaRPr>
          </a:p>
        </p:txBody>
      </p:sp>
      <p:sp>
        <p:nvSpPr>
          <p:cNvPr id="112" name="PlaceHolder 9"/>
          <p:cNvSpPr>
            <a:spLocks noGrp="1"/>
          </p:cNvSpPr>
          <p:nvPr>
            <p:ph type="sldNum"/>
          </p:nvPr>
        </p:nvSpPr>
        <p:spPr>
          <a:xfrm>
            <a:off x="6458040" y="6356520"/>
            <a:ext cx="2057040" cy="364680"/>
          </a:xfrm>
          <a:prstGeom prst="rect">
            <a:avLst/>
          </a:prstGeom>
        </p:spPr>
        <p:txBody>
          <a:bodyPr lIns="90000" tIns="45000" rIns="90000" bIns="45000">
            <a:noAutofit/>
          </a:bodyPr>
          <a:lstStyle/>
          <a:p>
            <a:pPr>
              <a:lnSpc>
                <a:spcPct val="100000"/>
              </a:lnSpc>
            </a:pPr>
            <a:fld id="{A0130BF9-5D98-4DCF-B531-A58E5700C4E3}" type="slidenum">
              <a:rPr lang="hu-HU" sz="1400" b="0" strike="noStrike" spc="-1">
                <a:solidFill>
                  <a:srgbClr val="000000"/>
                </a:solidFill>
                <a:latin typeface="Arial"/>
                <a:ea typeface="Arial"/>
              </a:rPr>
              <a:t>‹#›</a:t>
            </a:fld>
            <a:endParaRPr lang="hu-HU"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857" r:id="rId13"/>
    <p:sldLayoutId id="2147483858" r:id="rId14"/>
    <p:sldLayoutId id="214748386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150"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151" name="Google Shape;13;p1"/>
          <p:cNvPicPr/>
          <p:nvPr/>
        </p:nvPicPr>
        <p:blipFill>
          <a:blip r:embed="rId15"/>
          <a:stretch/>
        </p:blipFill>
        <p:spPr>
          <a:xfrm>
            <a:off x="6971760" y="149400"/>
            <a:ext cx="1780560" cy="762840"/>
          </a:xfrm>
          <a:prstGeom prst="rect">
            <a:avLst/>
          </a:prstGeom>
          <a:ln>
            <a:noFill/>
          </a:ln>
        </p:spPr>
      </p:pic>
      <p:sp>
        <p:nvSpPr>
          <p:cNvPr id="152"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153" name="Google Shape;15;p1"/>
          <p:cNvPicPr/>
          <p:nvPr/>
        </p:nvPicPr>
        <p:blipFill>
          <a:blip r:embed="rId16"/>
          <a:stretch/>
        </p:blipFill>
        <p:spPr>
          <a:xfrm>
            <a:off x="7686000" y="5353920"/>
            <a:ext cx="1456920" cy="1506960"/>
          </a:xfrm>
          <a:prstGeom prst="rect">
            <a:avLst/>
          </a:prstGeom>
          <a:ln>
            <a:noFill/>
          </a:ln>
        </p:spPr>
      </p:pic>
      <p:sp>
        <p:nvSpPr>
          <p:cNvPr id="154"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8FCAAB33-8BF0-4FD9-9834-F0FA9D551530}"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155" name="Google Shape;17;p1"/>
          <p:cNvPicPr/>
          <p:nvPr/>
        </p:nvPicPr>
        <p:blipFill>
          <a:blip r:embed="rId17"/>
          <a:stretch/>
        </p:blipFill>
        <p:spPr>
          <a:xfrm>
            <a:off x="299880" y="6154200"/>
            <a:ext cx="484920" cy="480240"/>
          </a:xfrm>
          <a:prstGeom prst="rect">
            <a:avLst/>
          </a:prstGeom>
          <a:ln>
            <a:noFill/>
          </a:ln>
        </p:spPr>
      </p:pic>
      <p:sp>
        <p:nvSpPr>
          <p:cNvPr id="156" name="PlaceHolder 5"/>
          <p:cNvSpPr>
            <a:spLocks noGrp="1"/>
          </p:cNvSpPr>
          <p:nvPr>
            <p:ph type="dt"/>
          </p:nvPr>
        </p:nvSpPr>
        <p:spPr>
          <a:xfrm>
            <a:off x="628560" y="6356520"/>
            <a:ext cx="2057040" cy="364680"/>
          </a:xfrm>
          <a:prstGeom prst="rect">
            <a:avLst/>
          </a:prstGeom>
        </p:spPr>
        <p:txBody>
          <a:bodyPr lIns="90000" tIns="45000" rIns="90000" bIns="45000">
            <a:noAutofit/>
          </a:bodyPr>
          <a:lstStyle/>
          <a:p>
            <a:pPr>
              <a:lnSpc>
                <a:spcPct val="100000"/>
              </a:lnSpc>
            </a:pPr>
            <a:fld id="{6C43076F-7806-4BEB-9EBE-45D0F1E185D7}" type="datetime1">
              <a:rPr lang="hu-HU" sz="1400" b="0" strike="noStrike" spc="-1">
                <a:solidFill>
                  <a:srgbClr val="8B8B8B"/>
                </a:solidFill>
                <a:latin typeface="Arial"/>
                <a:ea typeface="Arial"/>
              </a:rPr>
              <a:t>2020. 01. 12.</a:t>
            </a:fld>
            <a:endParaRPr lang="hu-HU" sz="1400" b="0" strike="noStrike" spc="-1">
              <a:latin typeface="Times New Roman"/>
            </a:endParaRPr>
          </a:p>
        </p:txBody>
      </p:sp>
      <p:sp>
        <p:nvSpPr>
          <p:cNvPr id="157" name="PlaceHolder 6"/>
          <p:cNvSpPr>
            <a:spLocks noGrp="1"/>
          </p:cNvSpPr>
          <p:nvPr>
            <p:ph type="ftr"/>
          </p:nvPr>
        </p:nvSpPr>
        <p:spPr>
          <a:xfrm>
            <a:off x="3029040" y="6356520"/>
            <a:ext cx="3085920" cy="364680"/>
          </a:xfrm>
          <a:prstGeom prst="rect">
            <a:avLst/>
          </a:prstGeom>
        </p:spPr>
        <p:txBody>
          <a:bodyPr lIns="90000" tIns="45000" rIns="90000" bIns="45000">
            <a:noAutofit/>
          </a:bodyPr>
          <a:lstStyle/>
          <a:p>
            <a:endParaRPr lang="hu-HU" sz="2400" b="0" strike="noStrike" spc="-1">
              <a:latin typeface="Times New Roman"/>
            </a:endParaRPr>
          </a:p>
        </p:txBody>
      </p:sp>
      <p:sp>
        <p:nvSpPr>
          <p:cNvPr id="158" name="PlaceHolder 7"/>
          <p:cNvSpPr>
            <a:spLocks noGrp="1"/>
          </p:cNvSpPr>
          <p:nvPr>
            <p:ph type="sldNum"/>
          </p:nvPr>
        </p:nvSpPr>
        <p:spPr>
          <a:xfrm>
            <a:off x="6458040" y="6356520"/>
            <a:ext cx="2057040" cy="364680"/>
          </a:xfrm>
          <a:prstGeom prst="rect">
            <a:avLst/>
          </a:prstGeom>
        </p:spPr>
        <p:txBody>
          <a:bodyPr lIns="90000" tIns="45000" rIns="90000" bIns="45000">
            <a:noAutofit/>
          </a:bodyPr>
          <a:lstStyle/>
          <a:p>
            <a:pPr>
              <a:lnSpc>
                <a:spcPct val="100000"/>
              </a:lnSpc>
            </a:pPr>
            <a:fld id="{39E52657-2465-4D5F-BE37-0D273545199A}" type="slidenum">
              <a:rPr lang="hu-HU" sz="1400" b="0" strike="noStrike" spc="-1">
                <a:solidFill>
                  <a:srgbClr val="000000"/>
                </a:solidFill>
                <a:latin typeface="Arial"/>
                <a:ea typeface="Arial"/>
              </a:rPr>
              <a:t>‹#›</a:t>
            </a:fld>
            <a:endParaRPr lang="hu-HU" sz="1400" b="0" strike="noStrike" spc="-1">
              <a:latin typeface="Times New Roman"/>
            </a:endParaRPr>
          </a:p>
        </p:txBody>
      </p:sp>
      <p:sp>
        <p:nvSpPr>
          <p:cNvPr id="159" name="PlaceHolder 8"/>
          <p:cNvSpPr>
            <a:spLocks noGrp="1"/>
          </p:cNvSpPr>
          <p:nvPr>
            <p:ph type="title"/>
          </p:nvPr>
        </p:nvSpPr>
        <p:spPr>
          <a:xfrm>
            <a:off x="457200" y="273600"/>
            <a:ext cx="8229240" cy="1144800"/>
          </a:xfrm>
          <a:prstGeom prst="rect">
            <a:avLst/>
          </a:prstGeom>
        </p:spPr>
        <p:txBody>
          <a:bodyPr lIns="0" tIns="0" rIns="0" bIns="0" anchor="ctr">
            <a:noAutofit/>
          </a:bodyPr>
          <a:lstStyle/>
          <a:p>
            <a:r>
              <a:rPr lang="hu-HU" sz="1400" b="0" strike="noStrike" spc="-1">
                <a:solidFill>
                  <a:srgbClr val="000000"/>
                </a:solidFill>
                <a:latin typeface="Arial"/>
              </a:rPr>
              <a:t>Click to edit the title text format</a:t>
            </a:r>
          </a:p>
        </p:txBody>
      </p:sp>
      <p:sp>
        <p:nvSpPr>
          <p:cNvPr id="160" name="PlaceHolder 9"/>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hu-HU"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hu-HU"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hu-HU"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hu-HU"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hu-HU"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hu-HU"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hu-HU"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8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198"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199" name="Google Shape;13;p1"/>
          <p:cNvPicPr/>
          <p:nvPr/>
        </p:nvPicPr>
        <p:blipFill>
          <a:blip r:embed="rId14"/>
          <a:stretch/>
        </p:blipFill>
        <p:spPr>
          <a:xfrm>
            <a:off x="6971760" y="149400"/>
            <a:ext cx="1780560" cy="762840"/>
          </a:xfrm>
          <a:prstGeom prst="rect">
            <a:avLst/>
          </a:prstGeom>
          <a:ln>
            <a:noFill/>
          </a:ln>
        </p:spPr>
      </p:pic>
      <p:sp>
        <p:nvSpPr>
          <p:cNvPr id="200"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201" name="Google Shape;15;p1"/>
          <p:cNvPicPr/>
          <p:nvPr/>
        </p:nvPicPr>
        <p:blipFill>
          <a:blip r:embed="rId15"/>
          <a:stretch/>
        </p:blipFill>
        <p:spPr>
          <a:xfrm>
            <a:off x="7686000" y="5353920"/>
            <a:ext cx="1456920" cy="1506960"/>
          </a:xfrm>
          <a:prstGeom prst="rect">
            <a:avLst/>
          </a:prstGeom>
          <a:ln>
            <a:noFill/>
          </a:ln>
        </p:spPr>
      </p:pic>
      <p:sp>
        <p:nvSpPr>
          <p:cNvPr id="202"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A37AEE32-3963-4043-8C2A-AE1BFDD7A980}"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203" name="Google Shape;17;p1"/>
          <p:cNvPicPr/>
          <p:nvPr/>
        </p:nvPicPr>
        <p:blipFill>
          <a:blip r:embed="rId16"/>
          <a:stretch/>
        </p:blipFill>
        <p:spPr>
          <a:xfrm>
            <a:off x="299880" y="6154200"/>
            <a:ext cx="484920" cy="480240"/>
          </a:xfrm>
          <a:prstGeom prst="rect">
            <a:avLst/>
          </a:prstGeom>
          <a:ln>
            <a:noFill/>
          </a:ln>
        </p:spPr>
      </p:pic>
      <p:sp>
        <p:nvSpPr>
          <p:cNvPr id="204" name="PlaceHolder 5"/>
          <p:cNvSpPr>
            <a:spLocks noGrp="1"/>
          </p:cNvSpPr>
          <p:nvPr>
            <p:ph type="title"/>
          </p:nvPr>
        </p:nvSpPr>
        <p:spPr>
          <a:xfrm>
            <a:off x="-6840" y="149400"/>
            <a:ext cx="6588000" cy="685800"/>
          </a:xfrm>
          <a:prstGeom prst="rect">
            <a:avLst/>
          </a:prstGeom>
        </p:spPr>
        <p:txBody>
          <a:bodyPr tIns="91440" bIns="91440" anchor="ctr">
            <a:noAutofit/>
          </a:bodyPr>
          <a:lstStyle/>
          <a:p>
            <a:pPr marL="216000">
              <a:lnSpc>
                <a:spcPct val="100000"/>
              </a:lnSpc>
            </a:pPr>
            <a:r>
              <a:rPr lang="hu-HU" sz="2800" b="1" strike="noStrike" spc="-1">
                <a:solidFill>
                  <a:srgbClr val="676767"/>
                </a:solidFill>
                <a:latin typeface="Trebuchet MS"/>
                <a:ea typeface="Trebuchet MS"/>
              </a:rPr>
              <a:t>Mintacím szerkesztése</a:t>
            </a:r>
            <a:endParaRPr lang="hu-HU" sz="2800" b="0" strike="noStrike" spc="-1">
              <a:solidFill>
                <a:srgbClr val="000000"/>
              </a:solidFill>
              <a:latin typeface="Arial"/>
            </a:endParaRPr>
          </a:p>
        </p:txBody>
      </p:sp>
      <p:sp>
        <p:nvSpPr>
          <p:cNvPr id="205" name="PlaceHolder 6"/>
          <p:cNvSpPr>
            <a:spLocks noGrp="1"/>
          </p:cNvSpPr>
          <p:nvPr>
            <p:ph type="dt"/>
          </p:nvPr>
        </p:nvSpPr>
        <p:spPr>
          <a:xfrm>
            <a:off x="628560" y="6356520"/>
            <a:ext cx="2057040" cy="364680"/>
          </a:xfrm>
          <a:prstGeom prst="rect">
            <a:avLst/>
          </a:prstGeom>
        </p:spPr>
        <p:txBody>
          <a:bodyPr lIns="90000" tIns="45000" rIns="90000" bIns="45000">
            <a:noAutofit/>
          </a:bodyPr>
          <a:lstStyle/>
          <a:p>
            <a:pPr>
              <a:lnSpc>
                <a:spcPct val="100000"/>
              </a:lnSpc>
            </a:pPr>
            <a:fld id="{ACF349B9-3B43-48BA-A355-3126ABDA330C}" type="datetime1">
              <a:rPr lang="hu-HU" sz="1400" b="0" strike="noStrike" spc="-1">
                <a:solidFill>
                  <a:srgbClr val="8B8B8B"/>
                </a:solidFill>
                <a:latin typeface="Arial"/>
                <a:ea typeface="Arial"/>
              </a:rPr>
              <a:t>2020. 01. 12.</a:t>
            </a:fld>
            <a:endParaRPr lang="hu-HU" sz="1400" b="0" strike="noStrike" spc="-1">
              <a:latin typeface="Times New Roman"/>
            </a:endParaRPr>
          </a:p>
        </p:txBody>
      </p:sp>
      <p:sp>
        <p:nvSpPr>
          <p:cNvPr id="206" name="PlaceHolder 7"/>
          <p:cNvSpPr>
            <a:spLocks noGrp="1"/>
          </p:cNvSpPr>
          <p:nvPr>
            <p:ph type="ftr"/>
          </p:nvPr>
        </p:nvSpPr>
        <p:spPr>
          <a:xfrm>
            <a:off x="3029040" y="6356520"/>
            <a:ext cx="3085920" cy="364680"/>
          </a:xfrm>
          <a:prstGeom prst="rect">
            <a:avLst/>
          </a:prstGeom>
        </p:spPr>
        <p:txBody>
          <a:bodyPr lIns="90000" tIns="45000" rIns="90000" bIns="45000">
            <a:noAutofit/>
          </a:bodyPr>
          <a:lstStyle/>
          <a:p>
            <a:endParaRPr lang="hu-HU" sz="2400" b="0" strike="noStrike" spc="-1">
              <a:latin typeface="Times New Roman"/>
            </a:endParaRPr>
          </a:p>
        </p:txBody>
      </p:sp>
      <p:sp>
        <p:nvSpPr>
          <p:cNvPr id="207" name="PlaceHolder 8"/>
          <p:cNvSpPr>
            <a:spLocks noGrp="1"/>
          </p:cNvSpPr>
          <p:nvPr>
            <p:ph type="sldNum"/>
          </p:nvPr>
        </p:nvSpPr>
        <p:spPr>
          <a:xfrm>
            <a:off x="6458040" y="6356520"/>
            <a:ext cx="2057040" cy="364680"/>
          </a:xfrm>
          <a:prstGeom prst="rect">
            <a:avLst/>
          </a:prstGeom>
        </p:spPr>
        <p:txBody>
          <a:bodyPr lIns="90000" tIns="45000" rIns="90000" bIns="45000">
            <a:noAutofit/>
          </a:bodyPr>
          <a:lstStyle/>
          <a:p>
            <a:pPr>
              <a:lnSpc>
                <a:spcPct val="100000"/>
              </a:lnSpc>
            </a:pPr>
            <a:fld id="{6E9AA407-8146-405E-8CFE-C61FF791A3F9}" type="slidenum">
              <a:rPr lang="hu-HU" sz="1400" b="0" strike="noStrike" spc="-1">
                <a:solidFill>
                  <a:srgbClr val="000000"/>
                </a:solidFill>
                <a:latin typeface="Arial"/>
                <a:ea typeface="Arial"/>
              </a:rPr>
              <a:t>‹#›</a:t>
            </a:fld>
            <a:endParaRPr lang="hu-HU" sz="1400" b="0" strike="noStrike" spc="-1">
              <a:latin typeface="Times New Roman"/>
            </a:endParaRPr>
          </a:p>
        </p:txBody>
      </p:sp>
      <p:sp>
        <p:nvSpPr>
          <p:cNvPr id="208" name="PlaceHolder 9"/>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hu-HU"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hu-HU"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hu-HU"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hu-HU"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hu-HU"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hu-HU"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hu-HU"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246"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247" name="Google Shape;13;p1"/>
          <p:cNvPicPr/>
          <p:nvPr/>
        </p:nvPicPr>
        <p:blipFill>
          <a:blip r:embed="rId14"/>
          <a:stretch/>
        </p:blipFill>
        <p:spPr>
          <a:xfrm>
            <a:off x="6971760" y="149400"/>
            <a:ext cx="1780560" cy="762840"/>
          </a:xfrm>
          <a:prstGeom prst="rect">
            <a:avLst/>
          </a:prstGeom>
          <a:ln>
            <a:noFill/>
          </a:ln>
        </p:spPr>
      </p:pic>
      <p:sp>
        <p:nvSpPr>
          <p:cNvPr id="248"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249" name="Google Shape;15;p1"/>
          <p:cNvPicPr/>
          <p:nvPr/>
        </p:nvPicPr>
        <p:blipFill>
          <a:blip r:embed="rId15"/>
          <a:stretch/>
        </p:blipFill>
        <p:spPr>
          <a:xfrm>
            <a:off x="7686000" y="5353920"/>
            <a:ext cx="1456920" cy="1506960"/>
          </a:xfrm>
          <a:prstGeom prst="rect">
            <a:avLst/>
          </a:prstGeom>
          <a:ln>
            <a:noFill/>
          </a:ln>
        </p:spPr>
      </p:pic>
      <p:sp>
        <p:nvSpPr>
          <p:cNvPr id="250"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0D9F7277-DF1E-4977-BBBF-931BF560D06A}"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251" name="Google Shape;17;p1"/>
          <p:cNvPicPr/>
          <p:nvPr/>
        </p:nvPicPr>
        <p:blipFill>
          <a:blip r:embed="rId16"/>
          <a:stretch/>
        </p:blipFill>
        <p:spPr>
          <a:xfrm>
            <a:off x="299880" y="6154200"/>
            <a:ext cx="484920" cy="480240"/>
          </a:xfrm>
          <a:prstGeom prst="rect">
            <a:avLst/>
          </a:prstGeom>
          <a:ln>
            <a:noFill/>
          </a:ln>
        </p:spPr>
      </p:pic>
      <p:sp>
        <p:nvSpPr>
          <p:cNvPr id="252" name="PlaceHolder 5"/>
          <p:cNvSpPr>
            <a:spLocks noGrp="1"/>
          </p:cNvSpPr>
          <p:nvPr>
            <p:ph type="title"/>
          </p:nvPr>
        </p:nvSpPr>
        <p:spPr>
          <a:xfrm>
            <a:off x="457200" y="274680"/>
            <a:ext cx="8229240" cy="1142640"/>
          </a:xfrm>
          <a:prstGeom prst="rect">
            <a:avLst/>
          </a:prstGeom>
        </p:spPr>
        <p:txBody>
          <a:bodyPr tIns="91440" bIns="91440" anchor="ctr">
            <a:noAutofit/>
          </a:bodyPr>
          <a:lstStyle/>
          <a:p>
            <a:pPr marL="216000">
              <a:lnSpc>
                <a:spcPct val="100000"/>
              </a:lnSpc>
            </a:pPr>
            <a:r>
              <a:rPr lang="hu-HU" sz="2800" b="1" strike="noStrike" spc="-1">
                <a:solidFill>
                  <a:srgbClr val="676767"/>
                </a:solidFill>
                <a:latin typeface="Trebuchet MS"/>
                <a:ea typeface="Trebuchet MS"/>
              </a:rPr>
              <a:t>Mintacím szerkesztése</a:t>
            </a:r>
            <a:endParaRPr lang="hu-HU" sz="2800" b="0" strike="noStrike" spc="-1">
              <a:solidFill>
                <a:srgbClr val="000000"/>
              </a:solidFill>
              <a:latin typeface="Arial"/>
            </a:endParaRPr>
          </a:p>
        </p:txBody>
      </p:sp>
      <p:sp>
        <p:nvSpPr>
          <p:cNvPr id="253" name="PlaceHolder 6"/>
          <p:cNvSpPr>
            <a:spLocks noGrp="1"/>
          </p:cNvSpPr>
          <p:nvPr>
            <p:ph type="body"/>
          </p:nvPr>
        </p:nvSpPr>
        <p:spPr>
          <a:xfrm>
            <a:off x="457200" y="1600200"/>
            <a:ext cx="8229240" cy="4525560"/>
          </a:xfrm>
          <a:prstGeom prst="rect">
            <a:avLst/>
          </a:prstGeom>
        </p:spPr>
        <p:txBody>
          <a:bodyPr lIns="90000" tIns="45000" rIns="90000" bIns="45000">
            <a:noAutofit/>
          </a:bodyPr>
          <a:lstStyle/>
          <a:p>
            <a:pPr marL="432000" indent="-324000">
              <a:spcBef>
                <a:spcPts val="1417"/>
              </a:spcBef>
              <a:buClr>
                <a:srgbClr val="000000"/>
              </a:buClr>
              <a:buSzPct val="45000"/>
              <a:buFont typeface="Wingdings" charset="2"/>
              <a:buChar char=""/>
            </a:pPr>
            <a:r>
              <a:rPr lang="hu-HU"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hu-HU"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hu-HU"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hu-HU"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hu-HU"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hu-HU"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hu-HU" sz="1400" b="0" strike="noStrike" spc="-1">
                <a:solidFill>
                  <a:srgbClr val="000000"/>
                </a:solidFill>
                <a:latin typeface="Arial"/>
              </a:rPr>
              <a:t>Seventh Outline Level</a:t>
            </a:r>
          </a:p>
        </p:txBody>
      </p:sp>
      <p:sp>
        <p:nvSpPr>
          <p:cNvPr id="254" name="PlaceHolder 7"/>
          <p:cNvSpPr>
            <a:spLocks noGrp="1"/>
          </p:cNvSpPr>
          <p:nvPr>
            <p:ph type="dt"/>
          </p:nvPr>
        </p:nvSpPr>
        <p:spPr>
          <a:xfrm>
            <a:off x="628560" y="6356520"/>
            <a:ext cx="2057040" cy="364680"/>
          </a:xfrm>
          <a:prstGeom prst="rect">
            <a:avLst/>
          </a:prstGeom>
        </p:spPr>
        <p:txBody>
          <a:bodyPr lIns="90000" tIns="45000" rIns="90000" bIns="45000">
            <a:noAutofit/>
          </a:bodyPr>
          <a:lstStyle/>
          <a:p>
            <a:endParaRPr lang="hu-HU" sz="2400" b="0" strike="noStrike" spc="-1">
              <a:latin typeface="Times New Roman"/>
            </a:endParaRPr>
          </a:p>
        </p:txBody>
      </p:sp>
      <p:sp>
        <p:nvSpPr>
          <p:cNvPr id="255" name="PlaceHolder 8"/>
          <p:cNvSpPr>
            <a:spLocks noGrp="1"/>
          </p:cNvSpPr>
          <p:nvPr>
            <p:ph type="ftr"/>
          </p:nvPr>
        </p:nvSpPr>
        <p:spPr>
          <a:xfrm>
            <a:off x="3029040" y="6356520"/>
            <a:ext cx="3085920" cy="364680"/>
          </a:xfrm>
          <a:prstGeom prst="rect">
            <a:avLst/>
          </a:prstGeom>
        </p:spPr>
        <p:txBody>
          <a:bodyPr lIns="90000" tIns="45000" rIns="90000" bIns="45000">
            <a:noAutofit/>
          </a:bodyPr>
          <a:lstStyle/>
          <a:p>
            <a:endParaRPr lang="hu-HU" sz="2400" b="0" strike="noStrike" spc="-1">
              <a:latin typeface="Times New Roman"/>
            </a:endParaRPr>
          </a:p>
        </p:txBody>
      </p:sp>
      <p:sp>
        <p:nvSpPr>
          <p:cNvPr id="256" name="PlaceHolder 9"/>
          <p:cNvSpPr>
            <a:spLocks noGrp="1"/>
          </p:cNvSpPr>
          <p:nvPr>
            <p:ph type="sldNum"/>
          </p:nvPr>
        </p:nvSpPr>
        <p:spPr>
          <a:xfrm>
            <a:off x="6458040" y="6356520"/>
            <a:ext cx="2057040" cy="364680"/>
          </a:xfrm>
          <a:prstGeom prst="rect">
            <a:avLst/>
          </a:prstGeom>
        </p:spPr>
        <p:txBody>
          <a:bodyPr lIns="90000" tIns="45000" rIns="90000" bIns="45000">
            <a:noAutofit/>
          </a:bodyPr>
          <a:lstStyle/>
          <a:p>
            <a:pPr>
              <a:lnSpc>
                <a:spcPct val="100000"/>
              </a:lnSpc>
            </a:pPr>
            <a:fld id="{BAD943A7-DD40-472B-B28F-5A6A269ECB33}" type="slidenum">
              <a:rPr lang="hu-HU" sz="1400" b="0" strike="noStrike" spc="-1">
                <a:solidFill>
                  <a:srgbClr val="000000"/>
                </a:solidFill>
                <a:latin typeface="Arial"/>
                <a:ea typeface="Arial"/>
              </a:rPr>
              <a:t>‹#›</a:t>
            </a:fld>
            <a:endParaRPr lang="hu-HU"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3"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294"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295" name="Google Shape;13;p1"/>
          <p:cNvPicPr/>
          <p:nvPr/>
        </p:nvPicPr>
        <p:blipFill>
          <a:blip r:embed="rId14"/>
          <a:stretch/>
        </p:blipFill>
        <p:spPr>
          <a:xfrm>
            <a:off x="6971760" y="149400"/>
            <a:ext cx="1780560" cy="762840"/>
          </a:xfrm>
          <a:prstGeom prst="rect">
            <a:avLst/>
          </a:prstGeom>
          <a:ln>
            <a:noFill/>
          </a:ln>
        </p:spPr>
      </p:pic>
      <p:sp>
        <p:nvSpPr>
          <p:cNvPr id="296"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297" name="Google Shape;15;p1"/>
          <p:cNvPicPr/>
          <p:nvPr/>
        </p:nvPicPr>
        <p:blipFill>
          <a:blip r:embed="rId15"/>
          <a:stretch/>
        </p:blipFill>
        <p:spPr>
          <a:xfrm>
            <a:off x="7686000" y="5353920"/>
            <a:ext cx="1456920" cy="1506960"/>
          </a:xfrm>
          <a:prstGeom prst="rect">
            <a:avLst/>
          </a:prstGeom>
          <a:ln>
            <a:noFill/>
          </a:ln>
        </p:spPr>
      </p:pic>
      <p:sp>
        <p:nvSpPr>
          <p:cNvPr id="298"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B5B3E862-03ED-49FF-BBE2-B067EEE841F3}"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299" name="Google Shape;17;p1"/>
          <p:cNvPicPr/>
          <p:nvPr/>
        </p:nvPicPr>
        <p:blipFill>
          <a:blip r:embed="rId16"/>
          <a:stretch/>
        </p:blipFill>
        <p:spPr>
          <a:xfrm>
            <a:off x="299880" y="6154200"/>
            <a:ext cx="484920" cy="480240"/>
          </a:xfrm>
          <a:prstGeom prst="rect">
            <a:avLst/>
          </a:prstGeom>
          <a:ln>
            <a:noFill/>
          </a:ln>
        </p:spPr>
      </p:pic>
      <p:sp>
        <p:nvSpPr>
          <p:cNvPr id="300" name="PlaceHolder 5"/>
          <p:cNvSpPr>
            <a:spLocks noGrp="1"/>
          </p:cNvSpPr>
          <p:nvPr>
            <p:ph type="title"/>
          </p:nvPr>
        </p:nvSpPr>
        <p:spPr>
          <a:xfrm>
            <a:off x="-6840" y="149400"/>
            <a:ext cx="6588000" cy="685800"/>
          </a:xfrm>
          <a:prstGeom prst="rect">
            <a:avLst/>
          </a:prstGeom>
        </p:spPr>
        <p:txBody>
          <a:bodyPr tIns="91440" bIns="91440" anchor="ctr">
            <a:noAutofit/>
          </a:bodyPr>
          <a:lstStyle/>
          <a:p>
            <a:pPr marL="216000">
              <a:lnSpc>
                <a:spcPct val="100000"/>
              </a:lnSpc>
            </a:pPr>
            <a:r>
              <a:rPr lang="hu-HU" sz="2800" b="1" strike="noStrike" spc="-1">
                <a:solidFill>
                  <a:srgbClr val="676767"/>
                </a:solidFill>
                <a:latin typeface="Trebuchet MS"/>
                <a:ea typeface="Trebuchet MS"/>
              </a:rPr>
              <a:t>Mintacím szerkesztése</a:t>
            </a:r>
            <a:endParaRPr lang="hu-HU" sz="2800" b="0" strike="noStrike" spc="-1">
              <a:solidFill>
                <a:srgbClr val="000000"/>
              </a:solidFill>
              <a:latin typeface="Arial"/>
            </a:endParaRPr>
          </a:p>
        </p:txBody>
      </p:sp>
      <p:sp>
        <p:nvSpPr>
          <p:cNvPr id="301" name="PlaceHolder 6"/>
          <p:cNvSpPr>
            <a:spLocks noGrp="1"/>
          </p:cNvSpPr>
          <p:nvPr>
            <p:ph type="body"/>
          </p:nvPr>
        </p:nvSpPr>
        <p:spPr>
          <a:xfrm>
            <a:off x="628560" y="1825560"/>
            <a:ext cx="3885840" cy="4350960"/>
          </a:xfrm>
          <a:prstGeom prst="rect">
            <a:avLst/>
          </a:prstGeom>
        </p:spPr>
        <p:txBody>
          <a:bodyPr tIns="91440" bIns="91440">
            <a:noAutofit/>
          </a:bodyPr>
          <a:lstStyle/>
          <a:p>
            <a:pPr marL="457200" indent="-350280">
              <a:lnSpc>
                <a:spcPct val="100000"/>
              </a:lnSpc>
              <a:spcBef>
                <a:spcPts val="479"/>
              </a:spcBef>
              <a:buClr>
                <a:srgbClr val="7E93A5"/>
              </a:buClr>
              <a:buFont typeface="Noto Sans Symbols"/>
              <a:buChar char="⬛"/>
            </a:pPr>
            <a:r>
              <a:rPr lang="hu-HU" sz="2400" b="0" strike="noStrike" spc="-1">
                <a:solidFill>
                  <a:srgbClr val="7E93A5"/>
                </a:solidFill>
                <a:latin typeface="Trebuchet MS"/>
                <a:ea typeface="Trebuchet MS"/>
              </a:rPr>
              <a:t>Mintaszöveg szerkesztése</a:t>
            </a:r>
            <a:endParaRPr lang="hu-HU" sz="2400" b="0" strike="noStrike" spc="-1">
              <a:solidFill>
                <a:srgbClr val="000000"/>
              </a:solidFill>
              <a:latin typeface="Arial"/>
            </a:endParaRPr>
          </a:p>
          <a:p>
            <a:pPr marL="914400" lvl="1" indent="-329760">
              <a:lnSpc>
                <a:spcPct val="100000"/>
              </a:lnSpc>
              <a:spcBef>
                <a:spcPts val="400"/>
              </a:spcBef>
              <a:buClr>
                <a:srgbClr val="7E93A5"/>
              </a:buClr>
              <a:buFont typeface="Noto Sans Symbols"/>
              <a:buChar char="◻"/>
            </a:pPr>
            <a:r>
              <a:rPr lang="hu-HU" sz="2000" b="0" strike="noStrike" spc="-1">
                <a:solidFill>
                  <a:srgbClr val="262419"/>
                </a:solidFill>
                <a:latin typeface="Trebuchet MS"/>
                <a:ea typeface="Trebuchet MS"/>
              </a:rPr>
              <a:t>Második szint</a:t>
            </a:r>
            <a:endParaRPr lang="hu-HU" sz="2000" b="0" strike="noStrike" spc="-1">
              <a:solidFill>
                <a:srgbClr val="000000"/>
              </a:solidFill>
              <a:latin typeface="Arial"/>
            </a:endParaRPr>
          </a:p>
          <a:p>
            <a:pPr marL="1371600" lvl="2" indent="-342720">
              <a:lnSpc>
                <a:spcPct val="100000"/>
              </a:lnSpc>
              <a:spcBef>
                <a:spcPts val="360"/>
              </a:spcBef>
              <a:buClr>
                <a:srgbClr val="7E93A5"/>
              </a:buClr>
              <a:buFont typeface="Trebuchet MS"/>
              <a:buChar char="&gt;"/>
            </a:pPr>
            <a:r>
              <a:rPr lang="hu-HU" sz="1800" b="0" strike="noStrike" spc="-1">
                <a:solidFill>
                  <a:srgbClr val="262419"/>
                </a:solidFill>
                <a:latin typeface="Trebuchet MS"/>
                <a:ea typeface="Trebuchet MS"/>
              </a:rPr>
              <a:t>Harmadik szint</a:t>
            </a:r>
            <a:endParaRPr lang="hu-HU" sz="1800" b="0" strike="noStrike" spc="-1">
              <a:solidFill>
                <a:srgbClr val="000000"/>
              </a:solidFill>
              <a:latin typeface="Arial"/>
            </a:endParaRPr>
          </a:p>
          <a:p>
            <a:pPr marL="1828800" lvl="3" indent="-342720">
              <a:lnSpc>
                <a:spcPct val="100000"/>
              </a:lnSpc>
              <a:spcBef>
                <a:spcPts val="360"/>
              </a:spcBef>
              <a:buClr>
                <a:srgbClr val="7E93A5"/>
              </a:buClr>
              <a:buFont typeface="Trebuchet MS"/>
              <a:buChar char="&gt;"/>
            </a:pPr>
            <a:r>
              <a:rPr lang="hu-HU" sz="1800" b="0" strike="noStrike" spc="-1">
                <a:solidFill>
                  <a:srgbClr val="262419"/>
                </a:solidFill>
                <a:latin typeface="Trebuchet MS"/>
                <a:ea typeface="Trebuchet MS"/>
              </a:rPr>
              <a:t>Negyedik szint</a:t>
            </a:r>
            <a:endParaRPr lang="hu-HU" sz="1800" b="0" strike="noStrike" spc="-1">
              <a:solidFill>
                <a:srgbClr val="000000"/>
              </a:solidFill>
              <a:latin typeface="Arial"/>
            </a:endParaRPr>
          </a:p>
          <a:p>
            <a:pPr marL="2286000" lvl="4" indent="-342720">
              <a:lnSpc>
                <a:spcPct val="100000"/>
              </a:lnSpc>
              <a:spcBef>
                <a:spcPts val="360"/>
              </a:spcBef>
              <a:buClr>
                <a:srgbClr val="7E93A5"/>
              </a:buClr>
              <a:buFont typeface="Trebuchet MS"/>
              <a:buChar char="&gt;"/>
            </a:pPr>
            <a:r>
              <a:rPr lang="hu-HU" sz="1800" b="0" strike="noStrike" spc="-1">
                <a:solidFill>
                  <a:srgbClr val="262419"/>
                </a:solidFill>
                <a:latin typeface="Trebuchet MS"/>
                <a:ea typeface="Trebuchet MS"/>
              </a:rPr>
              <a:t>Ötödik szint</a:t>
            </a:r>
            <a:endParaRPr lang="hu-HU" sz="1800" b="0" strike="noStrike" spc="-1">
              <a:solidFill>
                <a:srgbClr val="000000"/>
              </a:solidFill>
              <a:latin typeface="Arial"/>
            </a:endParaRPr>
          </a:p>
        </p:txBody>
      </p:sp>
      <p:sp>
        <p:nvSpPr>
          <p:cNvPr id="302" name="PlaceHolder 7"/>
          <p:cNvSpPr>
            <a:spLocks noGrp="1"/>
          </p:cNvSpPr>
          <p:nvPr>
            <p:ph type="body"/>
          </p:nvPr>
        </p:nvSpPr>
        <p:spPr>
          <a:xfrm>
            <a:off x="4629240" y="1825560"/>
            <a:ext cx="3885840" cy="4350960"/>
          </a:xfrm>
          <a:prstGeom prst="rect">
            <a:avLst/>
          </a:prstGeom>
        </p:spPr>
        <p:txBody>
          <a:bodyPr tIns="91440" bIns="91440">
            <a:noAutofit/>
          </a:bodyPr>
          <a:lstStyle/>
          <a:p>
            <a:pPr marL="457200" indent="-350280">
              <a:lnSpc>
                <a:spcPct val="100000"/>
              </a:lnSpc>
              <a:spcBef>
                <a:spcPts val="479"/>
              </a:spcBef>
              <a:buClr>
                <a:srgbClr val="7E93A5"/>
              </a:buClr>
              <a:buFont typeface="Noto Sans Symbols"/>
              <a:buChar char="⬛"/>
            </a:pPr>
            <a:r>
              <a:rPr lang="hu-HU" sz="2400" b="0" strike="noStrike" spc="-1">
                <a:solidFill>
                  <a:srgbClr val="7E93A5"/>
                </a:solidFill>
                <a:latin typeface="Trebuchet MS"/>
                <a:ea typeface="Trebuchet MS"/>
              </a:rPr>
              <a:t>Mintaszöveg szerkesztése</a:t>
            </a:r>
            <a:endParaRPr lang="hu-HU" sz="2400" b="0" strike="noStrike" spc="-1">
              <a:solidFill>
                <a:srgbClr val="000000"/>
              </a:solidFill>
              <a:latin typeface="Arial"/>
            </a:endParaRPr>
          </a:p>
          <a:p>
            <a:pPr marL="914400" lvl="1" indent="-329760">
              <a:lnSpc>
                <a:spcPct val="100000"/>
              </a:lnSpc>
              <a:spcBef>
                <a:spcPts val="400"/>
              </a:spcBef>
              <a:buClr>
                <a:srgbClr val="7E93A5"/>
              </a:buClr>
              <a:buFont typeface="Noto Sans Symbols"/>
              <a:buChar char="◻"/>
            </a:pPr>
            <a:r>
              <a:rPr lang="hu-HU" sz="2000" b="0" strike="noStrike" spc="-1">
                <a:solidFill>
                  <a:srgbClr val="262419"/>
                </a:solidFill>
                <a:latin typeface="Trebuchet MS"/>
                <a:ea typeface="Trebuchet MS"/>
              </a:rPr>
              <a:t>Második szint</a:t>
            </a:r>
            <a:endParaRPr lang="hu-HU" sz="2000" b="0" strike="noStrike" spc="-1">
              <a:solidFill>
                <a:srgbClr val="000000"/>
              </a:solidFill>
              <a:latin typeface="Arial"/>
            </a:endParaRPr>
          </a:p>
          <a:p>
            <a:pPr marL="1371600" lvl="2" indent="-342720">
              <a:lnSpc>
                <a:spcPct val="100000"/>
              </a:lnSpc>
              <a:spcBef>
                <a:spcPts val="360"/>
              </a:spcBef>
              <a:buClr>
                <a:srgbClr val="7E93A5"/>
              </a:buClr>
              <a:buFont typeface="Trebuchet MS"/>
              <a:buChar char="&gt;"/>
            </a:pPr>
            <a:r>
              <a:rPr lang="hu-HU" sz="1800" b="0" strike="noStrike" spc="-1">
                <a:solidFill>
                  <a:srgbClr val="262419"/>
                </a:solidFill>
                <a:latin typeface="Trebuchet MS"/>
                <a:ea typeface="Trebuchet MS"/>
              </a:rPr>
              <a:t>Harmadik szint</a:t>
            </a:r>
            <a:endParaRPr lang="hu-HU" sz="1800" b="0" strike="noStrike" spc="-1">
              <a:solidFill>
                <a:srgbClr val="000000"/>
              </a:solidFill>
              <a:latin typeface="Arial"/>
            </a:endParaRPr>
          </a:p>
          <a:p>
            <a:pPr marL="1828800" lvl="3" indent="-342720">
              <a:lnSpc>
                <a:spcPct val="100000"/>
              </a:lnSpc>
              <a:spcBef>
                <a:spcPts val="360"/>
              </a:spcBef>
              <a:buClr>
                <a:srgbClr val="7E93A5"/>
              </a:buClr>
              <a:buFont typeface="Trebuchet MS"/>
              <a:buChar char="&gt;"/>
            </a:pPr>
            <a:r>
              <a:rPr lang="hu-HU" sz="1800" b="0" strike="noStrike" spc="-1">
                <a:solidFill>
                  <a:srgbClr val="262419"/>
                </a:solidFill>
                <a:latin typeface="Trebuchet MS"/>
                <a:ea typeface="Trebuchet MS"/>
              </a:rPr>
              <a:t>Negyedik szint</a:t>
            </a:r>
            <a:endParaRPr lang="hu-HU" sz="1800" b="0" strike="noStrike" spc="-1">
              <a:solidFill>
                <a:srgbClr val="000000"/>
              </a:solidFill>
              <a:latin typeface="Arial"/>
            </a:endParaRPr>
          </a:p>
          <a:p>
            <a:pPr marL="2286000" lvl="4" indent="-342720">
              <a:lnSpc>
                <a:spcPct val="100000"/>
              </a:lnSpc>
              <a:spcBef>
                <a:spcPts val="360"/>
              </a:spcBef>
              <a:buClr>
                <a:srgbClr val="7E93A5"/>
              </a:buClr>
              <a:buFont typeface="Trebuchet MS"/>
              <a:buChar char="&gt;"/>
            </a:pPr>
            <a:r>
              <a:rPr lang="hu-HU" sz="1800" b="0" strike="noStrike" spc="-1">
                <a:solidFill>
                  <a:srgbClr val="262419"/>
                </a:solidFill>
                <a:latin typeface="Trebuchet MS"/>
                <a:ea typeface="Trebuchet MS"/>
              </a:rPr>
              <a:t>Ötödik szint</a:t>
            </a:r>
            <a:endParaRPr lang="hu-HU" sz="1800" b="0" strike="noStrike" spc="-1">
              <a:solidFill>
                <a:srgbClr val="000000"/>
              </a:solidFill>
              <a:latin typeface="Arial"/>
            </a:endParaRPr>
          </a:p>
        </p:txBody>
      </p:sp>
      <p:sp>
        <p:nvSpPr>
          <p:cNvPr id="303" name="PlaceHolder 8"/>
          <p:cNvSpPr>
            <a:spLocks noGrp="1"/>
          </p:cNvSpPr>
          <p:nvPr>
            <p:ph type="dt"/>
          </p:nvPr>
        </p:nvSpPr>
        <p:spPr>
          <a:xfrm>
            <a:off x="628560" y="6356520"/>
            <a:ext cx="2057040" cy="364680"/>
          </a:xfrm>
          <a:prstGeom prst="rect">
            <a:avLst/>
          </a:prstGeom>
        </p:spPr>
        <p:txBody>
          <a:bodyPr lIns="90000" tIns="45000" rIns="90000" bIns="45000">
            <a:noAutofit/>
          </a:bodyPr>
          <a:lstStyle/>
          <a:p>
            <a:pPr>
              <a:lnSpc>
                <a:spcPct val="100000"/>
              </a:lnSpc>
            </a:pPr>
            <a:fld id="{ED6CFE45-B371-4416-9517-AE7928D69E5F}" type="datetime1">
              <a:rPr lang="hu-HU" sz="1400" b="0" strike="noStrike" spc="-1">
                <a:solidFill>
                  <a:srgbClr val="8B8B8B"/>
                </a:solidFill>
                <a:latin typeface="Arial"/>
                <a:ea typeface="Arial"/>
              </a:rPr>
              <a:t>2020. 01. 12.</a:t>
            </a:fld>
            <a:endParaRPr lang="hu-HU" sz="1400" b="0" strike="noStrike" spc="-1">
              <a:latin typeface="Times New Roman"/>
            </a:endParaRPr>
          </a:p>
        </p:txBody>
      </p:sp>
      <p:sp>
        <p:nvSpPr>
          <p:cNvPr id="304" name="PlaceHolder 9"/>
          <p:cNvSpPr>
            <a:spLocks noGrp="1"/>
          </p:cNvSpPr>
          <p:nvPr>
            <p:ph type="ftr"/>
          </p:nvPr>
        </p:nvSpPr>
        <p:spPr>
          <a:xfrm>
            <a:off x="3029040" y="6356520"/>
            <a:ext cx="3085920" cy="364680"/>
          </a:xfrm>
          <a:prstGeom prst="rect">
            <a:avLst/>
          </a:prstGeom>
        </p:spPr>
        <p:txBody>
          <a:bodyPr lIns="90000" tIns="45000" rIns="90000" bIns="45000">
            <a:noAutofit/>
          </a:bodyPr>
          <a:lstStyle/>
          <a:p>
            <a:endParaRPr lang="hu-HU" sz="2400" b="0" strike="noStrike" spc="-1">
              <a:latin typeface="Times New Roman"/>
            </a:endParaRPr>
          </a:p>
        </p:txBody>
      </p:sp>
      <p:sp>
        <p:nvSpPr>
          <p:cNvPr id="305" name="PlaceHolder 10"/>
          <p:cNvSpPr>
            <a:spLocks noGrp="1"/>
          </p:cNvSpPr>
          <p:nvPr>
            <p:ph type="sldNum"/>
          </p:nvPr>
        </p:nvSpPr>
        <p:spPr>
          <a:xfrm>
            <a:off x="6458040" y="6356520"/>
            <a:ext cx="2057040" cy="364680"/>
          </a:xfrm>
          <a:prstGeom prst="rect">
            <a:avLst/>
          </a:prstGeom>
        </p:spPr>
        <p:txBody>
          <a:bodyPr lIns="90000" tIns="45000" rIns="90000" bIns="45000">
            <a:noAutofit/>
          </a:bodyPr>
          <a:lstStyle/>
          <a:p>
            <a:pPr>
              <a:lnSpc>
                <a:spcPct val="100000"/>
              </a:lnSpc>
            </a:pPr>
            <a:fld id="{1A5FC9CC-A48A-4509-A1B6-3315528E6216}" type="slidenum">
              <a:rPr lang="hu-HU" sz="1400" b="0" strike="noStrike" spc="-1">
                <a:solidFill>
                  <a:srgbClr val="000000"/>
                </a:solidFill>
                <a:latin typeface="Arial"/>
                <a:ea typeface="Arial"/>
              </a:rPr>
              <a:t>‹#›</a:t>
            </a:fld>
            <a:endParaRPr lang="hu-HU"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343"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344" name="Google Shape;13;p1"/>
          <p:cNvPicPr/>
          <p:nvPr/>
        </p:nvPicPr>
        <p:blipFill>
          <a:blip r:embed="rId14"/>
          <a:stretch/>
        </p:blipFill>
        <p:spPr>
          <a:xfrm>
            <a:off x="6971760" y="149400"/>
            <a:ext cx="1780560" cy="762840"/>
          </a:xfrm>
          <a:prstGeom prst="rect">
            <a:avLst/>
          </a:prstGeom>
          <a:ln>
            <a:noFill/>
          </a:ln>
        </p:spPr>
      </p:pic>
      <p:sp>
        <p:nvSpPr>
          <p:cNvPr id="345"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346" name="Google Shape;15;p1"/>
          <p:cNvPicPr/>
          <p:nvPr/>
        </p:nvPicPr>
        <p:blipFill>
          <a:blip r:embed="rId15"/>
          <a:stretch/>
        </p:blipFill>
        <p:spPr>
          <a:xfrm>
            <a:off x="7686000" y="5353920"/>
            <a:ext cx="1456920" cy="1506960"/>
          </a:xfrm>
          <a:prstGeom prst="rect">
            <a:avLst/>
          </a:prstGeom>
          <a:ln>
            <a:noFill/>
          </a:ln>
        </p:spPr>
      </p:pic>
      <p:sp>
        <p:nvSpPr>
          <p:cNvPr id="347"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831313E4-0A09-4FC0-AA9E-DA2D762FF441}"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348" name="Google Shape;17;p1"/>
          <p:cNvPicPr/>
          <p:nvPr/>
        </p:nvPicPr>
        <p:blipFill>
          <a:blip r:embed="rId16"/>
          <a:stretch/>
        </p:blipFill>
        <p:spPr>
          <a:xfrm>
            <a:off x="299880" y="6154200"/>
            <a:ext cx="484920" cy="480240"/>
          </a:xfrm>
          <a:prstGeom prst="rect">
            <a:avLst/>
          </a:prstGeom>
          <a:ln>
            <a:noFill/>
          </a:ln>
        </p:spPr>
      </p:pic>
      <p:sp>
        <p:nvSpPr>
          <p:cNvPr id="349" name="PlaceHolder 5"/>
          <p:cNvSpPr>
            <a:spLocks noGrp="1"/>
          </p:cNvSpPr>
          <p:nvPr>
            <p:ph type="title"/>
          </p:nvPr>
        </p:nvSpPr>
        <p:spPr>
          <a:xfrm>
            <a:off x="380880" y="266760"/>
            <a:ext cx="7772040" cy="1104480"/>
          </a:xfrm>
          <a:prstGeom prst="rect">
            <a:avLst/>
          </a:prstGeom>
        </p:spPr>
        <p:txBody>
          <a:bodyPr tIns="91440" bIns="91440" anchor="ctr">
            <a:noAutofit/>
          </a:bodyPr>
          <a:lstStyle/>
          <a:p>
            <a:pPr marL="216000">
              <a:lnSpc>
                <a:spcPct val="100000"/>
              </a:lnSpc>
            </a:pPr>
            <a:r>
              <a:rPr lang="hu-HU" sz="2800" b="1" strike="noStrike" spc="-1">
                <a:solidFill>
                  <a:srgbClr val="676767"/>
                </a:solidFill>
                <a:latin typeface="Trebuchet MS"/>
                <a:ea typeface="Trebuchet MS"/>
              </a:rPr>
              <a:t>Mintacím szerkesztése</a:t>
            </a:r>
            <a:endParaRPr lang="hu-HU" sz="2800" b="0" strike="noStrike" spc="-1">
              <a:solidFill>
                <a:srgbClr val="000000"/>
              </a:solidFill>
              <a:latin typeface="Arial"/>
            </a:endParaRPr>
          </a:p>
        </p:txBody>
      </p:sp>
      <p:sp>
        <p:nvSpPr>
          <p:cNvPr id="350" name="PlaceHolder 6"/>
          <p:cNvSpPr>
            <a:spLocks noGrp="1"/>
          </p:cNvSpPr>
          <p:nvPr>
            <p:ph type="body"/>
          </p:nvPr>
        </p:nvSpPr>
        <p:spPr>
          <a:xfrm>
            <a:off x="990720" y="1676520"/>
            <a:ext cx="7772040" cy="4114440"/>
          </a:xfrm>
          <a:prstGeom prst="rect">
            <a:avLst/>
          </a:prstGeom>
        </p:spPr>
        <p:txBody>
          <a:bodyPr lIns="90000" tIns="45000" rIns="90000" bIns="45000">
            <a:noAutofit/>
          </a:bodyPr>
          <a:lstStyle/>
          <a:p>
            <a:pPr marL="432000" indent="-324000">
              <a:spcBef>
                <a:spcPts val="1417"/>
              </a:spcBef>
              <a:buClr>
                <a:srgbClr val="000000"/>
              </a:buClr>
              <a:buSzPct val="45000"/>
              <a:buFont typeface="Wingdings" charset="2"/>
              <a:buChar char=""/>
            </a:pPr>
            <a:r>
              <a:rPr lang="hu-HU"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hu-HU"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hu-HU"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hu-HU"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hu-HU"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hu-HU"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hu-HU" sz="14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2" name="CustomShape 1"/>
          <p:cNvSpPr/>
          <p:nvPr/>
        </p:nvSpPr>
        <p:spPr>
          <a:xfrm>
            <a:off x="-6840" y="6382440"/>
            <a:ext cx="4578120" cy="360"/>
          </a:xfrm>
          <a:custGeom>
            <a:avLst/>
            <a:gdLst/>
            <a:ahLst/>
            <a:cxnLst/>
            <a:rect l="l" t="t" r="r" b="b"/>
            <a:pathLst>
              <a:path w="21600" h="21600">
                <a:moveTo>
                  <a:pt x="0" y="0"/>
                </a:moveTo>
                <a:lnTo>
                  <a:pt x="21600" y="21600"/>
                </a:lnTo>
              </a:path>
            </a:pathLst>
          </a:custGeom>
          <a:noFill/>
          <a:ln w="9360">
            <a:solidFill>
              <a:schemeClr val="accent1"/>
            </a:solidFill>
            <a:round/>
          </a:ln>
        </p:spPr>
        <p:style>
          <a:lnRef idx="0">
            <a:scrgbClr r="0" g="0" b="0"/>
          </a:lnRef>
          <a:fillRef idx="0">
            <a:scrgbClr r="0" g="0" b="0"/>
          </a:fillRef>
          <a:effectRef idx="0">
            <a:scrgbClr r="0" g="0" b="0"/>
          </a:effectRef>
          <a:fontRef idx="minor"/>
        </p:style>
      </p:sp>
      <p:sp>
        <p:nvSpPr>
          <p:cNvPr id="433" name="CustomShape 2"/>
          <p:cNvSpPr/>
          <p:nvPr/>
        </p:nvSpPr>
        <p:spPr>
          <a:xfrm>
            <a:off x="0" y="0"/>
            <a:ext cx="9142920" cy="1009440"/>
          </a:xfrm>
          <a:prstGeom prst="rect">
            <a:avLst/>
          </a:prstGeom>
          <a:solidFill>
            <a:srgbClr val="E7E7E7"/>
          </a:solidFill>
          <a:ln>
            <a:noFill/>
          </a:ln>
        </p:spPr>
        <p:style>
          <a:lnRef idx="0">
            <a:scrgbClr r="0" g="0" b="0"/>
          </a:lnRef>
          <a:fillRef idx="0">
            <a:scrgbClr r="0" g="0" b="0"/>
          </a:fillRef>
          <a:effectRef idx="0">
            <a:scrgbClr r="0" g="0" b="0"/>
          </a:effectRef>
          <a:fontRef idx="minor"/>
        </p:style>
      </p:sp>
      <p:pic>
        <p:nvPicPr>
          <p:cNvPr id="434" name="Google Shape;13;p1"/>
          <p:cNvPicPr/>
          <p:nvPr/>
        </p:nvPicPr>
        <p:blipFill>
          <a:blip r:embed="rId14"/>
          <a:stretch/>
        </p:blipFill>
        <p:spPr>
          <a:xfrm>
            <a:off x="6971760" y="149400"/>
            <a:ext cx="1780560" cy="762840"/>
          </a:xfrm>
          <a:prstGeom prst="rect">
            <a:avLst/>
          </a:prstGeom>
          <a:ln>
            <a:noFill/>
          </a:ln>
        </p:spPr>
      </p:pic>
      <p:sp>
        <p:nvSpPr>
          <p:cNvPr id="435" name="CustomShape 3"/>
          <p:cNvSpPr/>
          <p:nvPr/>
        </p:nvSpPr>
        <p:spPr>
          <a:xfrm>
            <a:off x="3552120" y="6199560"/>
            <a:ext cx="4287600" cy="322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r">
              <a:lnSpc>
                <a:spcPct val="100000"/>
              </a:lnSpc>
            </a:pPr>
            <a:r>
              <a:rPr lang="hu-HU" sz="1500" b="0" strike="noStrike" spc="-1">
                <a:solidFill>
                  <a:srgbClr val="7E93A5"/>
                </a:solidFill>
                <a:latin typeface="Trebuchet MS"/>
                <a:ea typeface="Trebuchet MS"/>
              </a:rPr>
              <a:t>TAKING </a:t>
            </a:r>
            <a:r>
              <a:rPr lang="hu-HU" sz="1500" b="1" strike="noStrike" spc="-1">
                <a:solidFill>
                  <a:srgbClr val="7E93A5"/>
                </a:solidFill>
                <a:latin typeface="Trebuchet MS"/>
                <a:ea typeface="Trebuchet MS"/>
              </a:rPr>
              <a:t>COOPERATION</a:t>
            </a:r>
            <a:r>
              <a:rPr lang="hu-HU" sz="1500" b="0" strike="noStrike" spc="-1">
                <a:solidFill>
                  <a:srgbClr val="7E93A5"/>
                </a:solidFill>
                <a:latin typeface="Trebuchet MS"/>
                <a:ea typeface="Trebuchet MS"/>
              </a:rPr>
              <a:t> FORWARD</a:t>
            </a:r>
            <a:endParaRPr lang="hu-HU" sz="1500" b="0" strike="noStrike" spc="-1">
              <a:latin typeface="Arial"/>
            </a:endParaRPr>
          </a:p>
        </p:txBody>
      </p:sp>
      <p:pic>
        <p:nvPicPr>
          <p:cNvPr id="436" name="Google Shape;15;p1"/>
          <p:cNvPicPr/>
          <p:nvPr/>
        </p:nvPicPr>
        <p:blipFill>
          <a:blip r:embed="rId15"/>
          <a:stretch/>
        </p:blipFill>
        <p:spPr>
          <a:xfrm>
            <a:off x="7686000" y="5353920"/>
            <a:ext cx="1456920" cy="1506960"/>
          </a:xfrm>
          <a:prstGeom prst="rect">
            <a:avLst/>
          </a:prstGeom>
          <a:ln>
            <a:noFill/>
          </a:ln>
        </p:spPr>
      </p:pic>
      <p:sp>
        <p:nvSpPr>
          <p:cNvPr id="437" name="CustomShape 4"/>
          <p:cNvSpPr/>
          <p:nvPr/>
        </p:nvSpPr>
        <p:spPr>
          <a:xfrm>
            <a:off x="8220600" y="6154560"/>
            <a:ext cx="673920" cy="36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noAutofit/>
          </a:bodyPr>
          <a:lstStyle/>
          <a:p>
            <a:pPr algn="ctr">
              <a:lnSpc>
                <a:spcPct val="100000"/>
              </a:lnSpc>
            </a:pPr>
            <a:fld id="{9291CE97-C8FF-4A21-A629-12EC25EBA399}" type="slidenum">
              <a:rPr lang="hu-HU" sz="1200" b="0" strike="noStrike" spc="-1">
                <a:solidFill>
                  <a:srgbClr val="7E93A5"/>
                </a:solidFill>
                <a:latin typeface="Trebuchet MS"/>
                <a:ea typeface="Trebuchet MS"/>
              </a:rPr>
              <a:t>‹#›</a:t>
            </a:fld>
            <a:endParaRPr lang="hu-HU" sz="1200" b="0" strike="noStrike" spc="-1">
              <a:latin typeface="Arial"/>
            </a:endParaRPr>
          </a:p>
        </p:txBody>
      </p:sp>
      <p:pic>
        <p:nvPicPr>
          <p:cNvPr id="438" name="Google Shape;17;p1"/>
          <p:cNvPicPr/>
          <p:nvPr/>
        </p:nvPicPr>
        <p:blipFill>
          <a:blip r:embed="rId16"/>
          <a:stretch/>
        </p:blipFill>
        <p:spPr>
          <a:xfrm>
            <a:off x="299880" y="6154200"/>
            <a:ext cx="484920" cy="480240"/>
          </a:xfrm>
          <a:prstGeom prst="rect">
            <a:avLst/>
          </a:prstGeom>
          <a:ln>
            <a:noFill/>
          </a:ln>
        </p:spPr>
      </p:pic>
      <p:sp>
        <p:nvSpPr>
          <p:cNvPr id="439" name="PlaceHolder 5"/>
          <p:cNvSpPr>
            <a:spLocks noGrp="1"/>
          </p:cNvSpPr>
          <p:nvPr>
            <p:ph type="title"/>
          </p:nvPr>
        </p:nvSpPr>
        <p:spPr>
          <a:xfrm>
            <a:off x="-4680" y="149400"/>
            <a:ext cx="6607080" cy="685800"/>
          </a:xfrm>
          <a:prstGeom prst="rect">
            <a:avLst/>
          </a:prstGeom>
        </p:spPr>
        <p:txBody>
          <a:bodyPr tIns="91440" bIns="91440" anchor="ctr">
            <a:noAutofit/>
          </a:bodyPr>
          <a:lstStyle/>
          <a:p>
            <a:r>
              <a:rPr lang="hu-HU" sz="2800" b="0" strike="noStrike" spc="-1">
                <a:solidFill>
                  <a:srgbClr val="000000"/>
                </a:solidFill>
                <a:latin typeface="Arial"/>
              </a:rPr>
              <a:t>Click to edit the title text format</a:t>
            </a:r>
          </a:p>
        </p:txBody>
      </p:sp>
      <p:sp>
        <p:nvSpPr>
          <p:cNvPr id="440" name="PlaceHolder 6"/>
          <p:cNvSpPr>
            <a:spLocks noGrp="1"/>
          </p:cNvSpPr>
          <p:nvPr>
            <p:ph type="body"/>
          </p:nvPr>
        </p:nvSpPr>
        <p:spPr>
          <a:xfrm>
            <a:off x="297000" y="1307880"/>
            <a:ext cx="8562600" cy="4167720"/>
          </a:xfrm>
          <a:prstGeom prst="rect">
            <a:avLst/>
          </a:prstGeom>
        </p:spPr>
        <p:txBody>
          <a:bodyPr tIns="91440" bIns="91440">
            <a:noAutofit/>
          </a:bodyPr>
          <a:lstStyle/>
          <a:p>
            <a:pPr marL="432000" indent="-324000">
              <a:spcBef>
                <a:spcPts val="1417"/>
              </a:spcBef>
              <a:buClr>
                <a:srgbClr val="000000"/>
              </a:buClr>
              <a:buSzPct val="45000"/>
              <a:buFont typeface="Wingdings" charset="2"/>
              <a:buChar char=""/>
            </a:pPr>
            <a:r>
              <a:rPr lang="hu-HU" sz="2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hu-HU" sz="22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hu-HU" sz="22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hu-HU" sz="22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hu-HU" sz="22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hu-HU" sz="22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hu-HU" sz="22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wmf"/><Relationship Id="rId2" Type="http://schemas.openxmlformats.org/officeDocument/2006/relationships/slideLayout" Target="../slideLayouts/slideLayout4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77.xml.rels><?xml version="1.0" encoding="UTF-8" standalone="yes"?>
<Relationships xmlns="http://schemas.openxmlformats.org/package/2006/relationships"><Relationship Id="rId3" Type="http://schemas.openxmlformats.org/officeDocument/2006/relationships/hyperlink" Target="https://www.who.int/peh-emf/about/WhatisEMF/en/index3.html" TargetMode="External"/><Relationship Id="rId2" Type="http://schemas.openxmlformats.org/officeDocument/2006/relationships/notesSlide" Target="../notesSlides/notesSlide16.xml"/><Relationship Id="rId1" Type="http://schemas.openxmlformats.org/officeDocument/2006/relationships/slideLayout" Target="../slideLayouts/slideLayout15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9.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1.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87.xml.rels><?xml version="1.0" encoding="UTF-8" standalone="yes"?>
<Relationships xmlns="http://schemas.openxmlformats.org/package/2006/relationships"><Relationship Id="rId2" Type="http://schemas.openxmlformats.org/officeDocument/2006/relationships/hyperlink" Target="http://dx.doi.org/10.1080/10789669.2011.614318" TargetMode="External"/><Relationship Id="rId1" Type="http://schemas.openxmlformats.org/officeDocument/2006/relationships/slideLayout" Target="../slideLayouts/slideLayout5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23"/>
          <p:cNvSpPr txBox="1">
            <a:spLocks noGrp="1"/>
          </p:cNvSpPr>
          <p:nvPr>
            <p:ph type="body" idx="1"/>
          </p:nvPr>
        </p:nvSpPr>
        <p:spPr>
          <a:xfrm>
            <a:off x="1115616" y="4715864"/>
            <a:ext cx="7754912" cy="57324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chemeClr val="accent1"/>
              </a:buClr>
              <a:buFont typeface="Noto Sans Symbols"/>
              <a:buNone/>
            </a:pPr>
            <a:r>
              <a:rPr lang="en-AU" b="0" i="0" u="none" strike="noStrike" cap="none" dirty="0">
                <a:solidFill>
                  <a:schemeClr val="accent1">
                    <a:lumMod val="75000"/>
                  </a:schemeClr>
                </a:solidFill>
                <a:latin typeface="Trebuchet MS"/>
                <a:ea typeface="Trebuchet MS"/>
                <a:cs typeface="Trebuchet MS"/>
                <a:sym typeface="Trebuchet MS"/>
              </a:rPr>
              <a:t>Training material for architects</a:t>
            </a:r>
          </a:p>
        </p:txBody>
      </p:sp>
      <p:sp>
        <p:nvSpPr>
          <p:cNvPr id="5" name="Google Shape;562;p25"/>
          <p:cNvSpPr txBox="1">
            <a:spLocks noGrp="1"/>
          </p:cNvSpPr>
          <p:nvPr>
            <p:ph type="body" idx="2"/>
          </p:nvPr>
        </p:nvSpPr>
        <p:spPr>
          <a:xfrm>
            <a:off x="827584" y="5160693"/>
            <a:ext cx="7754912" cy="1224136"/>
          </a:xfrm>
          <a:prstGeom prst="rect">
            <a:avLst/>
          </a:prstGeom>
          <a:noFill/>
          <a:ln>
            <a:noFill/>
          </a:ln>
        </p:spPr>
        <p:txBody>
          <a:bodyPr spcFirstLastPara="1" wrap="square" lIns="91425" tIns="91425" rIns="91425" bIns="91425" anchor="ctr" anchorCtr="0"/>
          <a:lstStyle/>
          <a:p>
            <a:pPr marL="216000" indent="-99">
              <a:lnSpc>
                <a:spcPct val="100000"/>
              </a:lnSpc>
              <a:spcBef>
                <a:spcPts val="0"/>
              </a:spcBef>
              <a:buClr>
                <a:srgbClr val="676767"/>
              </a:buClr>
              <a:buSzPts val="1400"/>
              <a:buFont typeface="Trebuchet MS"/>
            </a:pPr>
            <a:r>
              <a:rPr lang="en-GB" sz="2000" dirty="0">
                <a:solidFill>
                  <a:schemeClr val="accent1">
                    <a:lumMod val="75000"/>
                  </a:schemeClr>
                </a:solidFill>
              </a:rPr>
              <a:t>Health aspects of indoor air pollution in schools</a:t>
            </a:r>
            <a:r>
              <a:rPr lang="hu-HU" sz="2000" dirty="0">
                <a:solidFill>
                  <a:schemeClr val="accent1">
                    <a:lumMod val="75000"/>
                  </a:schemeClr>
                </a:solidFill>
              </a:rPr>
              <a:t>:</a:t>
            </a:r>
            <a:r>
              <a:rPr lang="en-GB" sz="2000" dirty="0">
                <a:solidFill>
                  <a:schemeClr val="accent1">
                    <a:lumMod val="75000"/>
                  </a:schemeClr>
                </a:solidFill>
              </a:rPr>
              <a:t> </a:t>
            </a:r>
          </a:p>
          <a:p>
            <a:pPr marL="216000" indent="-99">
              <a:lnSpc>
                <a:spcPct val="100000"/>
              </a:lnSpc>
              <a:spcBef>
                <a:spcPts val="0"/>
              </a:spcBef>
              <a:buClr>
                <a:srgbClr val="676767"/>
              </a:buClr>
              <a:buSzPts val="1400"/>
              <a:buFont typeface="Trebuchet MS"/>
            </a:pPr>
            <a:r>
              <a:rPr lang="en-GB" sz="2000" dirty="0">
                <a:solidFill>
                  <a:schemeClr val="accent1">
                    <a:lumMod val="75000"/>
                  </a:schemeClr>
                </a:solidFill>
              </a:rPr>
              <a:t>Specific actions aimed at reducing the health risks due to indoor pollutants</a:t>
            </a:r>
          </a:p>
        </p:txBody>
      </p:sp>
      <p:sp>
        <p:nvSpPr>
          <p:cNvPr id="4" name="Google Shape;543;p23">
            <a:extLst>
              <a:ext uri="{FF2B5EF4-FFF2-40B4-BE49-F238E27FC236}">
                <a16:creationId xmlns:a16="http://schemas.microsoft.com/office/drawing/2014/main" id="{EFBF262E-CA96-4DF6-9D5D-AB1BBD822949}"/>
              </a:ext>
            </a:extLst>
          </p:cNvPr>
          <p:cNvSpPr txBox="1">
            <a:spLocks/>
          </p:cNvSpPr>
          <p:nvPr/>
        </p:nvSpPr>
        <p:spPr>
          <a:xfrm>
            <a:off x="1115616" y="6165304"/>
            <a:ext cx="7754912" cy="57324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280"/>
              </a:spcBef>
              <a:spcAft>
                <a:spcPts val="0"/>
              </a:spcAft>
              <a:buClr>
                <a:schemeClr val="accent1"/>
              </a:buClr>
              <a:buSzPts val="1920"/>
              <a:buFont typeface="Noto Sans Symbols"/>
              <a:buNone/>
              <a:defRPr sz="1400" b="0" i="0" u="none" strike="noStrike" cap="none">
                <a:solidFill>
                  <a:schemeClr val="dk1"/>
                </a:solidFill>
                <a:latin typeface="Trebuchet MS"/>
                <a:ea typeface="Trebuchet MS"/>
                <a:cs typeface="Trebuchet MS"/>
                <a:sym typeface="Trebuchet MS"/>
              </a:defRPr>
            </a:lvl1pPr>
            <a:lvl2pPr marL="914400" marR="0" lvl="1" indent="-330200" algn="l" rtl="0">
              <a:lnSpc>
                <a:spcPct val="100000"/>
              </a:lnSpc>
              <a:spcBef>
                <a:spcPts val="400"/>
              </a:spcBef>
              <a:spcAft>
                <a:spcPts val="0"/>
              </a:spcAft>
              <a:buClr>
                <a:schemeClr val="accent1"/>
              </a:buClr>
              <a:buSzPts val="1600"/>
              <a:buFont typeface="Noto Sans Symbols"/>
              <a:buChar char="◻"/>
              <a:defRPr sz="2000" b="0" i="0" u="none" strike="noStrike" cap="none">
                <a:solidFill>
                  <a:srgbClr val="262419"/>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3pPr>
            <a:lvl4pPr marL="1828800" marR="0" lvl="3" indent="-342900" algn="l" rtl="0">
              <a:lnSpc>
                <a:spcPct val="100000"/>
              </a:lnSpc>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4pPr>
            <a:lvl5pPr marL="2286000" marR="0" lvl="4" indent="-342900" algn="l" rtl="0">
              <a:lnSpc>
                <a:spcPct val="100000"/>
              </a:lnSpc>
              <a:spcBef>
                <a:spcPts val="360"/>
              </a:spcBef>
              <a:spcAft>
                <a:spcPts val="0"/>
              </a:spcAft>
              <a:buClr>
                <a:schemeClr val="accent1"/>
              </a:buClr>
              <a:buSzPts val="1800"/>
              <a:buFont typeface="Trebuchet MS"/>
              <a:buChar char="&gt;"/>
              <a:defRPr sz="1800" b="0" i="0" u="none" strike="noStrike" cap="none">
                <a:solidFill>
                  <a:srgbClr val="262419"/>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indent="0">
              <a:spcBef>
                <a:spcPts val="0"/>
              </a:spcBef>
            </a:pPr>
            <a:r>
              <a:rPr lang="hu-HU" dirty="0">
                <a:solidFill>
                  <a:schemeClr val="accent1">
                    <a:lumMod val="75000"/>
                  </a:schemeClr>
                </a:solidFill>
              </a:rPr>
              <a:t>National Public Health Center</a:t>
            </a:r>
            <a:endParaRPr lang="en-GB" dirty="0">
              <a:solidFill>
                <a:schemeClr val="accent1">
                  <a:lumMod val="75000"/>
                </a:schemeClr>
              </a:solidFil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CustomShape 1"/>
          <p:cNvSpPr/>
          <p:nvPr/>
        </p:nvSpPr>
        <p:spPr>
          <a:xfrm>
            <a:off x="62280" y="73440"/>
            <a:ext cx="6813720" cy="86364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marL="216000">
              <a:lnSpc>
                <a:spcPct val="90000"/>
              </a:lnSpc>
            </a:pPr>
            <a:r>
              <a:rPr lang="hu-HU" sz="2400" b="1" strike="noStrike" spc="-1">
                <a:solidFill>
                  <a:srgbClr val="7B7B7B"/>
                </a:solidFill>
                <a:latin typeface="Trebuchet MS"/>
                <a:ea typeface="ヒラギノ角ゴ Pro W3"/>
              </a:rPr>
              <a:t>Indoor sources of air pollution in classrooms</a:t>
            </a:r>
            <a:endParaRPr lang="hu-HU" sz="2400" b="0" strike="noStrike" spc="-1">
              <a:latin typeface="Arial"/>
            </a:endParaRPr>
          </a:p>
        </p:txBody>
      </p:sp>
      <p:sp>
        <p:nvSpPr>
          <p:cNvPr id="787" name="CustomShape 2"/>
          <p:cNvSpPr/>
          <p:nvPr/>
        </p:nvSpPr>
        <p:spPr>
          <a:xfrm>
            <a:off x="-10080" y="937440"/>
            <a:ext cx="6309720" cy="580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720000" lvl="1" indent="-182520">
              <a:lnSpc>
                <a:spcPct val="100000"/>
              </a:lnSpc>
              <a:spcAft>
                <a:spcPts val="601"/>
              </a:spcAft>
              <a:buClr>
                <a:srgbClr val="5A6F81"/>
              </a:buClr>
              <a:buFont typeface="Wingdings" charset="2"/>
              <a:buChar char=""/>
            </a:pPr>
            <a:r>
              <a:rPr lang="en-GB" sz="1800" b="0" strike="noStrike" spc="-1">
                <a:solidFill>
                  <a:srgbClr val="5A6F81"/>
                </a:solidFill>
                <a:latin typeface="Trebuchet MS"/>
              </a:rPr>
              <a:t>Dust</a:t>
            </a:r>
            <a:endParaRPr lang="en-GB" sz="1800" b="0" strike="noStrike" spc="-1">
              <a:latin typeface="Arial"/>
            </a:endParaRPr>
          </a:p>
          <a:p>
            <a:pPr marL="720000" lvl="1" indent="-182520">
              <a:lnSpc>
                <a:spcPct val="100000"/>
              </a:lnSpc>
              <a:buClr>
                <a:srgbClr val="5A6F81"/>
              </a:buClr>
              <a:buFont typeface="Wingdings" charset="2"/>
              <a:buChar char=""/>
            </a:pPr>
            <a:r>
              <a:rPr lang="en-GB" sz="1800" b="0" strike="noStrike" spc="-1">
                <a:solidFill>
                  <a:srgbClr val="5A6F81"/>
                </a:solidFill>
                <a:latin typeface="Trebuchet MS"/>
              </a:rPr>
              <a:t>Construction and insulating materials</a:t>
            </a:r>
            <a:endParaRPr lang="en-GB" sz="1800" b="0" strike="noStrike" spc="-1">
              <a:latin typeface="Arial"/>
            </a:endParaRPr>
          </a:p>
          <a:p>
            <a:pPr marL="720000" lvl="1" indent="-182520">
              <a:lnSpc>
                <a:spcPct val="100000"/>
              </a:lnSpc>
              <a:buClr>
                <a:srgbClr val="5A6F81"/>
              </a:buClr>
              <a:buFont typeface="Wingdings" charset="2"/>
              <a:buChar char=""/>
            </a:pPr>
            <a:r>
              <a:rPr lang="en-GB" sz="1800" b="0" strike="noStrike" spc="-1">
                <a:solidFill>
                  <a:srgbClr val="5A6F81"/>
                </a:solidFill>
                <a:latin typeface="Trebuchet MS"/>
              </a:rPr>
              <a:t>Surface materials (wall covering, carpets, blinds, curtains)</a:t>
            </a:r>
            <a:endParaRPr lang="en-GB" sz="1800" b="0" strike="noStrike" spc="-1">
              <a:latin typeface="Arial"/>
            </a:endParaRPr>
          </a:p>
          <a:p>
            <a:pPr marL="720000" lvl="1" indent="-182520">
              <a:lnSpc>
                <a:spcPct val="100000"/>
              </a:lnSpc>
              <a:buClr>
                <a:srgbClr val="5A6F81"/>
              </a:buClr>
              <a:buFont typeface="Wingdings" charset="2"/>
              <a:buChar char=""/>
            </a:pPr>
            <a:r>
              <a:rPr lang="en-GB" sz="1800" b="0" strike="noStrike" spc="-1">
                <a:solidFill>
                  <a:srgbClr val="5A6F81"/>
                </a:solidFill>
                <a:latin typeface="Trebuchet MS"/>
              </a:rPr>
              <a:t>Furnishings</a:t>
            </a:r>
            <a:endParaRPr lang="en-GB" sz="1800" b="0" strike="noStrike" spc="-1">
              <a:latin typeface="Arial"/>
            </a:endParaRPr>
          </a:p>
          <a:p>
            <a:pPr marL="720000" lvl="1" indent="-182520">
              <a:lnSpc>
                <a:spcPct val="100000"/>
              </a:lnSpc>
              <a:spcAft>
                <a:spcPts val="601"/>
              </a:spcAft>
              <a:buClr>
                <a:srgbClr val="5A6F81"/>
              </a:buClr>
              <a:buFont typeface="Wingdings" charset="2"/>
              <a:buChar char=""/>
            </a:pPr>
            <a:r>
              <a:rPr lang="en-GB" sz="1800" b="0" strike="noStrike" spc="-1">
                <a:solidFill>
                  <a:srgbClr val="5A6F81"/>
                </a:solidFill>
                <a:latin typeface="Trebuchet MS"/>
              </a:rPr>
              <a:t>Evaporation of volatile chemicals from new materials</a:t>
            </a:r>
            <a:endParaRPr lang="en-GB" sz="1800" b="0" strike="noStrike" spc="-1">
              <a:latin typeface="Arial"/>
            </a:endParaRPr>
          </a:p>
          <a:p>
            <a:pPr marL="720000" lvl="1" indent="-182520">
              <a:lnSpc>
                <a:spcPct val="100000"/>
              </a:lnSpc>
              <a:buClr>
                <a:srgbClr val="5A6F81"/>
              </a:buClr>
              <a:buFont typeface="Wingdings" charset="2"/>
              <a:buChar char=""/>
            </a:pPr>
            <a:r>
              <a:rPr lang="en-GB" sz="1800" b="0" strike="noStrike" spc="-1">
                <a:solidFill>
                  <a:srgbClr val="5A6F81"/>
                </a:solidFill>
                <a:latin typeface="Trebuchet MS"/>
              </a:rPr>
              <a:t>Paints</a:t>
            </a:r>
            <a:endParaRPr lang="en-GB" sz="1800" b="0" strike="noStrike" spc="-1">
              <a:latin typeface="Arial"/>
            </a:endParaRPr>
          </a:p>
          <a:p>
            <a:pPr marL="720000" lvl="1" indent="-182520">
              <a:lnSpc>
                <a:spcPct val="100000"/>
              </a:lnSpc>
              <a:buClr>
                <a:srgbClr val="5A6F81"/>
              </a:buClr>
              <a:buFont typeface="Wingdings" charset="2"/>
              <a:buChar char=""/>
            </a:pPr>
            <a:r>
              <a:rPr lang="en-GB" sz="1800" b="0" strike="noStrike" spc="-1">
                <a:solidFill>
                  <a:srgbClr val="5A6F81"/>
                </a:solidFill>
                <a:latin typeface="Trebuchet MS"/>
              </a:rPr>
              <a:t>Waxes, repellents</a:t>
            </a:r>
            <a:endParaRPr lang="en-GB" sz="1800" b="0" strike="noStrike" spc="-1">
              <a:latin typeface="Arial"/>
            </a:endParaRPr>
          </a:p>
          <a:p>
            <a:pPr marL="720000" lvl="1" indent="-182520">
              <a:lnSpc>
                <a:spcPct val="100000"/>
              </a:lnSpc>
              <a:buClr>
                <a:srgbClr val="5A6F81"/>
              </a:buClr>
              <a:buFont typeface="Wingdings" charset="2"/>
              <a:buChar char=""/>
            </a:pPr>
            <a:r>
              <a:rPr lang="en-GB" sz="1800" b="0" strike="noStrike" spc="-1">
                <a:solidFill>
                  <a:srgbClr val="5A6F81"/>
                </a:solidFill>
                <a:latin typeface="Trebuchet MS"/>
              </a:rPr>
              <a:t>Glues and resins</a:t>
            </a:r>
            <a:endParaRPr lang="en-GB" sz="1800" b="0" strike="noStrike" spc="-1">
              <a:latin typeface="Arial"/>
            </a:endParaRPr>
          </a:p>
          <a:p>
            <a:pPr marL="720000" lvl="1" indent="-182520">
              <a:lnSpc>
                <a:spcPct val="100000"/>
              </a:lnSpc>
              <a:buClr>
                <a:srgbClr val="5A6F81"/>
              </a:buClr>
              <a:buFont typeface="Wingdings" charset="2"/>
              <a:buChar char=""/>
            </a:pPr>
            <a:r>
              <a:rPr lang="en-GB" sz="1800" b="0" strike="noStrike" spc="-1">
                <a:solidFill>
                  <a:srgbClr val="5A6F81"/>
                </a:solidFill>
                <a:latin typeface="Trebuchet MS"/>
              </a:rPr>
              <a:t>Solvents</a:t>
            </a:r>
            <a:endParaRPr lang="en-GB" sz="1800" b="0" strike="noStrike" spc="-1">
              <a:latin typeface="Arial"/>
            </a:endParaRPr>
          </a:p>
          <a:p>
            <a:pPr marL="720000" lvl="1" indent="-182520">
              <a:lnSpc>
                <a:spcPct val="100000"/>
              </a:lnSpc>
              <a:buClr>
                <a:srgbClr val="5A6F81"/>
              </a:buClr>
              <a:buFont typeface="Wingdings" charset="2"/>
              <a:buChar char=""/>
            </a:pPr>
            <a:r>
              <a:rPr lang="en-GB" sz="1800" b="0" strike="noStrike" spc="-1">
                <a:solidFill>
                  <a:srgbClr val="5A6F81"/>
                </a:solidFill>
                <a:latin typeface="Trebuchet MS"/>
              </a:rPr>
              <a:t>Photocopiers, inks</a:t>
            </a:r>
            <a:endParaRPr lang="en-GB" sz="1800" b="0" strike="noStrike" spc="-1">
              <a:latin typeface="Arial"/>
            </a:endParaRPr>
          </a:p>
          <a:p>
            <a:pPr marL="720000" lvl="1" indent="-182520">
              <a:lnSpc>
                <a:spcPct val="100000"/>
              </a:lnSpc>
              <a:buClr>
                <a:srgbClr val="5A6F81"/>
              </a:buClr>
              <a:buFont typeface="Wingdings" charset="2"/>
              <a:buChar char=""/>
            </a:pPr>
            <a:r>
              <a:rPr lang="en-GB" sz="1800" b="0" strike="noStrike" spc="-1">
                <a:solidFill>
                  <a:srgbClr val="5A6F81"/>
                </a:solidFill>
                <a:latin typeface="Trebuchet MS"/>
              </a:rPr>
              <a:t>Cleaning/disinfecting products</a:t>
            </a:r>
            <a:endParaRPr lang="en-GB" sz="1800" b="0" strike="noStrike" spc="-1">
              <a:latin typeface="Arial"/>
            </a:endParaRPr>
          </a:p>
          <a:p>
            <a:pPr marL="720000" lvl="1" indent="-182520">
              <a:lnSpc>
                <a:spcPct val="100000"/>
              </a:lnSpc>
              <a:buClr>
                <a:srgbClr val="5A6F81"/>
              </a:buClr>
              <a:buFont typeface="Wingdings" charset="2"/>
              <a:buChar char=""/>
            </a:pPr>
            <a:r>
              <a:rPr lang="en-GB" sz="1800" b="0" strike="noStrike" spc="-1">
                <a:solidFill>
                  <a:srgbClr val="5A6F81"/>
                </a:solidFill>
                <a:latin typeface="Trebuchet MS"/>
              </a:rPr>
              <a:t>Biocides</a:t>
            </a:r>
            <a:endParaRPr lang="en-GB" sz="1800" b="0" strike="noStrike" spc="-1">
              <a:latin typeface="Arial"/>
            </a:endParaRPr>
          </a:p>
          <a:p>
            <a:pPr marL="720000" lvl="1" indent="-182520">
              <a:lnSpc>
                <a:spcPct val="100000"/>
              </a:lnSpc>
              <a:spcAft>
                <a:spcPts val="601"/>
              </a:spcAft>
              <a:buClr>
                <a:srgbClr val="5A6F81"/>
              </a:buClr>
              <a:buFont typeface="Wingdings" charset="2"/>
              <a:buChar char=""/>
            </a:pPr>
            <a:r>
              <a:rPr lang="en-GB" sz="1800" b="0" strike="noStrike" spc="-1">
                <a:solidFill>
                  <a:srgbClr val="5A6F81"/>
                </a:solidFill>
                <a:latin typeface="Trebuchet MS"/>
              </a:rPr>
              <a:t>Personal care products</a:t>
            </a:r>
            <a:endParaRPr lang="en-GB" sz="1800" b="0" strike="noStrike" spc="-1">
              <a:latin typeface="Arial"/>
            </a:endParaRPr>
          </a:p>
          <a:p>
            <a:pPr marL="720000" lvl="1" indent="-182520">
              <a:lnSpc>
                <a:spcPct val="100000"/>
              </a:lnSpc>
              <a:buClr>
                <a:srgbClr val="5A6F81"/>
              </a:buClr>
              <a:buFont typeface="Wingdings" charset="2"/>
              <a:buChar char=""/>
            </a:pPr>
            <a:r>
              <a:rPr lang="en-GB" sz="1800" b="0" strike="noStrike" spc="-1">
                <a:solidFill>
                  <a:srgbClr val="5A6F81"/>
                </a:solidFill>
                <a:latin typeface="Trebuchet MS"/>
              </a:rPr>
              <a:t>People (exhaled air, smoking?)</a:t>
            </a:r>
            <a:endParaRPr lang="en-GB" sz="1800" b="0" strike="noStrike" spc="-1">
              <a:latin typeface="Arial"/>
            </a:endParaRPr>
          </a:p>
          <a:p>
            <a:pPr marL="720000" lvl="1" indent="-182520">
              <a:lnSpc>
                <a:spcPct val="100000"/>
              </a:lnSpc>
              <a:buClr>
                <a:srgbClr val="5A6F81"/>
              </a:buClr>
              <a:buFont typeface="Wingdings" charset="2"/>
              <a:buChar char=""/>
            </a:pPr>
            <a:r>
              <a:rPr lang="en-GB" sz="1800" b="0" strike="noStrike" spc="-1">
                <a:solidFill>
                  <a:srgbClr val="5A6F81"/>
                </a:solidFill>
                <a:latin typeface="Trebuchet MS"/>
              </a:rPr>
              <a:t>Pets, rodents, insects</a:t>
            </a:r>
            <a:endParaRPr lang="en-GB" sz="1800" b="0" strike="noStrike" spc="-1">
              <a:latin typeface="Arial"/>
            </a:endParaRPr>
          </a:p>
          <a:p>
            <a:pPr marL="720000" lvl="1" indent="-182520">
              <a:lnSpc>
                <a:spcPct val="100000"/>
              </a:lnSpc>
              <a:buClr>
                <a:srgbClr val="5A6F81"/>
              </a:buClr>
              <a:buFont typeface="Wingdings" charset="2"/>
              <a:buChar char=""/>
            </a:pPr>
            <a:r>
              <a:rPr lang="en-GB" sz="1800" b="0" strike="noStrike" spc="-1">
                <a:solidFill>
                  <a:srgbClr val="5A6F81"/>
                </a:solidFill>
                <a:latin typeface="Trebuchet MS"/>
              </a:rPr>
              <a:t>Mould (from moisture)</a:t>
            </a: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788" name="CustomShape 3"/>
          <p:cNvSpPr/>
          <p:nvPr/>
        </p:nvSpPr>
        <p:spPr>
          <a:xfrm>
            <a:off x="4469040" y="4356534"/>
            <a:ext cx="4357080" cy="149126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72000" indent="-182520">
              <a:lnSpc>
                <a:spcPct val="100000"/>
              </a:lnSpc>
              <a:spcAft>
                <a:spcPts val="601"/>
              </a:spcAft>
            </a:pPr>
            <a:r>
              <a:rPr lang="en-GB" sz="1600" b="1" strike="noStrike" spc="-1">
                <a:solidFill>
                  <a:srgbClr val="5A6F81"/>
                </a:solidFill>
                <a:latin typeface="Trebuchet MS"/>
                <a:ea typeface="Arial"/>
              </a:rPr>
              <a:t>Secondary material emissions:</a:t>
            </a:r>
            <a:endParaRPr lang="en-GB" sz="1600" b="0" strike="noStrike" spc="-1">
              <a:latin typeface="Arial"/>
            </a:endParaRPr>
          </a:p>
          <a:p>
            <a:pPr marL="72000" lvl="3" indent="-182520">
              <a:lnSpc>
                <a:spcPct val="100000"/>
              </a:lnSpc>
              <a:buClr>
                <a:srgbClr val="5A6F81"/>
              </a:buClr>
              <a:buFont typeface="Wingdings" charset="2"/>
              <a:buChar char=""/>
            </a:pPr>
            <a:r>
              <a:rPr lang="en-GB" sz="1400" b="0" strike="noStrike" spc="-1">
                <a:solidFill>
                  <a:srgbClr val="5A6F81"/>
                </a:solidFill>
                <a:latin typeface="Trebuchet MS"/>
                <a:ea typeface="Arial"/>
              </a:rPr>
              <a:t>e.g., due to moisture</a:t>
            </a:r>
            <a:endParaRPr lang="en-GB" sz="1400" b="0" strike="noStrike" spc="-1">
              <a:latin typeface="Arial"/>
            </a:endParaRPr>
          </a:p>
          <a:p>
            <a:pPr marL="72000" lvl="1" indent="-182520">
              <a:lnSpc>
                <a:spcPct val="100000"/>
              </a:lnSpc>
              <a:buClr>
                <a:srgbClr val="5A6F81"/>
              </a:buClr>
              <a:buFont typeface="Wingdings" charset="2"/>
              <a:buChar char=""/>
            </a:pPr>
            <a:r>
              <a:rPr lang="en-GB" sz="1400" b="0" strike="noStrike" spc="-1">
                <a:solidFill>
                  <a:srgbClr val="5A6F81"/>
                </a:solidFill>
                <a:latin typeface="Trebuchet MS"/>
                <a:ea typeface="Arial"/>
              </a:rPr>
              <a:t>ozone from laser printers</a:t>
            </a:r>
            <a:endParaRPr lang="en-GB" sz="1400" b="0" strike="noStrike" spc="-1">
              <a:latin typeface="Arial"/>
            </a:endParaRPr>
          </a:p>
          <a:p>
            <a:pPr marL="72000" lvl="1" indent="-182520">
              <a:lnSpc>
                <a:spcPct val="100000"/>
              </a:lnSpc>
              <a:buClr>
                <a:srgbClr val="5A6F81"/>
              </a:buClr>
              <a:buFont typeface="Wingdings" charset="2"/>
              <a:buChar char=""/>
            </a:pPr>
            <a:r>
              <a:rPr lang="en-GB" sz="1400" b="0" strike="noStrike" spc="-1">
                <a:solidFill>
                  <a:srgbClr val="5A6F81"/>
                </a:solidFill>
                <a:latin typeface="Trebuchet MS"/>
                <a:ea typeface="Arial"/>
              </a:rPr>
              <a:t>outdoors and nitrogen oxides reacting with VOCs</a:t>
            </a:r>
            <a:endParaRPr lang="en-GB" sz="1400" b="0" strike="noStrike" spc="-1">
              <a:latin typeface="Arial"/>
            </a:endParaRPr>
          </a:p>
          <a:p>
            <a:pPr marL="72000" lvl="1" indent="-182520">
              <a:lnSpc>
                <a:spcPct val="100000"/>
              </a:lnSpc>
              <a:buClr>
                <a:srgbClr val="5A6F81"/>
              </a:buClr>
              <a:buFont typeface="Wingdings" charset="2"/>
              <a:buChar char=""/>
            </a:pPr>
            <a:r>
              <a:rPr lang="en-GB" sz="1400" b="0" strike="noStrike" spc="-1">
                <a:solidFill>
                  <a:srgbClr val="5A6F81"/>
                </a:solidFill>
                <a:latin typeface="Trebuchet MS"/>
                <a:ea typeface="Arial"/>
              </a:rPr>
              <a:t>cleaning materials can react with surfaces</a:t>
            </a:r>
            <a:endParaRPr lang="en-GB" sz="1400" b="0" strike="noStrike" spc="-1">
              <a:latin typeface="Arial"/>
            </a:endParaRPr>
          </a:p>
          <a:p>
            <a:pPr marL="72000">
              <a:lnSpc>
                <a:spcPct val="100000"/>
              </a:lnSpc>
            </a:pPr>
            <a:endParaRPr lang="en-GB" sz="14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16633"/>
            <a:ext cx="6876256" cy="792087"/>
          </a:xfrm>
          <a:prstGeom prst="rect">
            <a:avLst/>
          </a:prstGeom>
          <a:noFill/>
          <a:ln>
            <a:noFill/>
          </a:ln>
        </p:spPr>
        <p:txBody>
          <a:bodyPr spcFirstLastPara="1" wrap="square" lIns="91425" tIns="91425" rIns="91425" bIns="91425" anchor="ctr" anchorCtr="0"/>
          <a:lstStyle/>
          <a:p>
            <a:pPr marL="216000" indent="-99">
              <a:buClr>
                <a:srgbClr val="676767"/>
              </a:buClr>
              <a:buSzPts val="1400"/>
              <a:buFont typeface="Trebuchet MS"/>
              <a:buNone/>
            </a:pPr>
            <a:r>
              <a:rPr lang="en-US" altLang="en-US" sz="2400" b="1" kern="1200" dirty="0">
                <a:solidFill>
                  <a:schemeClr val="bg2"/>
                </a:solidFill>
                <a:latin typeface="Trebuchet MS" panose="020B0603020202020204" pitchFamily="34" charset="0"/>
                <a:ea typeface="ヒラギノ角ゴ Pro W3"/>
                <a:cs typeface="ヒラギノ角ゴ Pro W3"/>
                <a:sym typeface="Trebuchet MS"/>
              </a:rPr>
              <a:t>How common are IAQ problems?</a:t>
            </a:r>
          </a:p>
        </p:txBody>
      </p:sp>
      <p:graphicFrame>
        <p:nvGraphicFramePr>
          <p:cNvPr id="1195011" name="Object 3"/>
          <p:cNvGraphicFramePr>
            <a:graphicFrameLocks noChangeAspect="1"/>
          </p:cNvGraphicFramePr>
          <p:nvPr>
            <p:extLst/>
          </p:nvPr>
        </p:nvGraphicFramePr>
        <p:xfrm>
          <a:off x="657225" y="1844824"/>
          <a:ext cx="3765947" cy="2251075"/>
        </p:xfrm>
        <a:graphic>
          <a:graphicData uri="http://schemas.openxmlformats.org/presentationml/2006/ole">
            <mc:AlternateContent xmlns:mc="http://schemas.openxmlformats.org/markup-compatibility/2006">
              <mc:Choice xmlns:v="urn:schemas-microsoft-com:vml" Requires="v">
                <p:oleObj spid="_x0000_s1040" name="Organization Chart" r:id="rId4" imgW="5384520" imgH="4089240" progId="OrgPlusWOPX.4">
                  <p:embed followColorScheme="full"/>
                </p:oleObj>
              </mc:Choice>
              <mc:Fallback>
                <p:oleObj name="Organization Chart" r:id="rId4" imgW="5384520" imgH="4089240" progId="OrgPlusWOPX.4">
                  <p:embed followColorScheme="full"/>
                  <p:pic>
                    <p:nvPicPr>
                      <p:cNvPr id="1195011" name="Object 3"/>
                      <p:cNvPicPr>
                        <a:picLocks noChangeAspect="1" noChangeArrowheads="1"/>
                      </p:cNvPicPr>
                      <p:nvPr/>
                    </p:nvPicPr>
                    <p:blipFill>
                      <a:blip r:embed="rId5"/>
                      <a:srcRect/>
                      <a:stretch>
                        <a:fillRect/>
                      </a:stretch>
                    </p:blipFill>
                    <p:spPr bwMode="auto">
                      <a:xfrm>
                        <a:off x="657225" y="1844824"/>
                        <a:ext cx="3765947"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5012" name="Object 4"/>
          <p:cNvGraphicFramePr>
            <a:graphicFrameLocks noChangeAspect="1"/>
          </p:cNvGraphicFramePr>
          <p:nvPr>
            <p:extLst/>
          </p:nvPr>
        </p:nvGraphicFramePr>
        <p:xfrm>
          <a:off x="4686300" y="2009924"/>
          <a:ext cx="3779044" cy="2085975"/>
        </p:xfrm>
        <a:graphic>
          <a:graphicData uri="http://schemas.openxmlformats.org/presentationml/2006/ole">
            <mc:AlternateContent xmlns:mc="http://schemas.openxmlformats.org/markup-compatibility/2006">
              <mc:Choice xmlns:v="urn:schemas-microsoft-com:vml" Requires="v">
                <p:oleObj spid="_x0000_s1041" name="Organization Chart" r:id="rId6" imgW="6663847" imgH="3682652" progId="OrgPlusWOPX.4">
                  <p:embed followColorScheme="textAndBackground"/>
                </p:oleObj>
              </mc:Choice>
              <mc:Fallback>
                <p:oleObj name="Organization Chart" r:id="rId6" imgW="6663847" imgH="3682652" progId="OrgPlusWOPX.4">
                  <p:embed followColorScheme="textAndBackground"/>
                  <p:pic>
                    <p:nvPicPr>
                      <p:cNvPr id="119501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6300" y="2009924"/>
                        <a:ext cx="3779044" cy="2085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95013" name="Group 5"/>
          <p:cNvGrpSpPr>
            <a:grpSpLocks/>
          </p:cNvGrpSpPr>
          <p:nvPr/>
        </p:nvGrpSpPr>
        <p:grpSpPr bwMode="auto">
          <a:xfrm>
            <a:off x="1550194" y="4070747"/>
            <a:ext cx="6019800" cy="457200"/>
            <a:chOff x="864" y="3216"/>
            <a:chExt cx="3792" cy="288"/>
          </a:xfrm>
        </p:grpSpPr>
        <p:sp>
          <p:nvSpPr>
            <p:cNvPr id="8201" name="Line 6"/>
            <p:cNvSpPr>
              <a:spLocks noChangeShapeType="1"/>
            </p:cNvSpPr>
            <p:nvPr/>
          </p:nvSpPr>
          <p:spPr bwMode="auto">
            <a:xfrm flipH="1">
              <a:off x="3408" y="3504"/>
              <a:ext cx="12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buClrTx/>
                <a:buFontTx/>
                <a:buNone/>
              </a:pPr>
              <a:endParaRPr lang="hu-HU" sz="1800" kern="1200">
                <a:solidFill>
                  <a:prstClr val="black"/>
                </a:solidFill>
                <a:latin typeface="Calibri" pitchFamily="34" charset="0"/>
                <a:ea typeface="+mn-ea"/>
                <a:cs typeface="+mn-cs"/>
              </a:endParaRPr>
            </a:p>
          </p:txBody>
        </p:sp>
        <p:sp>
          <p:nvSpPr>
            <p:cNvPr id="8202" name="Line 7"/>
            <p:cNvSpPr>
              <a:spLocks noChangeShapeType="1"/>
            </p:cNvSpPr>
            <p:nvPr/>
          </p:nvSpPr>
          <p:spPr bwMode="auto">
            <a:xfrm flipV="1">
              <a:off x="3408" y="3216"/>
              <a:ext cx="0" cy="288"/>
            </a:xfrm>
            <a:prstGeom prst="line">
              <a:avLst/>
            </a:prstGeom>
            <a:noFill/>
            <a:ln w="28575">
              <a:solidFill>
                <a:schemeClr val="tx1"/>
              </a:solidFill>
              <a:round/>
              <a:headEnd/>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buClrTx/>
                <a:buFontTx/>
                <a:buNone/>
              </a:pPr>
              <a:endParaRPr lang="hu-HU" sz="1800" kern="1200">
                <a:solidFill>
                  <a:prstClr val="black"/>
                </a:solidFill>
                <a:latin typeface="Calibri" pitchFamily="34" charset="0"/>
                <a:ea typeface="+mn-ea"/>
                <a:cs typeface="+mn-cs"/>
              </a:endParaRPr>
            </a:p>
          </p:txBody>
        </p:sp>
        <p:sp>
          <p:nvSpPr>
            <p:cNvPr id="8203" name="Line 8"/>
            <p:cNvSpPr>
              <a:spLocks noChangeShapeType="1"/>
            </p:cNvSpPr>
            <p:nvPr/>
          </p:nvSpPr>
          <p:spPr bwMode="auto">
            <a:xfrm flipV="1">
              <a:off x="4656" y="3216"/>
              <a:ext cx="0" cy="288"/>
            </a:xfrm>
            <a:prstGeom prst="line">
              <a:avLst/>
            </a:prstGeom>
            <a:noFill/>
            <a:ln w="28575">
              <a:solidFill>
                <a:schemeClr val="tx1"/>
              </a:solidFill>
              <a:round/>
              <a:headEnd/>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buClrTx/>
                <a:buFontTx/>
                <a:buNone/>
              </a:pPr>
              <a:endParaRPr lang="hu-HU" sz="1800" kern="1200">
                <a:solidFill>
                  <a:prstClr val="black"/>
                </a:solidFill>
                <a:latin typeface="Calibri" pitchFamily="34" charset="0"/>
                <a:ea typeface="+mn-ea"/>
                <a:cs typeface="+mn-cs"/>
              </a:endParaRPr>
            </a:p>
          </p:txBody>
        </p:sp>
        <p:sp>
          <p:nvSpPr>
            <p:cNvPr id="8204" name="Line 9"/>
            <p:cNvSpPr>
              <a:spLocks noChangeShapeType="1"/>
            </p:cNvSpPr>
            <p:nvPr/>
          </p:nvSpPr>
          <p:spPr bwMode="auto">
            <a:xfrm flipH="1">
              <a:off x="2112" y="3504"/>
              <a:ext cx="12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buClrTx/>
                <a:buFontTx/>
                <a:buNone/>
              </a:pPr>
              <a:endParaRPr lang="hu-HU" sz="1800" kern="1200">
                <a:solidFill>
                  <a:prstClr val="black"/>
                </a:solidFill>
                <a:latin typeface="Calibri" pitchFamily="34" charset="0"/>
                <a:ea typeface="+mn-ea"/>
                <a:cs typeface="+mn-cs"/>
              </a:endParaRPr>
            </a:p>
          </p:txBody>
        </p:sp>
        <p:sp>
          <p:nvSpPr>
            <p:cNvPr id="8205" name="Line 10"/>
            <p:cNvSpPr>
              <a:spLocks noChangeShapeType="1"/>
            </p:cNvSpPr>
            <p:nvPr/>
          </p:nvSpPr>
          <p:spPr bwMode="auto">
            <a:xfrm flipV="1">
              <a:off x="2112" y="3216"/>
              <a:ext cx="0" cy="288"/>
            </a:xfrm>
            <a:prstGeom prst="line">
              <a:avLst/>
            </a:prstGeom>
            <a:noFill/>
            <a:ln w="28575">
              <a:solidFill>
                <a:schemeClr val="tx1"/>
              </a:solidFill>
              <a:round/>
              <a:headEnd/>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buClrTx/>
                <a:buFontTx/>
                <a:buNone/>
              </a:pPr>
              <a:endParaRPr lang="hu-HU" sz="1800" kern="1200">
                <a:solidFill>
                  <a:prstClr val="black"/>
                </a:solidFill>
                <a:latin typeface="Calibri" pitchFamily="34" charset="0"/>
                <a:ea typeface="+mn-ea"/>
                <a:cs typeface="+mn-cs"/>
              </a:endParaRPr>
            </a:p>
          </p:txBody>
        </p:sp>
        <p:sp>
          <p:nvSpPr>
            <p:cNvPr id="8206" name="Line 11"/>
            <p:cNvSpPr>
              <a:spLocks noChangeShapeType="1"/>
            </p:cNvSpPr>
            <p:nvPr/>
          </p:nvSpPr>
          <p:spPr bwMode="auto">
            <a:xfrm flipH="1">
              <a:off x="864" y="3504"/>
              <a:ext cx="12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buClrTx/>
                <a:buFontTx/>
                <a:buNone/>
              </a:pPr>
              <a:endParaRPr lang="hu-HU" sz="1800" kern="1200">
                <a:solidFill>
                  <a:prstClr val="black"/>
                </a:solidFill>
                <a:latin typeface="Calibri" pitchFamily="34" charset="0"/>
                <a:ea typeface="+mn-ea"/>
                <a:cs typeface="+mn-cs"/>
              </a:endParaRPr>
            </a:p>
          </p:txBody>
        </p:sp>
        <p:sp>
          <p:nvSpPr>
            <p:cNvPr id="8207" name="Line 12"/>
            <p:cNvSpPr>
              <a:spLocks noChangeShapeType="1"/>
            </p:cNvSpPr>
            <p:nvPr/>
          </p:nvSpPr>
          <p:spPr bwMode="auto">
            <a:xfrm flipV="1">
              <a:off x="864" y="3216"/>
              <a:ext cx="0" cy="288"/>
            </a:xfrm>
            <a:prstGeom prst="line">
              <a:avLst/>
            </a:prstGeom>
            <a:noFill/>
            <a:ln w="28575">
              <a:solidFill>
                <a:schemeClr val="tx1"/>
              </a:solidFill>
              <a:round/>
              <a:headEnd/>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buClrTx/>
                <a:buFontTx/>
                <a:buNone/>
              </a:pPr>
              <a:endParaRPr lang="hu-HU" sz="1800" kern="1200">
                <a:solidFill>
                  <a:prstClr val="black"/>
                </a:solidFill>
                <a:latin typeface="Calibri" pitchFamily="34" charset="0"/>
                <a:ea typeface="+mn-ea"/>
                <a:cs typeface="+mn-cs"/>
              </a:endParaRPr>
            </a:p>
          </p:txBody>
        </p:sp>
      </p:grpSp>
      <p:sp>
        <p:nvSpPr>
          <p:cNvPr id="8199" name="Téglalap 1"/>
          <p:cNvSpPr>
            <a:spLocks noChangeArrowheads="1"/>
          </p:cNvSpPr>
          <p:nvPr/>
        </p:nvSpPr>
        <p:spPr bwMode="auto">
          <a:xfrm>
            <a:off x="3851920" y="4777988"/>
            <a:ext cx="49982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0" fontAlgn="base" hangingPunct="0">
              <a:lnSpc>
                <a:spcPct val="100000"/>
              </a:lnSpc>
              <a:spcBef>
                <a:spcPct val="0"/>
              </a:spcBef>
              <a:spcAft>
                <a:spcPct val="0"/>
              </a:spcAft>
              <a:buClrTx/>
              <a:buFontTx/>
              <a:buNone/>
            </a:pPr>
            <a:r>
              <a:rPr lang="hu-HU" altLang="hu-HU" sz="1400" kern="1200" dirty="0">
                <a:solidFill>
                  <a:schemeClr val="bg2"/>
                </a:solidFill>
                <a:latin typeface="Trebuchet MS" panose="020B0603020202020204" pitchFamily="34" charset="0"/>
                <a:ea typeface="+mn-ea"/>
                <a:cs typeface="+mn-cs"/>
              </a:rPr>
              <a:t>John </a:t>
            </a:r>
            <a:r>
              <a:rPr lang="hu-HU" altLang="hu-HU" sz="1400" kern="1200" dirty="0" err="1">
                <a:solidFill>
                  <a:schemeClr val="bg2"/>
                </a:solidFill>
                <a:latin typeface="Trebuchet MS" panose="020B0603020202020204" pitchFamily="34" charset="0"/>
                <a:ea typeface="+mn-ea"/>
                <a:cs typeface="+mn-cs"/>
              </a:rPr>
              <a:t>Oudyk</a:t>
            </a:r>
            <a:r>
              <a:rPr lang="hu-HU" altLang="hu-HU" sz="1400" kern="1200" dirty="0">
                <a:solidFill>
                  <a:schemeClr val="bg2"/>
                </a:solidFill>
                <a:latin typeface="Trebuchet MS" panose="020B0603020202020204" pitchFamily="34" charset="0"/>
                <a:ea typeface="+mn-ea"/>
                <a:cs typeface="+mn-cs"/>
              </a:rPr>
              <a:t>: </a:t>
            </a:r>
            <a:r>
              <a:rPr lang="en-US" altLang="hu-HU" sz="1400" kern="1200" dirty="0">
                <a:solidFill>
                  <a:schemeClr val="bg2"/>
                </a:solidFill>
                <a:latin typeface="Trebuchet MS" panose="020B0603020202020204" pitchFamily="34" charset="0"/>
                <a:ea typeface="+mn-ea"/>
                <a:cs typeface="+mn-cs"/>
              </a:rPr>
              <a:t>Doing Something about Indoor Air Quality</a:t>
            </a:r>
            <a:r>
              <a:rPr lang="hu-HU" altLang="hu-HU" sz="1400" kern="1200" dirty="0">
                <a:solidFill>
                  <a:schemeClr val="bg2"/>
                </a:solidFill>
                <a:latin typeface="Trebuchet MS" panose="020B0603020202020204" pitchFamily="34" charset="0"/>
                <a:ea typeface="+mn-ea"/>
                <a:cs typeface="+mn-cs"/>
              </a:rPr>
              <a:t>. </a:t>
            </a:r>
            <a:br>
              <a:rPr lang="hu-HU" altLang="hu-HU" sz="1400" kern="1200" dirty="0">
                <a:solidFill>
                  <a:schemeClr val="bg2"/>
                </a:solidFill>
                <a:latin typeface="Trebuchet MS" panose="020B0603020202020204" pitchFamily="34" charset="0"/>
                <a:ea typeface="+mn-ea"/>
                <a:cs typeface="+mn-cs"/>
              </a:rPr>
            </a:br>
            <a:r>
              <a:rPr lang="hu-HU" altLang="hu-HU" sz="1400" kern="1200" dirty="0">
                <a:solidFill>
                  <a:schemeClr val="bg2"/>
                </a:solidFill>
                <a:latin typeface="Trebuchet MS" panose="020B0603020202020204" pitchFamily="34" charset="0"/>
                <a:ea typeface="+mn-ea"/>
                <a:cs typeface="+mn-cs"/>
              </a:rPr>
              <a:t> </a:t>
            </a:r>
            <a:r>
              <a:rPr lang="en-US" altLang="hu-HU" sz="1400" kern="1200" dirty="0">
                <a:solidFill>
                  <a:schemeClr val="bg2"/>
                </a:solidFill>
                <a:latin typeface="Trebuchet MS" panose="020B0603020202020204" pitchFamily="34" charset="0"/>
                <a:ea typeface="+mn-ea"/>
                <a:cs typeface="+mn-cs"/>
              </a:rPr>
              <a:t>Occupational Health Clinics for Ontario Workers Inc.</a:t>
            </a:r>
            <a:r>
              <a:rPr lang="hu-HU" altLang="hu-HU" sz="1400" kern="1200" dirty="0">
                <a:solidFill>
                  <a:schemeClr val="bg2"/>
                </a:solidFill>
                <a:latin typeface="Trebuchet MS" panose="020B0603020202020204" pitchFamily="34" charset="0"/>
                <a:ea typeface="+mn-ea"/>
                <a:cs typeface="+mn-cs"/>
              </a:rPr>
              <a:t>, 2014 </a:t>
            </a:r>
          </a:p>
        </p:txBody>
      </p:sp>
    </p:spTree>
    <p:extLst>
      <p:ext uri="{BB962C8B-B14F-4D97-AF65-F5344CB8AC3E}">
        <p14:creationId xmlns:p14="http://schemas.microsoft.com/office/powerpoint/2010/main" val="3670823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50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950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95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TextShape 1"/>
          <p:cNvSpPr txBox="1"/>
          <p:nvPr/>
        </p:nvSpPr>
        <p:spPr>
          <a:xfrm>
            <a:off x="0" y="107720"/>
            <a:ext cx="8353080" cy="72504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Relative importance of indoor air pollutants</a:t>
            </a:r>
            <a:br>
              <a:rPr sz="2400" b="1" spc="-1" dirty="0">
                <a:solidFill>
                  <a:srgbClr val="7B7B7B"/>
                </a:solidFill>
                <a:latin typeface="Trebuchet MS"/>
                <a:ea typeface="Trebuchet MS"/>
              </a:rPr>
            </a:br>
            <a:r>
              <a:rPr lang="hu-HU" sz="2400" b="1" spc="-1" dirty="0">
                <a:solidFill>
                  <a:srgbClr val="7B7B7B"/>
                </a:solidFill>
                <a:latin typeface="Trebuchet MS"/>
                <a:ea typeface="Trebuchet MS"/>
              </a:rPr>
              <a:t>(Stolwijk)*</a:t>
            </a:r>
          </a:p>
        </p:txBody>
      </p:sp>
      <p:sp>
        <p:nvSpPr>
          <p:cNvPr id="770" name="Line 2"/>
          <p:cNvSpPr/>
          <p:nvPr/>
        </p:nvSpPr>
        <p:spPr>
          <a:xfrm>
            <a:off x="381000" y="2535508"/>
            <a:ext cx="7632000" cy="0"/>
          </a:xfrm>
          <a:prstGeom prst="line">
            <a:avLst/>
          </a:prstGeom>
          <a:ln w="9360">
            <a:solidFill>
              <a:srgbClr val="475765"/>
            </a:solidFill>
            <a:round/>
          </a:ln>
        </p:spPr>
        <p:style>
          <a:lnRef idx="0">
            <a:scrgbClr r="0" g="0" b="0"/>
          </a:lnRef>
          <a:fillRef idx="0">
            <a:scrgbClr r="0" g="0" b="0"/>
          </a:fillRef>
          <a:effectRef idx="0">
            <a:scrgbClr r="0" g="0" b="0"/>
          </a:effectRef>
          <a:fontRef idx="minor"/>
        </p:style>
      </p:sp>
      <p:sp>
        <p:nvSpPr>
          <p:cNvPr id="771" name="Line 3"/>
          <p:cNvSpPr/>
          <p:nvPr/>
        </p:nvSpPr>
        <p:spPr>
          <a:xfrm>
            <a:off x="1574640" y="1388536"/>
            <a:ext cx="0" cy="4343400"/>
          </a:xfrm>
          <a:prstGeom prst="line">
            <a:avLst/>
          </a:prstGeom>
          <a:ln w="9360">
            <a:solidFill>
              <a:srgbClr val="37444F"/>
            </a:solidFill>
            <a:round/>
          </a:ln>
        </p:spPr>
        <p:style>
          <a:lnRef idx="0">
            <a:scrgbClr r="0" g="0" b="0"/>
          </a:lnRef>
          <a:fillRef idx="0">
            <a:scrgbClr r="0" g="0" b="0"/>
          </a:fillRef>
          <a:effectRef idx="0">
            <a:scrgbClr r="0" g="0" b="0"/>
          </a:effectRef>
          <a:fontRef idx="minor"/>
        </p:style>
      </p:sp>
      <p:pic>
        <p:nvPicPr>
          <p:cNvPr id="772" name="Picture 771"/>
          <p:cNvPicPr/>
          <p:nvPr/>
        </p:nvPicPr>
        <p:blipFill>
          <a:blip r:embed="rId2">
            <a:duotone>
              <a:schemeClr val="accent2">
                <a:shade val="45000"/>
                <a:satMod val="135000"/>
              </a:schemeClr>
              <a:prstClr val="white"/>
            </a:duotone>
          </a:blip>
          <a:stretch/>
        </p:blipFill>
        <p:spPr>
          <a:xfrm>
            <a:off x="329880" y="1388536"/>
            <a:ext cx="7734240" cy="455940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6948264" cy="908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91425" tIns="91425" rIns="91425" bIns="91425" anchor="ctr" anchorCtr="0"/>
          <a:lstStyle/>
          <a:p>
            <a:pPr eaLnBrk="0" fontAlgn="base" hangingPunct="0">
              <a:lnSpc>
                <a:spcPct val="90000"/>
              </a:lnSpc>
              <a:spcBef>
                <a:spcPct val="0"/>
              </a:spcBef>
              <a:spcAft>
                <a:spcPct val="0"/>
              </a:spcAft>
              <a:buClrTx/>
              <a:buFontTx/>
            </a:pPr>
            <a:r>
              <a:rPr lang="en-GB" altLang="hu-HU" sz="2400" b="1" kern="1200" dirty="0">
                <a:solidFill>
                  <a:schemeClr val="accent1">
                    <a:lumMod val="75000"/>
                  </a:schemeClr>
                </a:solidFill>
                <a:latin typeface="Trebuchet MS" panose="020B0603020202020204" pitchFamily="34" charset="0"/>
                <a:ea typeface="ヒラギノ角ゴ Pro W3"/>
                <a:cs typeface="ヒラギノ角ゴ Pro W3"/>
              </a:rPr>
              <a:t>The ratio of pollutant concentrations measured outdoors and in the classrooms</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679689901"/>
              </p:ext>
            </p:extLst>
          </p:nvPr>
        </p:nvGraphicFramePr>
        <p:xfrm>
          <a:off x="282979" y="1311800"/>
          <a:ext cx="8249461" cy="4493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045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CustomShape 2"/>
          <p:cNvSpPr/>
          <p:nvPr/>
        </p:nvSpPr>
        <p:spPr>
          <a:xfrm>
            <a:off x="265680" y="1995480"/>
            <a:ext cx="8554680" cy="342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6110" indent="-285750">
              <a:lnSpc>
                <a:spcPct val="100000"/>
              </a:lnSpc>
              <a:spcAft>
                <a:spcPts val="1199"/>
              </a:spcAft>
              <a:buClr>
                <a:srgbClr val="5A6F81"/>
              </a:buClr>
              <a:buFont typeface="Wingdings" panose="05000000000000000000" pitchFamily="2" charset="2"/>
              <a:buChar char="§"/>
            </a:pPr>
            <a:r>
              <a:rPr lang="hu-HU" sz="1800" b="0" strike="noStrike" spc="-1" dirty="0" err="1">
                <a:solidFill>
                  <a:srgbClr val="5A6F81"/>
                </a:solidFill>
                <a:latin typeface="Trebuchet MS"/>
              </a:rPr>
              <a:t>Fresh</a:t>
            </a:r>
            <a:r>
              <a:rPr lang="hu-HU" sz="1800" b="0" strike="noStrike" spc="-1" dirty="0">
                <a:solidFill>
                  <a:srgbClr val="5A6F81"/>
                </a:solidFill>
                <a:latin typeface="Trebuchet MS"/>
              </a:rPr>
              <a:t> air </a:t>
            </a:r>
            <a:r>
              <a:rPr lang="hu-HU" sz="1800" b="0" strike="noStrike" spc="-1" dirty="0" err="1">
                <a:solidFill>
                  <a:srgbClr val="5A6F81"/>
                </a:solidFill>
                <a:latin typeface="Trebuchet MS"/>
              </a:rPr>
              <a:t>contains</a:t>
            </a:r>
            <a:r>
              <a:rPr lang="hu-HU" sz="1800" b="0" strike="noStrike" spc="-1" dirty="0">
                <a:solidFill>
                  <a:srgbClr val="5A6F81"/>
                </a:solidFill>
                <a:latin typeface="Trebuchet MS"/>
              </a:rPr>
              <a:t> 21.0% (v/v) O</a:t>
            </a:r>
            <a:r>
              <a:rPr lang="hu-HU" sz="1800" b="0" strike="noStrike" spc="-1" baseline="-25000" dirty="0">
                <a:solidFill>
                  <a:srgbClr val="5A6F81"/>
                </a:solidFill>
                <a:latin typeface="Trebuchet MS"/>
              </a:rPr>
              <a:t>2</a:t>
            </a:r>
            <a:endParaRPr lang="hu-HU" sz="1800" b="0" strike="noStrike" spc="-1" dirty="0">
              <a:latin typeface="Arial"/>
            </a:endParaRPr>
          </a:p>
          <a:p>
            <a:pPr marL="285750" indent="-285750">
              <a:lnSpc>
                <a:spcPct val="100000"/>
              </a:lnSpc>
              <a:spcAft>
                <a:spcPts val="1199"/>
              </a:spcAft>
              <a:buFont typeface="Wingdings" panose="05000000000000000000" pitchFamily="2" charset="2"/>
              <a:buChar char="§"/>
            </a:pPr>
            <a:endParaRPr lang="hu-HU" sz="1800" b="0" strike="noStrike" spc="-1" dirty="0">
              <a:latin typeface="Arial"/>
            </a:endParaRPr>
          </a:p>
          <a:p>
            <a:pPr marL="286110" indent="-285750">
              <a:lnSpc>
                <a:spcPct val="100000"/>
              </a:lnSpc>
              <a:spcAft>
                <a:spcPts val="1199"/>
              </a:spcAft>
              <a:buClr>
                <a:srgbClr val="5A6F81"/>
              </a:buClr>
              <a:buFont typeface="Wingdings" panose="05000000000000000000" pitchFamily="2" charset="2"/>
              <a:buChar char="§"/>
            </a:pPr>
            <a:r>
              <a:rPr lang="hu-HU" sz="1800" b="0" strike="noStrike" spc="-1" dirty="0" err="1">
                <a:solidFill>
                  <a:srgbClr val="5A6F81"/>
                </a:solidFill>
                <a:latin typeface="Trebuchet MS"/>
              </a:rPr>
              <a:t>Exhaled</a:t>
            </a:r>
            <a:r>
              <a:rPr lang="hu-HU" sz="1800" b="0" strike="noStrike" spc="-1" dirty="0">
                <a:solidFill>
                  <a:srgbClr val="5A6F81"/>
                </a:solidFill>
                <a:latin typeface="Trebuchet MS"/>
              </a:rPr>
              <a:t> air </a:t>
            </a:r>
            <a:r>
              <a:rPr lang="hu-HU" sz="1800" b="0" strike="noStrike" spc="-1" dirty="0" err="1">
                <a:solidFill>
                  <a:srgbClr val="5A6F81"/>
                </a:solidFill>
                <a:latin typeface="Trebuchet MS"/>
              </a:rPr>
              <a:t>contains</a:t>
            </a:r>
            <a:r>
              <a:rPr lang="hu-HU" sz="1800" b="0" strike="noStrike" spc="-1" dirty="0">
                <a:solidFill>
                  <a:srgbClr val="5A6F81"/>
                </a:solidFill>
                <a:latin typeface="Trebuchet MS"/>
              </a:rPr>
              <a:t> 17.0% (v/v) O</a:t>
            </a:r>
            <a:r>
              <a:rPr lang="hu-HU" sz="1800" b="0" strike="noStrike" spc="-1" baseline="-25000" dirty="0">
                <a:solidFill>
                  <a:srgbClr val="5A6F81"/>
                </a:solidFill>
                <a:latin typeface="Trebuchet MS"/>
              </a:rPr>
              <a:t>2 </a:t>
            </a:r>
            <a:r>
              <a:rPr lang="hu-HU" sz="1800" b="0" strike="noStrike" spc="-1" dirty="0">
                <a:solidFill>
                  <a:srgbClr val="5A6F81"/>
                </a:solidFill>
                <a:latin typeface="Trebuchet MS"/>
              </a:rPr>
              <a:t>and 83.0 % (v/v)  CO</a:t>
            </a:r>
            <a:r>
              <a:rPr lang="hu-HU" sz="1800" b="0" strike="noStrike" spc="-1" baseline="-25000" dirty="0">
                <a:solidFill>
                  <a:srgbClr val="5A6F81"/>
                </a:solidFill>
                <a:latin typeface="Trebuchet MS"/>
              </a:rPr>
              <a:t>2</a:t>
            </a:r>
            <a:endParaRPr lang="hu-HU" sz="1800" b="0" strike="noStrike" spc="-1" dirty="0">
              <a:latin typeface="Arial"/>
            </a:endParaRPr>
          </a:p>
          <a:p>
            <a:pPr marL="285750" indent="-285750">
              <a:lnSpc>
                <a:spcPct val="100000"/>
              </a:lnSpc>
              <a:spcAft>
                <a:spcPts val="1199"/>
              </a:spcAft>
              <a:buFont typeface="Wingdings" panose="05000000000000000000" pitchFamily="2" charset="2"/>
              <a:buChar char="§"/>
            </a:pPr>
            <a:endParaRPr lang="hu-HU" sz="1800" b="0" strike="noStrike" spc="-1" dirty="0">
              <a:latin typeface="Arial"/>
            </a:endParaRPr>
          </a:p>
          <a:p>
            <a:pPr marL="286110" indent="-285750">
              <a:lnSpc>
                <a:spcPct val="100000"/>
              </a:lnSpc>
              <a:spcAft>
                <a:spcPts val="1199"/>
              </a:spcAft>
              <a:buClr>
                <a:srgbClr val="5A6F81"/>
              </a:buClr>
              <a:buFont typeface="Wingdings" panose="05000000000000000000" pitchFamily="2" charset="2"/>
              <a:buChar char="§"/>
            </a:pPr>
            <a:r>
              <a:rPr lang="hu-HU" sz="1800" b="0" strike="noStrike" spc="-1" dirty="0">
                <a:solidFill>
                  <a:srgbClr val="5A6F81"/>
                </a:solidFill>
                <a:latin typeface="Trebuchet MS"/>
              </a:rPr>
              <a:t>An </a:t>
            </a:r>
            <a:r>
              <a:rPr lang="hu-HU" sz="1800" b="0" strike="noStrike" spc="-1" dirty="0" err="1">
                <a:solidFill>
                  <a:srgbClr val="5A6F81"/>
                </a:solidFill>
                <a:latin typeface="Trebuchet MS"/>
              </a:rPr>
              <a:t>adult</a:t>
            </a:r>
            <a:r>
              <a:rPr lang="hu-HU" sz="1800" b="0" strike="noStrike" spc="-1" dirty="0">
                <a:solidFill>
                  <a:srgbClr val="5A6F81"/>
                </a:solidFill>
                <a:latin typeface="Trebuchet MS"/>
              </a:rPr>
              <a:t> </a:t>
            </a:r>
            <a:r>
              <a:rPr lang="hu-HU" sz="1800" b="0" strike="noStrike" spc="-1" dirty="0" err="1">
                <a:solidFill>
                  <a:srgbClr val="5A6F81"/>
                </a:solidFill>
                <a:latin typeface="Trebuchet MS"/>
              </a:rPr>
              <a:t>emits</a:t>
            </a:r>
            <a:r>
              <a:rPr lang="hu-HU" sz="1800" b="0" strike="noStrike" spc="-1" dirty="0">
                <a:solidFill>
                  <a:srgbClr val="5A6F81"/>
                </a:solidFill>
                <a:latin typeface="Trebuchet MS"/>
              </a:rPr>
              <a:t> 45 g </a:t>
            </a:r>
            <a:r>
              <a:rPr lang="hu-HU" sz="1800" b="0" strike="noStrike" spc="-1" dirty="0" err="1">
                <a:solidFill>
                  <a:srgbClr val="5A6F81"/>
                </a:solidFill>
                <a:latin typeface="Trebuchet MS"/>
              </a:rPr>
              <a:t>sweat</a:t>
            </a:r>
            <a:r>
              <a:rPr lang="hu-HU" sz="1800" b="0" strike="noStrike" spc="-1" dirty="0">
                <a:solidFill>
                  <a:srgbClr val="5A6F81"/>
                </a:solidFill>
                <a:latin typeface="Trebuchet MS"/>
              </a:rPr>
              <a:t> / </a:t>
            </a:r>
            <a:r>
              <a:rPr lang="hu-HU" sz="1800" b="0" strike="noStrike" spc="-1" dirty="0" err="1">
                <a:solidFill>
                  <a:srgbClr val="5A6F81"/>
                </a:solidFill>
                <a:latin typeface="Trebuchet MS"/>
              </a:rPr>
              <a:t>hour</a:t>
            </a:r>
            <a:endParaRPr lang="hu-HU" sz="1800" b="0" strike="noStrike" spc="-1" dirty="0">
              <a:latin typeface="Arial"/>
            </a:endParaRPr>
          </a:p>
          <a:p>
            <a:pPr marL="285750" indent="-285750">
              <a:lnSpc>
                <a:spcPct val="100000"/>
              </a:lnSpc>
              <a:spcAft>
                <a:spcPts val="1199"/>
              </a:spcAft>
              <a:buFont typeface="Wingdings" panose="05000000000000000000" pitchFamily="2" charset="2"/>
              <a:buChar char="§"/>
            </a:pPr>
            <a:endParaRPr lang="hu-HU" sz="1800" b="0" strike="noStrike" spc="-1" dirty="0">
              <a:latin typeface="Arial"/>
            </a:endParaRPr>
          </a:p>
          <a:p>
            <a:pPr marL="286110" indent="-285750">
              <a:lnSpc>
                <a:spcPct val="100000"/>
              </a:lnSpc>
              <a:spcAft>
                <a:spcPts val="1199"/>
              </a:spcAft>
              <a:buClr>
                <a:srgbClr val="5A6F81"/>
              </a:buClr>
              <a:buFont typeface="Wingdings" panose="05000000000000000000" pitchFamily="2" charset="2"/>
              <a:buChar char="§"/>
            </a:pPr>
            <a:r>
              <a:rPr lang="hu-HU" sz="1800" b="0" strike="noStrike" spc="-1" dirty="0">
                <a:solidFill>
                  <a:srgbClr val="5A6F81"/>
                </a:solidFill>
                <a:latin typeface="Trebuchet MS"/>
              </a:rPr>
              <a:t>An </a:t>
            </a:r>
            <a:r>
              <a:rPr lang="hu-HU" sz="1800" b="0" strike="noStrike" spc="-1" dirty="0" err="1">
                <a:solidFill>
                  <a:srgbClr val="5A6F81"/>
                </a:solidFill>
                <a:latin typeface="Trebuchet MS"/>
              </a:rPr>
              <a:t>adult</a:t>
            </a:r>
            <a:r>
              <a:rPr lang="hu-HU" sz="1800" b="0" strike="noStrike" spc="-1" dirty="0">
                <a:solidFill>
                  <a:srgbClr val="5A6F81"/>
                </a:solidFill>
                <a:latin typeface="Trebuchet MS"/>
              </a:rPr>
              <a:t> </a:t>
            </a:r>
            <a:r>
              <a:rPr lang="hu-HU" sz="1800" b="0" strike="noStrike" spc="-1" dirty="0" err="1">
                <a:solidFill>
                  <a:srgbClr val="5A6F81"/>
                </a:solidFill>
                <a:latin typeface="Trebuchet MS"/>
              </a:rPr>
              <a:t>produces</a:t>
            </a:r>
            <a:r>
              <a:rPr lang="hu-HU" sz="1800" b="0" strike="noStrike" spc="-1" dirty="0">
                <a:solidFill>
                  <a:srgbClr val="5A6F81"/>
                </a:solidFill>
                <a:latin typeface="Trebuchet MS"/>
              </a:rPr>
              <a:t> 300 British </a:t>
            </a:r>
            <a:r>
              <a:rPr lang="hu-HU" sz="1800" b="0" strike="noStrike" spc="-1" dirty="0" err="1">
                <a:solidFill>
                  <a:srgbClr val="5A6F81"/>
                </a:solidFill>
                <a:latin typeface="Trebuchet MS"/>
              </a:rPr>
              <a:t>Thermal</a:t>
            </a:r>
            <a:r>
              <a:rPr lang="hu-HU" sz="1800" b="0" strike="noStrike" spc="-1" dirty="0">
                <a:solidFill>
                  <a:srgbClr val="5A6F81"/>
                </a:solidFill>
                <a:latin typeface="Trebuchet MS"/>
              </a:rPr>
              <a:t> Unit (BTU) of </a:t>
            </a:r>
            <a:r>
              <a:rPr lang="hu-HU" sz="1800" b="0" strike="noStrike" spc="-1" dirty="0" err="1">
                <a:solidFill>
                  <a:srgbClr val="5A6F81"/>
                </a:solidFill>
                <a:latin typeface="Trebuchet MS"/>
              </a:rPr>
              <a:t>heat</a:t>
            </a:r>
            <a:r>
              <a:rPr lang="hu-HU" sz="1800" b="0" strike="noStrike" spc="-1" dirty="0">
                <a:solidFill>
                  <a:srgbClr val="5A6F81"/>
                </a:solidFill>
                <a:latin typeface="Trebuchet MS"/>
              </a:rPr>
              <a:t> /</a:t>
            </a:r>
            <a:r>
              <a:rPr lang="hu-HU" sz="1800" b="0" strike="noStrike" spc="-1" dirty="0" err="1">
                <a:solidFill>
                  <a:srgbClr val="5A6F81"/>
                </a:solidFill>
                <a:latin typeface="Trebuchet MS"/>
              </a:rPr>
              <a:t>hour</a:t>
            </a:r>
            <a:r>
              <a:rPr lang="hu-HU" sz="1800" b="0" strike="noStrike" spc="-1" dirty="0">
                <a:solidFill>
                  <a:srgbClr val="5A6F81"/>
                </a:solidFill>
                <a:latin typeface="Trebuchet MS"/>
              </a:rPr>
              <a:t> [300 </a:t>
            </a:r>
            <a:r>
              <a:rPr lang="hu-HU" sz="1800" b="0" strike="noStrike" spc="-1" dirty="0" err="1">
                <a:solidFill>
                  <a:srgbClr val="5A6F81"/>
                </a:solidFill>
                <a:latin typeface="Trebuchet MS"/>
              </a:rPr>
              <a:t>calories</a:t>
            </a:r>
            <a:r>
              <a:rPr lang="hu-HU" sz="1800" b="0" strike="noStrike" spc="-1" dirty="0">
                <a:solidFill>
                  <a:srgbClr val="5A6F81"/>
                </a:solidFill>
                <a:latin typeface="Trebuchet MS"/>
              </a:rPr>
              <a:t>].</a:t>
            </a:r>
            <a:endParaRPr lang="hu-HU" sz="1800" b="0" strike="noStrike" spc="-1" dirty="0">
              <a:latin typeface="Arial"/>
            </a:endParaRPr>
          </a:p>
          <a:p>
            <a:pPr>
              <a:lnSpc>
                <a:spcPct val="100000"/>
              </a:lnSpc>
              <a:spcAft>
                <a:spcPts val="1199"/>
              </a:spcAft>
            </a:pPr>
            <a:endParaRPr lang="hu-HU" sz="1800" b="0" strike="noStrike" spc="-1" dirty="0">
              <a:latin typeface="Arial"/>
            </a:endParaRPr>
          </a:p>
        </p:txBody>
      </p:sp>
      <p:sp>
        <p:nvSpPr>
          <p:cNvPr id="791" name="CustomShape 3"/>
          <p:cNvSpPr/>
          <p:nvPr/>
        </p:nvSpPr>
        <p:spPr>
          <a:xfrm>
            <a:off x="0" y="0"/>
            <a:ext cx="6948000" cy="98028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marL="216000">
              <a:lnSpc>
                <a:spcPct val="90000"/>
              </a:lnSpc>
            </a:pPr>
            <a:r>
              <a:rPr lang="hu-HU" sz="2400" b="1" strike="noStrike" spc="-1">
                <a:solidFill>
                  <a:srgbClr val="7B7B7B"/>
                </a:solidFill>
                <a:latin typeface="Trebuchet MS"/>
                <a:ea typeface="ヒラギノ角ゴ Pro W3"/>
              </a:rPr>
              <a:t>Contaminants generated by people staying inside (biocontaminants)</a:t>
            </a:r>
            <a:endParaRPr lang="hu-HU" sz="24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TextShape 1"/>
          <p:cNvSpPr txBox="1"/>
          <p:nvPr/>
        </p:nvSpPr>
        <p:spPr>
          <a:xfrm>
            <a:off x="0" y="0"/>
            <a:ext cx="6948000" cy="980280"/>
          </a:xfrm>
          <a:prstGeom prst="rect">
            <a:avLst/>
          </a:prstGeom>
          <a:noFill/>
          <a:ln>
            <a:noFill/>
          </a:ln>
        </p:spPr>
        <p:txBody>
          <a:bodyPr tIns="91440" bIns="91440" anchor="ctr">
            <a:noAutofit/>
          </a:bodyPr>
          <a:lstStyle/>
          <a:p>
            <a:pPr marL="216000">
              <a:lnSpc>
                <a:spcPct val="90000"/>
              </a:lnSpc>
            </a:pPr>
            <a:r>
              <a:rPr lang="hu-HU" sz="2400" b="1" strike="noStrike" spc="-1">
                <a:solidFill>
                  <a:srgbClr val="7B7B7B"/>
                </a:solidFill>
                <a:latin typeface="Trebuchet MS"/>
                <a:ea typeface="ヒラギノ角ゴ Pro W3"/>
              </a:rPr>
              <a:t>Particle Emission Based Upon Activity</a:t>
            </a:r>
            <a:endParaRPr lang="hu-HU" sz="2400" b="0" strike="noStrike" spc="-1">
              <a:solidFill>
                <a:srgbClr val="000000"/>
              </a:solidFill>
              <a:latin typeface="Arial"/>
            </a:endParaRPr>
          </a:p>
        </p:txBody>
      </p:sp>
      <p:graphicFrame>
        <p:nvGraphicFramePr>
          <p:cNvPr id="3" name="Táblázat 2"/>
          <p:cNvGraphicFramePr>
            <a:graphicFrameLocks noGrp="1"/>
          </p:cNvGraphicFramePr>
          <p:nvPr>
            <p:extLst>
              <p:ext uri="{D42A27DB-BD31-4B8C-83A1-F6EECF244321}">
                <p14:modId xmlns:p14="http://schemas.microsoft.com/office/powerpoint/2010/main" val="3362270999"/>
              </p:ext>
            </p:extLst>
          </p:nvPr>
        </p:nvGraphicFramePr>
        <p:xfrm>
          <a:off x="1168399" y="1896532"/>
          <a:ext cx="6883400" cy="3505200"/>
        </p:xfrm>
        <a:graphic>
          <a:graphicData uri="http://schemas.openxmlformats.org/drawingml/2006/table">
            <a:tbl>
              <a:tblPr firstRow="1" bandRow="1">
                <a:tableStyleId>{BC89EF96-8CEA-46FF-86C4-4CE0E7609802}</a:tableStyleId>
              </a:tblPr>
              <a:tblGrid>
                <a:gridCol w="3441700">
                  <a:extLst>
                    <a:ext uri="{9D8B030D-6E8A-4147-A177-3AD203B41FA5}">
                      <a16:colId xmlns:a16="http://schemas.microsoft.com/office/drawing/2014/main" val="2656042029"/>
                    </a:ext>
                  </a:extLst>
                </a:gridCol>
                <a:gridCol w="3441700">
                  <a:extLst>
                    <a:ext uri="{9D8B030D-6E8A-4147-A177-3AD203B41FA5}">
                      <a16:colId xmlns:a16="http://schemas.microsoft.com/office/drawing/2014/main" val="4208282594"/>
                    </a:ext>
                  </a:extLst>
                </a:gridCol>
              </a:tblGrid>
              <a:tr h="438150">
                <a:tc>
                  <a:txBody>
                    <a:bodyPr/>
                    <a:lstStyle/>
                    <a:p>
                      <a:r>
                        <a:rPr lang="en-GB" sz="1800" strike="noStrike" spc="-1" noProof="0">
                          <a:solidFill>
                            <a:srgbClr val="5A6F81"/>
                          </a:solidFill>
                        </a:rPr>
                        <a:t>Activity</a:t>
                      </a:r>
                      <a:endParaRPr lang="en-GB" b="1" noProof="0">
                        <a:solidFill>
                          <a:srgbClr val="5A6F81"/>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strike="noStrike" spc="-1" noProof="0">
                          <a:solidFill>
                            <a:srgbClr val="5A6F81"/>
                          </a:solidFill>
                        </a:rPr>
                        <a:t>Particles</a:t>
                      </a:r>
                      <a:endParaRPr lang="en-GB" b="1" noProof="0">
                        <a:solidFill>
                          <a:srgbClr val="5A6F81"/>
                        </a:solidFill>
                        <a:latin typeface="Trebuchet MS" panose="020B0603020202020204" pitchFamily="34" charset="0"/>
                      </a:endParaRPr>
                    </a:p>
                  </a:txBody>
                  <a:tcPr/>
                </a:tc>
                <a:extLst>
                  <a:ext uri="{0D108BD9-81ED-4DB2-BD59-A6C34878D82A}">
                    <a16:rowId xmlns:a16="http://schemas.microsoft.com/office/drawing/2014/main" val="3526797183"/>
                  </a:ext>
                </a:extLst>
              </a:tr>
              <a:tr h="438150">
                <a:tc>
                  <a:txBody>
                    <a:bodyPr/>
                    <a:lstStyle/>
                    <a:p>
                      <a:r>
                        <a:rPr lang="en-GB" sz="1400" strike="noStrike" spc="-1" noProof="0">
                          <a:solidFill>
                            <a:srgbClr val="5A6F81"/>
                          </a:solidFill>
                        </a:rPr>
                        <a:t>Standing/Sitting (no movement)</a:t>
                      </a:r>
                      <a:endParaRPr lang="en-GB" sz="1400" noProof="0">
                        <a:solidFill>
                          <a:srgbClr val="5A6F81"/>
                        </a:solidFill>
                        <a:latin typeface="Trebuchet MS" panose="020B0603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trike="noStrike" spc="-1" noProof="0">
                          <a:solidFill>
                            <a:srgbClr val="5A6F81"/>
                          </a:solidFill>
                        </a:rPr>
                        <a:t>100,000</a:t>
                      </a:r>
                      <a:endParaRPr lang="en-GB" sz="1400" noProof="0">
                        <a:solidFill>
                          <a:srgbClr val="5A6F81"/>
                        </a:solidFill>
                        <a:latin typeface="Trebuchet MS" panose="020B0603020202020204" pitchFamily="34" charset="0"/>
                      </a:endParaRPr>
                    </a:p>
                  </a:txBody>
                  <a:tcPr>
                    <a:noFill/>
                  </a:tcPr>
                </a:tc>
                <a:extLst>
                  <a:ext uri="{0D108BD9-81ED-4DB2-BD59-A6C34878D82A}">
                    <a16:rowId xmlns:a16="http://schemas.microsoft.com/office/drawing/2014/main" val="1745082155"/>
                  </a:ext>
                </a:extLst>
              </a:tr>
              <a:tr h="438150">
                <a:tc>
                  <a:txBody>
                    <a:bodyPr/>
                    <a:lstStyle/>
                    <a:p>
                      <a:r>
                        <a:rPr lang="en-GB" sz="1400" strike="noStrike" spc="-1" noProof="0">
                          <a:solidFill>
                            <a:srgbClr val="5A6F81"/>
                          </a:solidFill>
                        </a:rPr>
                        <a:t>Light movement</a:t>
                      </a:r>
                      <a:endParaRPr lang="en-GB" sz="1400" noProof="0">
                        <a:solidFill>
                          <a:srgbClr val="5A6F81"/>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trike="noStrike" spc="-1" noProof="0">
                          <a:solidFill>
                            <a:srgbClr val="5A6F81"/>
                          </a:solidFill>
                        </a:rPr>
                        <a:t>500,000</a:t>
                      </a:r>
                      <a:endParaRPr lang="en-GB" sz="1400" noProof="0">
                        <a:solidFill>
                          <a:srgbClr val="5A6F81"/>
                        </a:solidFill>
                        <a:latin typeface="Trebuchet MS" panose="020B0603020202020204" pitchFamily="34" charset="0"/>
                      </a:endParaRPr>
                    </a:p>
                  </a:txBody>
                  <a:tcPr/>
                </a:tc>
                <a:extLst>
                  <a:ext uri="{0D108BD9-81ED-4DB2-BD59-A6C34878D82A}">
                    <a16:rowId xmlns:a16="http://schemas.microsoft.com/office/drawing/2014/main" val="3188682185"/>
                  </a:ext>
                </a:extLst>
              </a:tr>
              <a:tr h="438150">
                <a:tc>
                  <a:txBody>
                    <a:bodyPr/>
                    <a:lstStyle/>
                    <a:p>
                      <a:r>
                        <a:rPr lang="en-GB" sz="1400" strike="noStrike" spc="-1" noProof="0">
                          <a:solidFill>
                            <a:srgbClr val="5A6F81"/>
                          </a:solidFill>
                        </a:rPr>
                        <a:t>Body &amp; arm movement</a:t>
                      </a:r>
                      <a:endParaRPr lang="en-GB" sz="1400" noProof="0">
                        <a:solidFill>
                          <a:srgbClr val="5A6F81"/>
                        </a:solidFill>
                        <a:latin typeface="Trebuchet MS" panose="020B0603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trike="noStrike" spc="-1" noProof="0">
                          <a:solidFill>
                            <a:srgbClr val="5A6F81"/>
                          </a:solidFill>
                        </a:rPr>
                        <a:t>1,000,000</a:t>
                      </a:r>
                      <a:endParaRPr lang="en-GB" sz="1400" noProof="0">
                        <a:solidFill>
                          <a:srgbClr val="5A6F81"/>
                        </a:solidFill>
                        <a:latin typeface="Trebuchet MS" panose="020B0603020202020204" pitchFamily="34" charset="0"/>
                      </a:endParaRPr>
                    </a:p>
                  </a:txBody>
                  <a:tcPr>
                    <a:noFill/>
                  </a:tcPr>
                </a:tc>
                <a:extLst>
                  <a:ext uri="{0D108BD9-81ED-4DB2-BD59-A6C34878D82A}">
                    <a16:rowId xmlns:a16="http://schemas.microsoft.com/office/drawing/2014/main" val="1089103022"/>
                  </a:ext>
                </a:extLst>
              </a:tr>
              <a:tr h="438150">
                <a:tc>
                  <a:txBody>
                    <a:bodyPr/>
                    <a:lstStyle/>
                    <a:p>
                      <a:r>
                        <a:rPr lang="en-GB" sz="1400" strike="noStrike" spc="-1" noProof="0">
                          <a:solidFill>
                            <a:srgbClr val="5A6F81"/>
                          </a:solidFill>
                        </a:rPr>
                        <a:t>Changing Positions</a:t>
                      </a:r>
                      <a:endParaRPr lang="en-GB" sz="1400" noProof="0">
                        <a:solidFill>
                          <a:srgbClr val="5A6F81"/>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trike="noStrike" spc="-1" noProof="0" dirty="0">
                          <a:solidFill>
                            <a:srgbClr val="5A6F81"/>
                          </a:solidFill>
                        </a:rPr>
                        <a:t>2,500,000</a:t>
                      </a:r>
                      <a:endParaRPr lang="en-GB" sz="1400" noProof="0" dirty="0">
                        <a:solidFill>
                          <a:srgbClr val="5A6F81"/>
                        </a:solidFill>
                        <a:latin typeface="Trebuchet MS" panose="020B0603020202020204" pitchFamily="34" charset="0"/>
                      </a:endParaRPr>
                    </a:p>
                  </a:txBody>
                  <a:tcPr/>
                </a:tc>
                <a:extLst>
                  <a:ext uri="{0D108BD9-81ED-4DB2-BD59-A6C34878D82A}">
                    <a16:rowId xmlns:a16="http://schemas.microsoft.com/office/drawing/2014/main" val="959351148"/>
                  </a:ext>
                </a:extLst>
              </a:tr>
              <a:tr h="438150">
                <a:tc>
                  <a:txBody>
                    <a:bodyPr/>
                    <a:lstStyle/>
                    <a:p>
                      <a:r>
                        <a:rPr lang="en-GB" sz="1400" strike="noStrike" spc="-1" noProof="0">
                          <a:solidFill>
                            <a:srgbClr val="5A6F81"/>
                          </a:solidFill>
                        </a:rPr>
                        <a:t>Slow walking</a:t>
                      </a:r>
                      <a:endParaRPr lang="en-GB" sz="1400" noProof="0">
                        <a:solidFill>
                          <a:srgbClr val="5A6F81"/>
                        </a:solidFill>
                        <a:latin typeface="Trebuchet MS" panose="020B0603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trike="noStrike" spc="-1" noProof="0">
                          <a:solidFill>
                            <a:srgbClr val="5A6F81"/>
                          </a:solidFill>
                        </a:rPr>
                        <a:t>5,000,000</a:t>
                      </a:r>
                      <a:endParaRPr lang="en-GB" sz="1400" noProof="0">
                        <a:solidFill>
                          <a:srgbClr val="5A6F81"/>
                        </a:solidFill>
                        <a:latin typeface="Trebuchet MS" panose="020B0603020202020204" pitchFamily="34" charset="0"/>
                      </a:endParaRPr>
                    </a:p>
                  </a:txBody>
                  <a:tcPr>
                    <a:noFill/>
                  </a:tcPr>
                </a:tc>
                <a:extLst>
                  <a:ext uri="{0D108BD9-81ED-4DB2-BD59-A6C34878D82A}">
                    <a16:rowId xmlns:a16="http://schemas.microsoft.com/office/drawing/2014/main" val="2771072499"/>
                  </a:ext>
                </a:extLst>
              </a:tr>
              <a:tr h="438150">
                <a:tc>
                  <a:txBody>
                    <a:bodyPr/>
                    <a:lstStyle/>
                    <a:p>
                      <a:r>
                        <a:rPr lang="en-GB" sz="1400" strike="noStrike" spc="-1" noProof="0">
                          <a:solidFill>
                            <a:srgbClr val="5A6F81"/>
                          </a:solidFill>
                        </a:rPr>
                        <a:t>Average walking</a:t>
                      </a:r>
                      <a:endParaRPr lang="en-GB" sz="1400" noProof="0">
                        <a:solidFill>
                          <a:srgbClr val="5A6F81"/>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trike="noStrike" spc="-1" noProof="0">
                          <a:solidFill>
                            <a:srgbClr val="5A6F81"/>
                          </a:solidFill>
                        </a:rPr>
                        <a:t>7,500,000</a:t>
                      </a:r>
                      <a:endParaRPr lang="en-GB" sz="1400" noProof="0">
                        <a:solidFill>
                          <a:srgbClr val="5A6F81"/>
                        </a:solidFill>
                        <a:latin typeface="Trebuchet MS" panose="020B0603020202020204" pitchFamily="34" charset="0"/>
                      </a:endParaRPr>
                    </a:p>
                  </a:txBody>
                  <a:tcPr/>
                </a:tc>
                <a:extLst>
                  <a:ext uri="{0D108BD9-81ED-4DB2-BD59-A6C34878D82A}">
                    <a16:rowId xmlns:a16="http://schemas.microsoft.com/office/drawing/2014/main" val="1701760889"/>
                  </a:ext>
                </a:extLst>
              </a:tr>
              <a:tr h="438150">
                <a:tc>
                  <a:txBody>
                    <a:bodyPr/>
                    <a:lstStyle/>
                    <a:p>
                      <a:r>
                        <a:rPr lang="en-GB" sz="1400" strike="noStrike" spc="-1" noProof="0">
                          <a:solidFill>
                            <a:srgbClr val="5A6F81"/>
                          </a:solidFill>
                        </a:rPr>
                        <a:t>Gymnastics</a:t>
                      </a:r>
                      <a:endParaRPr lang="en-GB" sz="1400" noProof="0">
                        <a:solidFill>
                          <a:srgbClr val="5A6F81"/>
                        </a:solidFill>
                        <a:latin typeface="Trebuchet MS" panose="020B0603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trike="noStrike" spc="-1" noProof="0" dirty="0">
                          <a:solidFill>
                            <a:srgbClr val="5A6F81"/>
                          </a:solidFill>
                        </a:rPr>
                        <a:t>&gt;15 million</a:t>
                      </a:r>
                      <a:endParaRPr lang="en-GB" sz="1400" noProof="0" dirty="0">
                        <a:solidFill>
                          <a:srgbClr val="5A6F81"/>
                        </a:solidFill>
                        <a:latin typeface="Trebuchet MS" panose="020B0603020202020204" pitchFamily="34" charset="0"/>
                      </a:endParaRPr>
                    </a:p>
                  </a:txBody>
                  <a:tcPr>
                    <a:noFill/>
                  </a:tcPr>
                </a:tc>
                <a:extLst>
                  <a:ext uri="{0D108BD9-81ED-4DB2-BD59-A6C34878D82A}">
                    <a16:rowId xmlns:a16="http://schemas.microsoft.com/office/drawing/2014/main" val="135231715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TextShape 1"/>
          <p:cNvSpPr txBox="1"/>
          <p:nvPr/>
        </p:nvSpPr>
        <p:spPr>
          <a:xfrm>
            <a:off x="-30600" y="0"/>
            <a:ext cx="6978240" cy="980280"/>
          </a:xfrm>
          <a:prstGeom prst="rect">
            <a:avLst/>
          </a:prstGeom>
          <a:noFill/>
          <a:ln>
            <a:noFill/>
          </a:ln>
        </p:spPr>
        <p:txBody>
          <a:bodyPr tIns="91440" bIns="91440" anchor="ctr">
            <a:noAutofit/>
          </a:bodyPr>
          <a:lstStyle/>
          <a:p>
            <a:pPr marL="216000">
              <a:lnSpc>
                <a:spcPct val="90000"/>
              </a:lnSpc>
            </a:pPr>
            <a:r>
              <a:rPr lang="hu-HU" sz="2400" b="1" strike="noStrike" spc="-1">
                <a:solidFill>
                  <a:srgbClr val="7B7B7B"/>
                </a:solidFill>
                <a:latin typeface="Trebuchet MS"/>
                <a:ea typeface="ヒラギノ角ゴ Pro W3"/>
              </a:rPr>
              <a:t>Particles Produced by Infected Persons</a:t>
            </a:r>
            <a:endParaRPr lang="hu-HU" sz="2400" b="0" strike="noStrike" spc="-1">
              <a:solidFill>
                <a:srgbClr val="000000"/>
              </a:solidFill>
              <a:latin typeface="Arial"/>
            </a:endParaRPr>
          </a:p>
        </p:txBody>
      </p:sp>
      <p:sp>
        <p:nvSpPr>
          <p:cNvPr id="796" name="TextShape 2"/>
          <p:cNvSpPr txBox="1"/>
          <p:nvPr/>
        </p:nvSpPr>
        <p:spPr>
          <a:xfrm>
            <a:off x="899640" y="5826600"/>
            <a:ext cx="3485880" cy="456840"/>
          </a:xfrm>
          <a:prstGeom prst="rect">
            <a:avLst/>
          </a:prstGeom>
          <a:noFill/>
          <a:ln>
            <a:noFill/>
          </a:ln>
        </p:spPr>
        <p:txBody>
          <a:bodyPr lIns="90000" tIns="45000" rIns="90000" bIns="45000">
            <a:noAutofit/>
          </a:bodyPr>
          <a:lstStyle/>
          <a:p>
            <a:pPr>
              <a:lnSpc>
                <a:spcPct val="100000"/>
              </a:lnSpc>
            </a:pPr>
            <a:r>
              <a:rPr lang="hu-HU" sz="1400" b="0" strike="noStrike" spc="-1">
                <a:solidFill>
                  <a:srgbClr val="8B8B8B"/>
                </a:solidFill>
                <a:latin typeface="Arial"/>
                <a:ea typeface="Arial"/>
              </a:rPr>
              <a:t>National Air Filtration Association; 2006 Rev. 2</a:t>
            </a:r>
            <a:endParaRPr lang="hu-HU" sz="1400" b="0" strike="noStrike" spc="-1">
              <a:latin typeface="Times New Roman"/>
            </a:endParaRPr>
          </a:p>
        </p:txBody>
      </p:sp>
      <p:pic>
        <p:nvPicPr>
          <p:cNvPr id="798" name="Picture 21"/>
          <p:cNvPicPr/>
          <p:nvPr/>
        </p:nvPicPr>
        <p:blipFill>
          <a:blip r:embed="rId3"/>
          <a:stretch/>
        </p:blipFill>
        <p:spPr>
          <a:xfrm>
            <a:off x="899640" y="1507067"/>
            <a:ext cx="6912360" cy="3845413"/>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TextShape 1"/>
          <p:cNvSpPr txBox="1"/>
          <p:nvPr/>
        </p:nvSpPr>
        <p:spPr>
          <a:xfrm>
            <a:off x="1080" y="116640"/>
            <a:ext cx="6960240" cy="719640"/>
          </a:xfrm>
          <a:prstGeom prst="rect">
            <a:avLst/>
          </a:prstGeom>
          <a:noFill/>
          <a:ln>
            <a:noFill/>
          </a:ln>
        </p:spPr>
        <p:txBody>
          <a:bodyPr tIns="91440" bIns="91440" anchor="ctr">
            <a:noAutofit/>
          </a:bodyPr>
          <a:lstStyle/>
          <a:p>
            <a:pPr marL="216000">
              <a:lnSpc>
                <a:spcPct val="90000"/>
              </a:lnSpc>
            </a:pPr>
            <a:r>
              <a:rPr lang="hu-HU" sz="2400" b="1" strike="noStrike" spc="-1">
                <a:solidFill>
                  <a:srgbClr val="7B7B7B"/>
                </a:solidFill>
                <a:latin typeface="Trebuchet MS"/>
                <a:ea typeface="ヒラギノ角ゴ Pro W3"/>
              </a:rPr>
              <a:t>Microbial Indoor Air Pollution </a:t>
            </a:r>
            <a:endParaRPr lang="hu-HU" sz="2400" b="0" strike="noStrike" spc="-1">
              <a:solidFill>
                <a:srgbClr val="000000"/>
              </a:solidFill>
              <a:latin typeface="Arial"/>
            </a:endParaRPr>
          </a:p>
        </p:txBody>
      </p:sp>
      <p:sp>
        <p:nvSpPr>
          <p:cNvPr id="800" name="TextShape 2"/>
          <p:cNvSpPr txBox="1"/>
          <p:nvPr/>
        </p:nvSpPr>
        <p:spPr>
          <a:xfrm>
            <a:off x="107640" y="1122840"/>
            <a:ext cx="8712720" cy="5112360"/>
          </a:xfrm>
          <a:prstGeom prst="rect">
            <a:avLst/>
          </a:prstGeom>
          <a:noFill/>
          <a:ln>
            <a:noFill/>
          </a:ln>
        </p:spPr>
        <p:txBody>
          <a:bodyPr tIns="91440" bIns="91440">
            <a:noAutofit/>
          </a:bodyPr>
          <a:lstStyle/>
          <a:p>
            <a:pPr marL="457200" indent="-350280">
              <a:lnSpc>
                <a:spcPct val="100000"/>
              </a:lnSpc>
              <a:spcBef>
                <a:spcPts val="479"/>
              </a:spcBef>
              <a:buClr>
                <a:srgbClr val="7E93A5"/>
              </a:buClr>
              <a:buFont typeface="Wingdings" charset="2"/>
              <a:buChar char=""/>
            </a:pPr>
            <a:r>
              <a:rPr lang="hu-HU" sz="1800" b="0" strike="noStrike" spc="-1" dirty="0" err="1">
                <a:solidFill>
                  <a:srgbClr val="5A6F81"/>
                </a:solidFill>
                <a:latin typeface="Trebuchet MS"/>
                <a:ea typeface="Trebuchet MS"/>
              </a:rPr>
              <a:t>mould</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err="1">
                <a:solidFill>
                  <a:srgbClr val="5A6F81"/>
                </a:solidFill>
                <a:latin typeface="Trebuchet MS"/>
                <a:ea typeface="Trebuchet MS"/>
              </a:rPr>
              <a:t>bacteria</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viruses</a:t>
            </a:r>
            <a:r>
              <a:rPr lang="hu-HU" sz="1800" b="0" strike="noStrike" spc="-1" dirty="0">
                <a:solidFill>
                  <a:srgbClr val="5A6F81"/>
                </a:solidFill>
                <a:latin typeface="Trebuchet MS"/>
                <a:ea typeface="Trebuchet MS"/>
              </a:rPr>
              <a:t> </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err="1">
                <a:solidFill>
                  <a:srgbClr val="5A6F81"/>
                </a:solidFill>
                <a:latin typeface="Trebuchet MS"/>
                <a:ea typeface="Trebuchet MS"/>
              </a:rPr>
              <a:t>pet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hair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skin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flakes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faeces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urine</a:t>
            </a:r>
            <a:r>
              <a:rPr lang="hu-HU" sz="1800" b="0" strike="noStrike" spc="-1" dirty="0">
                <a:solidFill>
                  <a:srgbClr val="5A6F81"/>
                </a:solidFill>
                <a:latin typeface="Trebuchet MS"/>
                <a:ea typeface="Trebuchet MS"/>
              </a:rPr>
              <a:t> </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err="1">
                <a:solidFill>
                  <a:srgbClr val="5A6F81"/>
                </a:solidFill>
                <a:latin typeface="Trebuchet MS"/>
                <a:ea typeface="Trebuchet MS"/>
              </a:rPr>
              <a:t>insects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cockroach</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faeces</a:t>
            </a:r>
            <a:r>
              <a:rPr lang="hu-HU" sz="1800" b="0" strike="noStrike" spc="-1" dirty="0">
                <a:solidFill>
                  <a:srgbClr val="5A6F81"/>
                </a:solidFill>
                <a:latin typeface="Trebuchet MS"/>
                <a:ea typeface="Trebuchet MS"/>
              </a:rPr>
              <a:t>, dust </a:t>
            </a:r>
            <a:r>
              <a:rPr lang="hu-HU" sz="1800" b="0" strike="noStrike" spc="-1" dirty="0" err="1">
                <a:solidFill>
                  <a:srgbClr val="5A6F81"/>
                </a:solidFill>
                <a:latin typeface="Trebuchet MS"/>
                <a:ea typeface="Trebuchet MS"/>
              </a:rPr>
              <a:t>mites</a:t>
            </a:r>
            <a:r>
              <a:rPr lang="hu-HU" sz="1800" b="0" strike="noStrike" spc="-1" dirty="0">
                <a:solidFill>
                  <a:srgbClr val="5A6F81"/>
                </a:solidFill>
                <a:latin typeface="Trebuchet MS"/>
                <a:ea typeface="Trebuchet MS"/>
              </a:rPr>
              <a:t>, etc.)</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pollen</a:t>
            </a:r>
            <a:endParaRPr lang="hu-HU" sz="1800" b="0" strike="noStrike" spc="-1" dirty="0">
              <a:solidFill>
                <a:srgbClr val="000000"/>
              </a:solidFill>
              <a:latin typeface="Arial"/>
            </a:endParaRPr>
          </a:p>
          <a:p>
            <a:pPr>
              <a:lnSpc>
                <a:spcPct val="100000"/>
              </a:lnSpc>
              <a:spcBef>
                <a:spcPts val="479"/>
              </a:spcBef>
            </a:pP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err="1">
                <a:solidFill>
                  <a:srgbClr val="5A6F81"/>
                </a:solidFill>
                <a:latin typeface="Trebuchet MS"/>
                <a:ea typeface="Trebuchet MS"/>
              </a:rPr>
              <a:t>Outdoor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sources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mould</a:t>
            </a:r>
            <a:r>
              <a:rPr lang="hu-HU" sz="1800" b="0" strike="noStrike" spc="-1" dirty="0">
                <a:solidFill>
                  <a:srgbClr val="5A6F81"/>
                </a:solidFill>
                <a:latin typeface="Trebuchet MS"/>
                <a:ea typeface="Trebuchet MS"/>
              </a:rPr>
              <a:t>, pollen in </a:t>
            </a:r>
            <a:r>
              <a:rPr lang="hu-HU" sz="1800" b="0" strike="noStrike" spc="-1" dirty="0" err="1">
                <a:solidFill>
                  <a:srgbClr val="5A6F81"/>
                </a:solidFill>
                <a:latin typeface="Trebuchet MS"/>
                <a:ea typeface="Trebuchet MS"/>
              </a:rPr>
              <a:t>outdoor</a:t>
            </a:r>
            <a:r>
              <a:rPr lang="hu-HU" sz="1800" b="0" strike="noStrike" spc="-1" dirty="0">
                <a:solidFill>
                  <a:srgbClr val="5A6F81"/>
                </a:solidFill>
                <a:latin typeface="Trebuchet MS"/>
                <a:ea typeface="Trebuchet MS"/>
              </a:rPr>
              <a:t> air</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err="1">
                <a:solidFill>
                  <a:srgbClr val="5A6F81"/>
                </a:solidFill>
                <a:latin typeface="Trebuchet MS"/>
                <a:ea typeface="Trebuchet MS"/>
              </a:rPr>
              <a:t>Indoor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sources</a:t>
            </a:r>
            <a:r>
              <a:rPr lang="hu-HU" sz="1800" b="0" strike="noStrike" spc="-1" dirty="0">
                <a:solidFill>
                  <a:srgbClr val="5A6F81"/>
                </a:solidFill>
                <a:latin typeface="Trebuchet MS"/>
                <a:ea typeface="Trebuchet MS"/>
              </a:rPr>
              <a:t> - major </a:t>
            </a:r>
            <a:r>
              <a:rPr lang="hu-HU" sz="1800" b="0" strike="noStrike" spc="-1" dirty="0" err="1">
                <a:solidFill>
                  <a:srgbClr val="5A6F81"/>
                </a:solidFill>
                <a:latin typeface="Trebuchet MS"/>
                <a:ea typeface="Trebuchet MS"/>
              </a:rPr>
              <a:t>concern</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a:lnSpc>
                <a:spcPct val="100000"/>
              </a:lnSpc>
              <a:spcBef>
                <a:spcPts val="479"/>
              </a:spcBef>
            </a:pPr>
            <a:r>
              <a:rPr lang="hu-HU" sz="1800" b="0" strike="noStrike" spc="-1" dirty="0">
                <a:solidFill>
                  <a:srgbClr val="5A6F81"/>
                </a:solidFill>
                <a:latin typeface="Trebuchet MS"/>
                <a:ea typeface="Trebuchet MS"/>
              </a:rPr>
              <a:t>   	- </a:t>
            </a:r>
            <a:r>
              <a:rPr lang="hu-HU" sz="1800" b="0" strike="noStrike" spc="-1" dirty="0" err="1">
                <a:solidFill>
                  <a:srgbClr val="5A6F81"/>
                </a:solidFill>
                <a:latin typeface="Trebuchet MS"/>
                <a:ea typeface="Trebuchet MS"/>
              </a:rPr>
              <a:t>humidifiers</a:t>
            </a:r>
            <a:r>
              <a:rPr lang="hu-HU" sz="1800" b="0" strike="noStrike" spc="-1" dirty="0">
                <a:solidFill>
                  <a:srgbClr val="5A6F81"/>
                </a:solidFill>
                <a:latin typeface="Trebuchet MS"/>
                <a:ea typeface="Trebuchet MS"/>
              </a:rPr>
              <a:t> and </a:t>
            </a:r>
            <a:r>
              <a:rPr lang="hu-HU" sz="1800" b="0" strike="noStrike" spc="-1" dirty="0" err="1">
                <a:solidFill>
                  <a:srgbClr val="5A6F81"/>
                </a:solidFill>
                <a:latin typeface="Trebuchet MS"/>
                <a:ea typeface="Trebuchet MS"/>
              </a:rPr>
              <a:t>stagnant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waters</a:t>
            </a:r>
            <a:endParaRPr lang="hu-HU" sz="1800" b="0" strike="noStrike" spc="-1" dirty="0">
              <a:solidFill>
                <a:srgbClr val="000000"/>
              </a:solidFill>
              <a:latin typeface="Arial"/>
            </a:endParaRPr>
          </a:p>
          <a:p>
            <a:pPr marL="106560">
              <a:lnSpc>
                <a:spcPct val="90000"/>
              </a:lnSpc>
              <a:spcBef>
                <a:spcPts val="479"/>
              </a:spcBef>
            </a:pPr>
            <a:r>
              <a:rPr lang="hu-HU" sz="1800" b="0" strike="noStrike" spc="-1" dirty="0">
                <a:solidFill>
                  <a:srgbClr val="5A6F81"/>
                </a:solidFill>
                <a:latin typeface="Trebuchet MS"/>
                <a:ea typeface="Trebuchet MS"/>
              </a:rPr>
              <a:t>	- </a:t>
            </a:r>
            <a:r>
              <a:rPr lang="hu-HU" sz="1800" b="0" strike="noStrike" spc="-1" dirty="0" err="1">
                <a:solidFill>
                  <a:srgbClr val="5A6F81"/>
                </a:solidFill>
                <a:latin typeface="Trebuchet MS"/>
                <a:ea typeface="Trebuchet MS"/>
              </a:rPr>
              <a:t>moist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surfaces</a:t>
            </a:r>
            <a:r>
              <a:rPr lang="hu-HU" sz="1800" b="0" strike="noStrike" spc="-1" dirty="0">
                <a:solidFill>
                  <a:srgbClr val="5A6F81"/>
                </a:solidFill>
                <a:latin typeface="Trebuchet MS"/>
                <a:ea typeface="Trebuchet MS"/>
              </a:rPr>
              <a:t> and </a:t>
            </a:r>
            <a:r>
              <a:rPr lang="hu-HU" sz="1800" b="0" strike="noStrike" spc="-1" dirty="0" err="1">
                <a:solidFill>
                  <a:srgbClr val="5A6F81"/>
                </a:solidFill>
                <a:latin typeface="Trebuchet MS"/>
                <a:ea typeface="Trebuchet MS"/>
              </a:rPr>
              <a:t>materials</a:t>
            </a:r>
            <a:endParaRPr lang="hu-HU" sz="1800" b="0" strike="noStrike" spc="-1" dirty="0">
              <a:solidFill>
                <a:srgbClr val="000000"/>
              </a:solidFill>
              <a:latin typeface="Arial"/>
            </a:endParaRPr>
          </a:p>
          <a:p>
            <a:pPr marL="106560">
              <a:lnSpc>
                <a:spcPct val="90000"/>
              </a:lnSpc>
              <a:spcBef>
                <a:spcPts val="479"/>
              </a:spcBef>
            </a:pPr>
            <a:r>
              <a:rPr lang="hu-HU" sz="1800" b="0" strike="noStrike" spc="-1" dirty="0">
                <a:solidFill>
                  <a:srgbClr val="5A6F81"/>
                </a:solidFill>
                <a:latin typeface="Trebuchet MS"/>
                <a:ea typeface="Trebuchet MS"/>
              </a:rPr>
              <a:t>	- </a:t>
            </a:r>
            <a:r>
              <a:rPr lang="hu-HU" sz="1800" b="0" strike="noStrike" spc="-1" dirty="0" err="1">
                <a:solidFill>
                  <a:srgbClr val="5A6F81"/>
                </a:solidFill>
                <a:latin typeface="Trebuchet MS"/>
                <a:ea typeface="Trebuchet MS"/>
              </a:rPr>
              <a:t>vapour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from</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showering</a:t>
            </a:r>
            <a:endParaRPr lang="hu-HU" sz="1800" b="0" strike="noStrike" spc="-1" dirty="0">
              <a:solidFill>
                <a:srgbClr val="000000"/>
              </a:solidFill>
              <a:latin typeface="Arial"/>
            </a:endParaRPr>
          </a:p>
          <a:p>
            <a:pPr marL="106560">
              <a:lnSpc>
                <a:spcPct val="90000"/>
              </a:lnSpc>
              <a:spcBef>
                <a:spcPts val="479"/>
              </a:spcBef>
            </a:pPr>
            <a:r>
              <a:rPr lang="hu-HU" sz="1800" b="0" strike="noStrike" spc="-1" dirty="0">
                <a:solidFill>
                  <a:srgbClr val="5A6F81"/>
                </a:solidFill>
                <a:latin typeface="Trebuchet MS"/>
                <a:ea typeface="Trebuchet MS"/>
              </a:rPr>
              <a:t>	- air </a:t>
            </a:r>
            <a:r>
              <a:rPr lang="hu-HU" sz="1800" b="0" strike="noStrike" spc="-1" dirty="0" err="1">
                <a:solidFill>
                  <a:srgbClr val="5A6F81"/>
                </a:solidFill>
                <a:latin typeface="Trebuchet MS"/>
                <a:ea typeface="Trebuchet MS"/>
              </a:rPr>
              <a:t>conditioning</a:t>
            </a:r>
            <a:endParaRPr lang="hu-HU" sz="1800" b="0" strike="noStrike" spc="-1" dirty="0">
              <a:solidFill>
                <a:srgbClr val="000000"/>
              </a:solidFill>
              <a:latin typeface="Arial"/>
            </a:endParaRPr>
          </a:p>
          <a:p>
            <a:pPr marL="106560">
              <a:lnSpc>
                <a:spcPct val="90000"/>
              </a:lnSpc>
              <a:spcBef>
                <a:spcPts val="479"/>
              </a:spcBef>
            </a:pPr>
            <a:r>
              <a:rPr lang="hu-HU" sz="1800" b="0" strike="noStrike" spc="-1" dirty="0">
                <a:solidFill>
                  <a:srgbClr val="5A6F81"/>
                </a:solidFill>
                <a:latin typeface="Trebuchet MS"/>
                <a:ea typeface="Trebuchet MS"/>
              </a:rPr>
              <a:t>	- </a:t>
            </a:r>
            <a:r>
              <a:rPr lang="hu-HU" sz="1800" b="0" strike="noStrike" spc="-1" dirty="0" err="1">
                <a:solidFill>
                  <a:srgbClr val="5A6F81"/>
                </a:solidFill>
                <a:latin typeface="Trebuchet MS"/>
                <a:ea typeface="Trebuchet MS"/>
              </a:rPr>
              <a:t>upholstered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furniture</a:t>
            </a:r>
            <a:r>
              <a:rPr lang="hu-HU" sz="1800" b="0" strike="noStrike" spc="-1" dirty="0">
                <a:solidFill>
                  <a:srgbClr val="5A6F81"/>
                </a:solidFill>
                <a:latin typeface="Trebuchet MS"/>
                <a:ea typeface="Trebuchet MS"/>
              </a:rPr>
              <a:t> and </a:t>
            </a:r>
            <a:r>
              <a:rPr lang="hu-HU" sz="1800" b="0" strike="noStrike" spc="-1" dirty="0" err="1">
                <a:solidFill>
                  <a:srgbClr val="5A6F81"/>
                </a:solidFill>
                <a:latin typeface="Trebuchet MS"/>
                <a:ea typeface="Trebuchet MS"/>
              </a:rPr>
              <a:t>carpets</a:t>
            </a:r>
            <a:endParaRPr lang="hu-HU" sz="1800" b="0" strike="noStrike" spc="-1" dirty="0">
              <a:solidFill>
                <a:srgbClr val="000000"/>
              </a:solidFill>
              <a:latin typeface="Arial"/>
            </a:endParaRPr>
          </a:p>
          <a:p>
            <a:pPr marL="106560">
              <a:lnSpc>
                <a:spcPct val="90000"/>
              </a:lnSpc>
              <a:spcBef>
                <a:spcPts val="479"/>
              </a:spcBef>
            </a:pPr>
            <a:r>
              <a:rPr lang="hu-HU" sz="1800" b="0" strike="noStrike" spc="-1" dirty="0">
                <a:solidFill>
                  <a:srgbClr val="5A6F81"/>
                </a:solidFill>
                <a:latin typeface="Trebuchet MS"/>
                <a:ea typeface="Trebuchet MS"/>
              </a:rPr>
              <a:t>	- </a:t>
            </a:r>
            <a:r>
              <a:rPr lang="hu-HU" sz="1800" b="0" strike="noStrike" spc="-1" dirty="0" err="1">
                <a:solidFill>
                  <a:srgbClr val="5A6F81"/>
                </a:solidFill>
                <a:latin typeface="Trebuchet MS"/>
                <a:ea typeface="Trebuchet MS"/>
              </a:rPr>
              <a:t>animals</a:t>
            </a:r>
            <a:r>
              <a:rPr lang="hu-HU" sz="1800" b="0" strike="noStrike" spc="-1" dirty="0">
                <a:solidFill>
                  <a:srgbClr val="5A6F81"/>
                </a:solidFill>
                <a:latin typeface="Trebuchet MS"/>
                <a:ea typeface="Trebuchet MS"/>
              </a:rPr>
              <a:t> (</a:t>
            </a:r>
            <a:r>
              <a:rPr lang="hu-HU" sz="1400" b="1" strike="noStrike" spc="-1" dirty="0" err="1">
                <a:solidFill>
                  <a:srgbClr val="5A6F81"/>
                </a:solidFill>
                <a:latin typeface="Trebuchet MS"/>
                <a:ea typeface="Trebuchet MS"/>
              </a:rPr>
              <a:t>the</a:t>
            </a:r>
            <a:r>
              <a:rPr lang="hu-HU" sz="1400" b="1" strike="noStrike" spc="-1" dirty="0">
                <a:solidFill>
                  <a:srgbClr val="5A6F81"/>
                </a:solidFill>
                <a:latin typeface="Trebuchet MS"/>
                <a:ea typeface="Trebuchet MS"/>
              </a:rPr>
              <a:t> </a:t>
            </a:r>
            <a:r>
              <a:rPr lang="hu-HU" sz="1400" b="1" strike="noStrike" spc="-1" dirty="0" err="1">
                <a:solidFill>
                  <a:srgbClr val="5A6F81"/>
                </a:solidFill>
                <a:latin typeface="Trebuchet MS"/>
                <a:ea typeface="Trebuchet MS"/>
              </a:rPr>
              <a:t>allergens</a:t>
            </a:r>
            <a:r>
              <a:rPr lang="hu-HU" sz="1400" b="1" strike="noStrike" spc="-1" dirty="0">
                <a:solidFill>
                  <a:srgbClr val="5A6F81"/>
                </a:solidFill>
                <a:latin typeface="Trebuchet MS"/>
                <a:ea typeface="Trebuchet MS"/>
              </a:rPr>
              <a:t> </a:t>
            </a:r>
            <a:r>
              <a:rPr lang="hu-HU" sz="1400" b="1" strike="noStrike" spc="-1" dirty="0" err="1">
                <a:solidFill>
                  <a:srgbClr val="5A6F81"/>
                </a:solidFill>
                <a:latin typeface="Trebuchet MS"/>
                <a:ea typeface="Trebuchet MS"/>
              </a:rPr>
              <a:t>can</a:t>
            </a:r>
            <a:r>
              <a:rPr lang="hu-HU" sz="1400" b="1" strike="noStrike" spc="-1" dirty="0">
                <a:solidFill>
                  <a:srgbClr val="5A6F81"/>
                </a:solidFill>
                <a:latin typeface="Trebuchet MS"/>
                <a:ea typeface="Trebuchet MS"/>
              </a:rPr>
              <a:t> be </a:t>
            </a:r>
            <a:r>
              <a:rPr lang="hu-HU" sz="1400" b="1" strike="noStrike" spc="-1" dirty="0" err="1">
                <a:solidFill>
                  <a:srgbClr val="5A6F81"/>
                </a:solidFill>
                <a:latin typeface="Trebuchet MS"/>
                <a:ea typeface="Trebuchet MS"/>
              </a:rPr>
              <a:t>present</a:t>
            </a:r>
            <a:r>
              <a:rPr lang="hu-HU" sz="1400" b="1" strike="noStrike" spc="-1" dirty="0">
                <a:solidFill>
                  <a:srgbClr val="5A6F81"/>
                </a:solidFill>
                <a:latin typeface="Trebuchet MS"/>
                <a:ea typeface="Trebuchet MS"/>
              </a:rPr>
              <a:t> </a:t>
            </a:r>
            <a:r>
              <a:rPr lang="hu-HU" sz="1400" b="1" strike="noStrike" spc="-1" dirty="0" err="1">
                <a:solidFill>
                  <a:srgbClr val="5A6F81"/>
                </a:solidFill>
                <a:latin typeface="Trebuchet MS"/>
                <a:ea typeface="Trebuchet MS"/>
              </a:rPr>
              <a:t>months</a:t>
            </a:r>
            <a:r>
              <a:rPr lang="hu-HU" sz="1400" b="1" strike="noStrike" spc="-1" dirty="0">
                <a:solidFill>
                  <a:srgbClr val="5A6F81"/>
                </a:solidFill>
                <a:latin typeface="Trebuchet MS"/>
                <a:ea typeface="Trebuchet MS"/>
              </a:rPr>
              <a:t> </a:t>
            </a:r>
            <a:r>
              <a:rPr lang="hu-HU" sz="1400" b="1" strike="noStrike" spc="-1" dirty="0" err="1">
                <a:solidFill>
                  <a:srgbClr val="5A6F81"/>
                </a:solidFill>
                <a:latin typeface="Trebuchet MS"/>
                <a:ea typeface="Trebuchet MS"/>
              </a:rPr>
              <a:t>after</a:t>
            </a:r>
            <a:r>
              <a:rPr lang="hu-HU" sz="1400" b="1" strike="noStrike" spc="-1" dirty="0">
                <a:solidFill>
                  <a:srgbClr val="5A6F81"/>
                </a:solidFill>
                <a:latin typeface="Trebuchet MS"/>
                <a:ea typeface="Trebuchet MS"/>
              </a:rPr>
              <a:t> </a:t>
            </a:r>
            <a:r>
              <a:rPr lang="hu-HU" sz="1400" b="1" strike="noStrike" spc="-1" dirty="0" err="1">
                <a:solidFill>
                  <a:srgbClr val="5A6F81"/>
                </a:solidFill>
                <a:latin typeface="Trebuchet MS"/>
                <a:ea typeface="Trebuchet MS"/>
              </a:rPr>
              <a:t>the</a:t>
            </a:r>
            <a:r>
              <a:rPr lang="hu-HU" sz="1400" b="1" strike="noStrike" spc="-1" dirty="0">
                <a:solidFill>
                  <a:srgbClr val="5A6F81"/>
                </a:solidFill>
                <a:latin typeface="Trebuchet MS"/>
                <a:ea typeface="Trebuchet MS"/>
              </a:rPr>
              <a:t> </a:t>
            </a:r>
            <a:r>
              <a:rPr lang="hu-HU" sz="1400" b="1" strike="noStrike" spc="-1" dirty="0" err="1">
                <a:solidFill>
                  <a:srgbClr val="5A6F81"/>
                </a:solidFill>
                <a:latin typeface="Trebuchet MS"/>
                <a:ea typeface="Trebuchet MS"/>
              </a:rPr>
              <a:t>removal</a:t>
            </a:r>
            <a:r>
              <a:rPr lang="hu-HU" sz="1400" b="1" strike="noStrike" spc="-1" dirty="0">
                <a:solidFill>
                  <a:srgbClr val="5A6F81"/>
                </a:solidFill>
                <a:latin typeface="Trebuchet MS"/>
                <a:ea typeface="Trebuchet MS"/>
              </a:rPr>
              <a:t> of </a:t>
            </a:r>
            <a:r>
              <a:rPr lang="hu-HU" sz="1400" b="1" strike="noStrike" spc="-1" dirty="0" err="1">
                <a:solidFill>
                  <a:srgbClr val="5A6F81"/>
                </a:solidFill>
                <a:latin typeface="Trebuchet MS"/>
                <a:ea typeface="Trebuchet MS"/>
              </a:rPr>
              <a:t>the</a:t>
            </a:r>
            <a:r>
              <a:rPr lang="hu-HU" sz="1400" b="1" strike="noStrike" spc="-1" dirty="0">
                <a:solidFill>
                  <a:srgbClr val="5A6F81"/>
                </a:solidFill>
                <a:latin typeface="Trebuchet MS"/>
                <a:ea typeface="Trebuchet MS"/>
              </a:rPr>
              <a:t> </a:t>
            </a:r>
            <a:r>
              <a:rPr lang="hu-HU" sz="1400" b="1" strike="noStrike" spc="-1" dirty="0" err="1">
                <a:solidFill>
                  <a:srgbClr val="5A6F81"/>
                </a:solidFill>
                <a:latin typeface="Trebuchet MS"/>
                <a:ea typeface="Trebuchet MS"/>
              </a:rPr>
              <a:t>source</a:t>
            </a:r>
            <a:r>
              <a:rPr lang="hu-HU" sz="1400" b="1" strike="noStrike" spc="-1" dirty="0">
                <a:solidFill>
                  <a:srgbClr val="5A6F81"/>
                </a:solidFill>
                <a:latin typeface="Trebuchet MS"/>
                <a:ea typeface="Trebuchet MS"/>
              </a:rPr>
              <a:t>)</a:t>
            </a:r>
            <a:endParaRPr lang="hu-HU" sz="1400" b="0" strike="noStrike" spc="-1" dirty="0">
              <a:solidFill>
                <a:srgbClr val="000000"/>
              </a:solidFill>
              <a:latin typeface="Arial"/>
            </a:endParaRPr>
          </a:p>
          <a:p>
            <a:pPr marL="106560">
              <a:lnSpc>
                <a:spcPct val="90000"/>
              </a:lnSpc>
              <a:spcBef>
                <a:spcPts val="479"/>
              </a:spcBef>
            </a:pPr>
            <a:r>
              <a:rPr lang="hu-HU" sz="1800" b="0" strike="noStrike" spc="-1" dirty="0">
                <a:solidFill>
                  <a:srgbClr val="5A6F81"/>
                </a:solidFill>
                <a:latin typeface="Trebuchet MS"/>
                <a:ea typeface="Trebuchet MS"/>
              </a:rPr>
              <a:t>	- </a:t>
            </a:r>
            <a:r>
              <a:rPr lang="hu-HU" sz="1800" b="0" strike="noStrike" spc="-1" dirty="0" err="1">
                <a:solidFill>
                  <a:srgbClr val="5A6F81"/>
                </a:solidFill>
                <a:latin typeface="Trebuchet MS"/>
                <a:ea typeface="Trebuchet MS"/>
              </a:rPr>
              <a:t>infected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people</a:t>
            </a:r>
            <a:endParaRPr lang="hu-HU" sz="1800" b="0" strike="noStrike" spc="-1" dirty="0">
              <a:solidFill>
                <a:srgbClr val="000000"/>
              </a:solidFill>
              <a:latin typeface="Arial"/>
            </a:endParaRPr>
          </a:p>
          <a:p>
            <a:pPr>
              <a:lnSpc>
                <a:spcPct val="100000"/>
              </a:lnSpc>
              <a:spcBef>
                <a:spcPts val="479"/>
              </a:spcBef>
            </a:pPr>
            <a:endParaRPr lang="hu-HU" sz="1800" b="0" strike="noStrike" spc="-1" dirty="0">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TextShape 1"/>
          <p:cNvSpPr txBox="1"/>
          <p:nvPr/>
        </p:nvSpPr>
        <p:spPr>
          <a:xfrm>
            <a:off x="0" y="0"/>
            <a:ext cx="7524360" cy="936360"/>
          </a:xfrm>
          <a:prstGeom prst="rect">
            <a:avLst/>
          </a:prstGeom>
          <a:noFill/>
          <a:ln>
            <a:noFill/>
          </a:ln>
        </p:spPr>
        <p:txBody>
          <a:bodyPr tIns="91440" bIns="91440" anchor="ctr">
            <a:noAutofit/>
          </a:bodyPr>
          <a:lstStyle/>
          <a:p>
            <a:pPr marL="216000">
              <a:lnSpc>
                <a:spcPct val="100000"/>
              </a:lnSpc>
            </a:pPr>
            <a:r>
              <a:rPr lang="hu-HU" sz="2400" b="1" strike="noStrike" spc="-1">
                <a:solidFill>
                  <a:srgbClr val="7B7B7B"/>
                </a:solidFill>
                <a:latin typeface="Trebuchet MS"/>
                <a:ea typeface="Trebuchet MS"/>
              </a:rPr>
              <a:t>Causes of dampness/mould in the buildings</a:t>
            </a:r>
            <a:endParaRPr lang="hu-HU" sz="2400" b="0" strike="noStrike" spc="-1">
              <a:solidFill>
                <a:srgbClr val="000000"/>
              </a:solidFill>
              <a:latin typeface="Arial"/>
            </a:endParaRPr>
          </a:p>
        </p:txBody>
      </p:sp>
      <p:sp>
        <p:nvSpPr>
          <p:cNvPr id="803" name="TextShape 2"/>
          <p:cNvSpPr txBox="1"/>
          <p:nvPr/>
        </p:nvSpPr>
        <p:spPr>
          <a:xfrm>
            <a:off x="323640" y="1268640"/>
            <a:ext cx="8352720" cy="4843080"/>
          </a:xfrm>
          <a:prstGeom prst="rect">
            <a:avLst/>
          </a:prstGeom>
          <a:noFill/>
          <a:ln>
            <a:noFill/>
          </a:ln>
        </p:spPr>
        <p:txBody>
          <a:bodyPr tIns="91440" bIns="91440">
            <a:noAutofit/>
          </a:bodyPr>
          <a:lstStyle/>
          <a:p>
            <a:pPr marL="457200" indent="-350280">
              <a:lnSpc>
                <a:spcPct val="100000"/>
              </a:lnSpc>
              <a:spcBef>
                <a:spcPts val="479"/>
              </a:spcBef>
              <a:spcAft>
                <a:spcPts val="1199"/>
              </a:spcAft>
            </a:pPr>
            <a:r>
              <a:rPr lang="hu-HU" sz="1800" b="1" strike="noStrike" spc="-1" dirty="0" err="1">
                <a:solidFill>
                  <a:srgbClr val="5A6F81"/>
                </a:solidFill>
                <a:latin typeface="Trebuchet MS"/>
                <a:ea typeface="Trebuchet MS"/>
              </a:rPr>
              <a:t>Rising</a:t>
            </a:r>
            <a:r>
              <a:rPr lang="hu-HU" sz="1800" b="1" strike="noStrike" spc="-1" dirty="0">
                <a:solidFill>
                  <a:srgbClr val="5A6F81"/>
                </a:solidFill>
                <a:latin typeface="Trebuchet MS"/>
                <a:ea typeface="Trebuchet MS"/>
              </a:rPr>
              <a:t> </a:t>
            </a:r>
            <a:r>
              <a:rPr lang="hu-HU" sz="1800" b="1" strike="noStrike" spc="-1" dirty="0" err="1">
                <a:solidFill>
                  <a:srgbClr val="5A6F81"/>
                </a:solidFill>
                <a:latin typeface="Trebuchet MS"/>
                <a:ea typeface="Trebuchet MS"/>
              </a:rPr>
              <a:t>dampness</a:t>
            </a:r>
            <a:endParaRPr lang="hu-HU" sz="1800" b="0" strike="noStrike" spc="-1" dirty="0">
              <a:solidFill>
                <a:srgbClr val="000000"/>
              </a:solidFill>
              <a:latin typeface="Arial"/>
            </a:endParaRPr>
          </a:p>
          <a:p>
            <a:pPr marL="457200" indent="-350280">
              <a:lnSpc>
                <a:spcPct val="100000"/>
              </a:lnSpc>
              <a:spcBef>
                <a:spcPts val="479"/>
              </a:spcBef>
              <a:spcAft>
                <a:spcPts val="1199"/>
              </a:spcAft>
              <a:buClr>
                <a:srgbClr val="7E93A5"/>
              </a:buClr>
              <a:buFont typeface="Wingdings" charset="2"/>
              <a:buChar char=""/>
            </a:pPr>
            <a:r>
              <a:rPr lang="hu-HU" sz="1800" b="0" strike="noStrike" spc="-1" dirty="0">
                <a:solidFill>
                  <a:srgbClr val="5A6F81"/>
                </a:solidFill>
                <a:latin typeface="Trebuchet MS"/>
                <a:ea typeface="Trebuchet MS"/>
              </a:rPr>
              <a:t>The </a:t>
            </a:r>
            <a:r>
              <a:rPr lang="hu-HU" sz="1800" b="0" strike="noStrike" spc="-1" dirty="0" err="1">
                <a:solidFill>
                  <a:srgbClr val="5A6F81"/>
                </a:solidFill>
                <a:latin typeface="Trebuchet MS"/>
                <a:ea typeface="Trebuchet MS"/>
              </a:rPr>
              <a:t>capillary-like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absorption</a:t>
            </a:r>
            <a:r>
              <a:rPr lang="hu-HU" sz="1800" b="0" strike="noStrike" spc="-1" dirty="0">
                <a:solidFill>
                  <a:srgbClr val="5A6F81"/>
                </a:solidFill>
                <a:latin typeface="Trebuchet MS"/>
                <a:ea typeface="Trebuchet MS"/>
              </a:rPr>
              <a:t> of </a:t>
            </a:r>
            <a:r>
              <a:rPr lang="hu-HU" sz="1800" b="0" strike="noStrike" spc="-1" dirty="0" err="1">
                <a:solidFill>
                  <a:srgbClr val="5A6F81"/>
                </a:solidFill>
                <a:latin typeface="Trebuchet MS"/>
                <a:ea typeface="Trebuchet MS"/>
              </a:rPr>
              <a:t>groundwater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into</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structural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elements</a:t>
            </a:r>
            <a:r>
              <a:rPr lang="hu-HU" sz="1800" b="0" strike="noStrike" spc="-1" dirty="0">
                <a:solidFill>
                  <a:srgbClr val="5A6F81"/>
                </a:solidFill>
                <a:latin typeface="Trebuchet MS"/>
                <a:ea typeface="Trebuchet MS"/>
              </a:rPr>
              <a:t> of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building (</a:t>
            </a:r>
            <a:r>
              <a:rPr lang="hu-HU" sz="1800" b="0" strike="noStrike" spc="-1" dirty="0" err="1">
                <a:solidFill>
                  <a:srgbClr val="5A6F81"/>
                </a:solidFill>
                <a:latin typeface="Trebuchet MS"/>
                <a:ea typeface="Trebuchet MS"/>
              </a:rPr>
              <a:t>bad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insulation</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457200" indent="-350280">
              <a:lnSpc>
                <a:spcPct val="100000"/>
              </a:lnSpc>
              <a:spcBef>
                <a:spcPts val="479"/>
              </a:spcBef>
              <a:spcAft>
                <a:spcPts val="1199"/>
              </a:spcAft>
            </a:pPr>
            <a:r>
              <a:rPr lang="hu-HU" sz="1800" b="1" strike="noStrike" spc="-1" dirty="0" err="1">
                <a:solidFill>
                  <a:srgbClr val="5A6F81"/>
                </a:solidFill>
                <a:latin typeface="Trebuchet MS"/>
                <a:ea typeface="Trebuchet MS"/>
              </a:rPr>
              <a:t>Penetrating</a:t>
            </a:r>
            <a:r>
              <a:rPr lang="hu-HU" sz="1800" b="1" strike="noStrike" spc="-1" dirty="0">
                <a:solidFill>
                  <a:srgbClr val="5A6F81"/>
                </a:solidFill>
                <a:latin typeface="Trebuchet MS"/>
                <a:ea typeface="Trebuchet MS"/>
              </a:rPr>
              <a:t> </a:t>
            </a:r>
            <a:r>
              <a:rPr lang="hu-HU" sz="1800" b="1" strike="noStrike" spc="-1" dirty="0" err="1">
                <a:solidFill>
                  <a:srgbClr val="5A6F81"/>
                </a:solidFill>
                <a:latin typeface="Trebuchet MS"/>
                <a:ea typeface="Trebuchet MS"/>
              </a:rPr>
              <a:t>dampness</a:t>
            </a:r>
            <a:endParaRPr lang="hu-HU" sz="1800" b="0" strike="noStrike" spc="-1" dirty="0">
              <a:solidFill>
                <a:srgbClr val="000000"/>
              </a:solidFill>
              <a:latin typeface="Arial"/>
            </a:endParaRPr>
          </a:p>
          <a:p>
            <a:pPr marL="457200" indent="-350280">
              <a:lnSpc>
                <a:spcPct val="100000"/>
              </a:lnSpc>
              <a:spcBef>
                <a:spcPts val="479"/>
              </a:spcBef>
              <a:spcAft>
                <a:spcPts val="1199"/>
              </a:spcAft>
              <a:buClr>
                <a:srgbClr val="7E93A5"/>
              </a:buClr>
              <a:buFont typeface="Wingdings" charset="2"/>
              <a:buChar char=""/>
            </a:pPr>
            <a:r>
              <a:rPr lang="hu-HU" sz="1800" b="0" strike="noStrike" spc="-1" dirty="0" err="1">
                <a:solidFill>
                  <a:srgbClr val="5A6F81"/>
                </a:solidFill>
                <a:latin typeface="Trebuchet MS"/>
                <a:ea typeface="Trebuchet MS"/>
              </a:rPr>
              <a:t>leaking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rain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melted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snow</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through</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roof</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walls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or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joints</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457200" indent="-350280">
              <a:lnSpc>
                <a:spcPct val="100000"/>
              </a:lnSpc>
              <a:spcBef>
                <a:spcPts val="479"/>
              </a:spcBef>
              <a:spcAft>
                <a:spcPts val="1199"/>
              </a:spcAft>
            </a:pPr>
            <a:r>
              <a:rPr lang="hu-HU" sz="1800" b="1" strike="noStrike" spc="-1" dirty="0" err="1">
                <a:solidFill>
                  <a:srgbClr val="5A6F81"/>
                </a:solidFill>
                <a:latin typeface="Trebuchet MS"/>
                <a:ea typeface="Trebuchet MS"/>
              </a:rPr>
              <a:t>Condensation</a:t>
            </a:r>
            <a:endParaRPr lang="hu-HU" sz="1800" b="0" strike="noStrike" spc="-1" dirty="0">
              <a:solidFill>
                <a:srgbClr val="000000"/>
              </a:solidFill>
              <a:latin typeface="Arial"/>
            </a:endParaRPr>
          </a:p>
          <a:p>
            <a:pPr marL="457200" indent="-350280">
              <a:lnSpc>
                <a:spcPct val="100000"/>
              </a:lnSpc>
              <a:spcBef>
                <a:spcPts val="479"/>
              </a:spcBef>
              <a:spcAft>
                <a:spcPts val="1199"/>
              </a:spcAft>
              <a:buClr>
                <a:srgbClr val="7E93A5"/>
              </a:buClr>
              <a:buFont typeface="Wingdings" charset="2"/>
              <a:buChar char=""/>
            </a:pPr>
            <a:r>
              <a:rPr lang="hu-HU" sz="1800" b="0" strike="noStrike" spc="-1" dirty="0" err="1">
                <a:solidFill>
                  <a:srgbClr val="5A6F81"/>
                </a:solidFill>
                <a:latin typeface="Trebuchet MS"/>
                <a:ea typeface="Trebuchet MS"/>
              </a:rPr>
              <a:t>Excessive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vapour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production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or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inadequate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ventilation</a:t>
            </a:r>
            <a:endParaRPr lang="hu-HU" sz="1800" b="0" strike="noStrike" spc="-1" dirty="0">
              <a:solidFill>
                <a:srgbClr val="000000"/>
              </a:solidFill>
              <a:latin typeface="Arial"/>
            </a:endParaRPr>
          </a:p>
          <a:p>
            <a:pPr marL="457200" indent="-350280">
              <a:lnSpc>
                <a:spcPct val="100000"/>
              </a:lnSpc>
              <a:spcBef>
                <a:spcPts val="479"/>
              </a:spcBef>
              <a:spcAft>
                <a:spcPts val="1199"/>
              </a:spcAft>
              <a:buClr>
                <a:srgbClr val="7E93A5"/>
              </a:buClr>
              <a:buFont typeface="Wingdings" charset="2"/>
              <a:buChar char=""/>
            </a:pPr>
            <a:r>
              <a:rPr lang="hu-HU" sz="1800" b="0" strike="noStrike" spc="-1" dirty="0" err="1">
                <a:solidFill>
                  <a:srgbClr val="5A6F81"/>
                </a:solidFill>
                <a:latin typeface="Trebuchet MS"/>
                <a:ea typeface="Trebuchet MS"/>
              </a:rPr>
              <a:t>Inadequate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heating</a:t>
            </a:r>
            <a:r>
              <a:rPr lang="hu-HU" sz="1800" b="0" strike="noStrike" spc="-1" dirty="0">
                <a:solidFill>
                  <a:srgbClr val="5A6F81"/>
                </a:solidFill>
                <a:latin typeface="Trebuchet MS"/>
                <a:ea typeface="Trebuchet MS"/>
              </a:rPr>
              <a:t> </a:t>
            </a:r>
            <a:endParaRPr lang="hu-HU" sz="1800" b="0" strike="noStrike" spc="-1" dirty="0">
              <a:solidFill>
                <a:srgbClr val="000000"/>
              </a:solidFill>
              <a:latin typeface="Arial"/>
            </a:endParaRPr>
          </a:p>
          <a:p>
            <a:pPr marL="457200" indent="-350280">
              <a:lnSpc>
                <a:spcPct val="100000"/>
              </a:lnSpc>
              <a:spcBef>
                <a:spcPts val="479"/>
              </a:spcBef>
              <a:spcAft>
                <a:spcPts val="1199"/>
              </a:spcAft>
              <a:buClr>
                <a:srgbClr val="7E93A5"/>
              </a:buClr>
              <a:buFont typeface="Wingdings" charset="2"/>
              <a:buChar char=""/>
            </a:pPr>
            <a:r>
              <a:rPr lang="hu-HU" sz="1800" b="0" strike="noStrike" spc="-1" dirty="0" err="1">
                <a:solidFill>
                  <a:srgbClr val="5A6F81"/>
                </a:solidFill>
                <a:latin typeface="Trebuchet MS"/>
                <a:ea typeface="Trebuchet MS"/>
              </a:rPr>
              <a:t>Cold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surfaces</a:t>
            </a:r>
            <a:r>
              <a:rPr lang="hu-HU" sz="1800" b="0" strike="noStrike" spc="-1" dirty="0">
                <a:solidFill>
                  <a:srgbClr val="5A6F81"/>
                </a:solidFill>
                <a:latin typeface="Trebuchet MS"/>
                <a:ea typeface="Trebuchet MS"/>
              </a:rPr>
              <a:t> </a:t>
            </a:r>
            <a:endParaRPr lang="hu-HU" sz="1800" b="0" strike="noStrike" spc="-1" dirty="0">
              <a:solidFill>
                <a:srgbClr val="00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TextShape 1"/>
          <p:cNvSpPr txBox="1"/>
          <p:nvPr/>
        </p:nvSpPr>
        <p:spPr>
          <a:xfrm>
            <a:off x="0" y="40820"/>
            <a:ext cx="6933960" cy="936360"/>
          </a:xfrm>
          <a:prstGeom prst="rect">
            <a:avLst/>
          </a:prstGeom>
          <a:noFill/>
          <a:ln>
            <a:noFill/>
          </a:ln>
        </p:spPr>
        <p:txBody>
          <a:bodyPr tIns="91440" bIns="91440" anchor="ctr">
            <a:noAutofit/>
          </a:bodyPr>
          <a:lstStyle/>
          <a:p>
            <a:pPr marL="216000">
              <a:lnSpc>
                <a:spcPct val="100000"/>
              </a:lnSpc>
            </a:pPr>
            <a:r>
              <a:rPr lang="hu-HU" sz="2400" b="1" strike="noStrike" spc="-1" dirty="0">
                <a:solidFill>
                  <a:srgbClr val="7B7B7B"/>
                </a:solidFill>
                <a:latin typeface="Trebuchet MS"/>
                <a:ea typeface="Trebuchet MS"/>
              </a:rPr>
              <a:t>Health consequences of dampness/mould </a:t>
            </a:r>
            <a:br>
              <a:rPr dirty="0"/>
            </a:br>
            <a:r>
              <a:rPr lang="hu-HU" sz="2400" b="1" strike="noStrike" spc="-1" dirty="0">
                <a:solidFill>
                  <a:srgbClr val="7B7B7B"/>
                </a:solidFill>
                <a:latin typeface="Trebuchet MS"/>
                <a:ea typeface="Trebuchet MS"/>
              </a:rPr>
              <a:t>in the buildings</a:t>
            </a:r>
            <a:endParaRPr lang="hu-HU" sz="2400" b="0" strike="noStrike" spc="-1" dirty="0">
              <a:solidFill>
                <a:srgbClr val="000000"/>
              </a:solidFill>
              <a:latin typeface="Arial"/>
            </a:endParaRPr>
          </a:p>
        </p:txBody>
      </p:sp>
      <p:sp>
        <p:nvSpPr>
          <p:cNvPr id="805" name="TextShape 2"/>
          <p:cNvSpPr txBox="1"/>
          <p:nvPr/>
        </p:nvSpPr>
        <p:spPr>
          <a:xfrm>
            <a:off x="107640" y="1052640"/>
            <a:ext cx="8359560" cy="3096000"/>
          </a:xfrm>
          <a:prstGeom prst="rect">
            <a:avLst/>
          </a:prstGeom>
          <a:noFill/>
          <a:ln>
            <a:noFill/>
          </a:ln>
        </p:spPr>
        <p:txBody>
          <a:bodyPr tIns="91440" bIns="91440">
            <a:noAutofit/>
          </a:bodyPr>
          <a:lstStyle/>
          <a:p>
            <a:pPr marL="457200" indent="-350280">
              <a:lnSpc>
                <a:spcPct val="100000"/>
              </a:lnSpc>
              <a:spcBef>
                <a:spcPts val="479"/>
              </a:spcBef>
            </a:pPr>
            <a:r>
              <a:rPr lang="en-GB" sz="1800" b="0" strike="noStrike" spc="-1">
                <a:solidFill>
                  <a:srgbClr val="5A6F81"/>
                </a:solidFill>
                <a:latin typeface="Trebuchet MS"/>
                <a:ea typeface="Trebuchet MS"/>
              </a:rPr>
              <a:t>Increased risk of  - respiratory symptoms</a:t>
            </a:r>
            <a:endParaRPr lang="en-GB" sz="1800" b="0" strike="noStrike" spc="-1">
              <a:solidFill>
                <a:srgbClr val="000000"/>
              </a:solidFill>
              <a:latin typeface="Arial"/>
            </a:endParaRPr>
          </a:p>
          <a:p>
            <a:pPr marL="457200" indent="-350280">
              <a:lnSpc>
                <a:spcPct val="100000"/>
              </a:lnSpc>
              <a:spcBef>
                <a:spcPts val="479"/>
              </a:spcBef>
            </a:pPr>
            <a:r>
              <a:rPr lang="en-GB" sz="1800" b="0" strike="noStrike" spc="-1">
                <a:solidFill>
                  <a:srgbClr val="5A6F81"/>
                </a:solidFill>
                <a:latin typeface="Trebuchet MS"/>
                <a:ea typeface="Trebuchet MS"/>
              </a:rPr>
              <a:t>			 - respiratory infections</a:t>
            </a:r>
            <a:endParaRPr lang="en-GB" sz="1800" b="0" strike="noStrike" spc="-1">
              <a:solidFill>
                <a:srgbClr val="000000"/>
              </a:solidFill>
              <a:latin typeface="Arial"/>
            </a:endParaRPr>
          </a:p>
          <a:p>
            <a:pPr marL="457200" indent="-350280">
              <a:lnSpc>
                <a:spcPct val="100000"/>
              </a:lnSpc>
              <a:spcBef>
                <a:spcPts val="479"/>
              </a:spcBef>
            </a:pPr>
            <a:r>
              <a:rPr lang="en-GB" sz="1800" b="0" strike="noStrike" spc="-1">
                <a:solidFill>
                  <a:srgbClr val="5A6F81"/>
                </a:solidFill>
                <a:latin typeface="Trebuchet MS"/>
                <a:ea typeface="Trebuchet MS"/>
              </a:rPr>
              <a:t>                       	 - exacerbation of asthma</a:t>
            </a:r>
            <a:endParaRPr lang="en-GB" sz="1800" b="0" strike="noStrike" spc="-1">
              <a:solidFill>
                <a:srgbClr val="000000"/>
              </a:solidFill>
              <a:latin typeface="Arial"/>
            </a:endParaRPr>
          </a:p>
          <a:p>
            <a:pPr marL="457200" indent="-350280">
              <a:lnSpc>
                <a:spcPct val="100000"/>
              </a:lnSpc>
              <a:spcBef>
                <a:spcPts val="479"/>
              </a:spcBef>
            </a:pPr>
            <a:r>
              <a:rPr lang="en-GB" sz="1800" b="0" strike="noStrike" spc="-1">
                <a:solidFill>
                  <a:srgbClr val="5A6F81"/>
                </a:solidFill>
                <a:latin typeface="Trebuchet MS"/>
                <a:ea typeface="Trebuchet MS"/>
              </a:rPr>
              <a:t>                          - development of asthma</a:t>
            </a:r>
            <a:endParaRPr lang="en-GB" sz="1800" b="0" strike="noStrike" spc="-1">
              <a:solidFill>
                <a:srgbClr val="000000"/>
              </a:solidFill>
              <a:latin typeface="Arial"/>
            </a:endParaRPr>
          </a:p>
          <a:p>
            <a:pPr marL="457200" indent="-350280">
              <a:lnSpc>
                <a:spcPct val="100000"/>
              </a:lnSpc>
              <a:spcBef>
                <a:spcPts val="479"/>
              </a:spcBef>
            </a:pPr>
            <a:r>
              <a:rPr lang="en-GB" sz="1800" b="0" strike="noStrike" spc="-1">
                <a:solidFill>
                  <a:srgbClr val="5A6F81"/>
                </a:solidFill>
                <a:latin typeface="Trebuchet MS"/>
                <a:ea typeface="Trebuchet MS"/>
              </a:rPr>
              <a:t>                          - allergic rhinitis</a:t>
            </a:r>
            <a:endParaRPr lang="en-GB" sz="1800" b="0" strike="noStrike" spc="-1">
              <a:solidFill>
                <a:srgbClr val="000000"/>
              </a:solidFill>
              <a:latin typeface="Arial"/>
            </a:endParaRPr>
          </a:p>
          <a:p>
            <a:pPr marL="457200" indent="-350280">
              <a:lnSpc>
                <a:spcPct val="100000"/>
              </a:lnSpc>
              <a:spcBef>
                <a:spcPts val="479"/>
              </a:spcBef>
            </a:pPr>
            <a:r>
              <a:rPr lang="en-GB" sz="1800" b="0" strike="noStrike" spc="-1">
                <a:solidFill>
                  <a:srgbClr val="5A6F81"/>
                </a:solidFill>
                <a:latin typeface="Trebuchet MS"/>
                <a:ea typeface="Trebuchet MS"/>
              </a:rPr>
              <a:t>                          - allergic alveolitis</a:t>
            </a:r>
            <a:endParaRPr lang="en-GB" sz="1800" b="0" strike="noStrike" spc="-1">
              <a:solidFill>
                <a:srgbClr val="000000"/>
              </a:solidFill>
              <a:latin typeface="Arial"/>
            </a:endParaRPr>
          </a:p>
          <a:p>
            <a:pPr marL="457200" indent="-350280">
              <a:lnSpc>
                <a:spcPct val="100000"/>
              </a:lnSpc>
              <a:spcBef>
                <a:spcPts val="479"/>
              </a:spcBef>
              <a:spcAft>
                <a:spcPts val="601"/>
              </a:spcAft>
            </a:pPr>
            <a:r>
              <a:rPr lang="en-GB" sz="1800" b="0" strike="noStrike" spc="-1">
                <a:solidFill>
                  <a:srgbClr val="5A6F81"/>
                </a:solidFill>
                <a:latin typeface="Trebuchet MS"/>
                <a:ea typeface="Trebuchet MS"/>
              </a:rPr>
              <a:t>                          - hypersensitivity pnemonitis</a:t>
            </a:r>
            <a:endParaRPr lang="en-GB" sz="1800" b="0" strike="noStrike" spc="-1">
              <a:solidFill>
                <a:srgbClr val="000000"/>
              </a:solidFill>
              <a:latin typeface="Arial"/>
            </a:endParaRPr>
          </a:p>
          <a:p>
            <a:pPr marL="457200" indent="-350280">
              <a:lnSpc>
                <a:spcPct val="100000"/>
              </a:lnSpc>
              <a:spcBef>
                <a:spcPts val="479"/>
              </a:spcBef>
            </a:pPr>
            <a:r>
              <a:rPr lang="en-GB" sz="1600" b="0" strike="noStrike" spc="-1">
                <a:solidFill>
                  <a:srgbClr val="5A6F81"/>
                </a:solidFill>
                <a:latin typeface="Trebuchet MS"/>
                <a:ea typeface="Trebuchet MS"/>
              </a:rPr>
              <a:t>N.B.: Atopic and allergic people are particularly susceptible!</a:t>
            </a:r>
            <a:endParaRPr lang="en-GB" sz="1600" b="0" strike="noStrike" spc="-1">
              <a:solidFill>
                <a:srgbClr val="000000"/>
              </a:solidFill>
              <a:latin typeface="Arial"/>
            </a:endParaRPr>
          </a:p>
        </p:txBody>
      </p:sp>
      <p:sp>
        <p:nvSpPr>
          <p:cNvPr id="806" name="CustomShape 3"/>
          <p:cNvSpPr/>
          <p:nvPr/>
        </p:nvSpPr>
        <p:spPr>
          <a:xfrm>
            <a:off x="179640" y="4141800"/>
            <a:ext cx="8520480" cy="2419920"/>
          </a:xfrm>
          <a:prstGeom prst="rect">
            <a:avLst/>
          </a:prstGeom>
          <a:noFill/>
          <a:ln>
            <a:noFill/>
          </a:ln>
        </p:spPr>
        <p:style>
          <a:lnRef idx="0">
            <a:scrgbClr r="0" g="0" b="0"/>
          </a:lnRef>
          <a:fillRef idx="0">
            <a:scrgbClr r="0" g="0" b="0"/>
          </a:fillRef>
          <a:effectRef idx="0">
            <a:scrgbClr r="0" g="0" b="0"/>
          </a:effectRef>
          <a:fontRef idx="minor"/>
        </p:style>
        <p:txBody>
          <a:bodyPr tIns="91440" bIns="91440">
            <a:noAutofit/>
          </a:bodyPr>
          <a:lstStyle/>
          <a:p>
            <a:pPr marL="457200" indent="-350280" algn="just">
              <a:lnSpc>
                <a:spcPct val="90000"/>
              </a:lnSpc>
              <a:spcBef>
                <a:spcPts val="479"/>
              </a:spcBef>
            </a:pPr>
            <a:r>
              <a:rPr lang="en-GB" sz="1600" b="1" strike="noStrike" spc="-1">
                <a:solidFill>
                  <a:srgbClr val="5A6F81"/>
                </a:solidFill>
                <a:latin typeface="Trebuchet MS"/>
                <a:ea typeface="Trebuchet MS"/>
              </a:rPr>
              <a:t>WHO Indoor Air Quality Guidelines on Dampness and Mould (2009)</a:t>
            </a:r>
            <a:endParaRPr lang="en-GB" sz="1600" b="0" strike="noStrike" spc="-1">
              <a:latin typeface="Arial"/>
            </a:endParaRPr>
          </a:p>
          <a:p>
            <a:pPr marL="457200" indent="-350280" algn="just">
              <a:lnSpc>
                <a:spcPct val="90000"/>
              </a:lnSpc>
              <a:spcBef>
                <a:spcPts val="479"/>
              </a:spcBef>
            </a:pPr>
            <a:r>
              <a:rPr lang="en-GB" sz="1600" b="0" strike="noStrike" spc="-1">
                <a:solidFill>
                  <a:srgbClr val="5A6F81"/>
                </a:solidFill>
                <a:latin typeface="Trebuchet MS"/>
                <a:ea typeface="Trebuchet MS"/>
              </a:rPr>
              <a:t>„As the relationships between dampness, microbial exposure and health effects can not be quantified precisely, no quantitative, health-based guidline values or thresholds can be recommended for acceptable levels of microorganism contamination.</a:t>
            </a:r>
            <a:endParaRPr lang="en-GB" sz="1600" b="0" strike="noStrike" spc="-1">
              <a:latin typeface="Arial"/>
            </a:endParaRPr>
          </a:p>
          <a:p>
            <a:pPr marL="457200" indent="-350280" algn="just">
              <a:lnSpc>
                <a:spcPct val="90000"/>
              </a:lnSpc>
              <a:spcBef>
                <a:spcPts val="479"/>
              </a:spcBef>
            </a:pPr>
            <a:r>
              <a:rPr lang="en-GB" sz="1600" b="0" strike="noStrike" spc="-1">
                <a:solidFill>
                  <a:srgbClr val="5A6F81"/>
                </a:solidFill>
                <a:latin typeface="Trebuchet MS"/>
                <a:ea typeface="Trebuchet MS"/>
              </a:rPr>
              <a:t>Instead, it is recommended that dampness and mould-related problems be </a:t>
            </a:r>
            <a:r>
              <a:rPr lang="en-GB" sz="1600" b="1" strike="noStrike" spc="-1">
                <a:solidFill>
                  <a:srgbClr val="5A6F81"/>
                </a:solidFill>
                <a:latin typeface="Trebuchet MS"/>
                <a:ea typeface="Trebuchet MS"/>
              </a:rPr>
              <a:t>prevented</a:t>
            </a:r>
            <a:r>
              <a:rPr lang="en-GB" sz="1600" b="0" strike="noStrike" spc="-1">
                <a:solidFill>
                  <a:srgbClr val="5A6F81"/>
                </a:solidFill>
                <a:latin typeface="Trebuchet MS"/>
                <a:ea typeface="Trebuchet MS"/>
              </a:rPr>
              <a:t>. When they occur, they should be remediated because they increase the risk of hazardous exposure to microbes and chemicals.” </a:t>
            </a:r>
            <a:endParaRPr lang="en-GB" sz="16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TextShape 1"/>
          <p:cNvSpPr txBox="1"/>
          <p:nvPr/>
        </p:nvSpPr>
        <p:spPr>
          <a:xfrm>
            <a:off x="0" y="8164"/>
            <a:ext cx="7056360" cy="98028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Outline</a:t>
            </a:r>
          </a:p>
        </p:txBody>
      </p:sp>
      <p:sp>
        <p:nvSpPr>
          <p:cNvPr id="761" name="CustomShape 3"/>
          <p:cNvSpPr/>
          <p:nvPr/>
        </p:nvSpPr>
        <p:spPr>
          <a:xfrm>
            <a:off x="683640" y="1395507"/>
            <a:ext cx="7831440" cy="41381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en-AU" spc="-1">
                <a:solidFill>
                  <a:srgbClr val="5A6F81"/>
                </a:solidFill>
                <a:latin typeface="Trebuchet MS"/>
              </a:rPr>
              <a:t>Indoor Air Quality</a:t>
            </a:r>
          </a:p>
          <a:p>
            <a:pPr>
              <a:lnSpc>
                <a:spcPct val="100000"/>
              </a:lnSpc>
              <a:spcBef>
                <a:spcPts val="601"/>
              </a:spcBef>
            </a:pPr>
            <a:r>
              <a:rPr lang="en-AU" spc="-1">
                <a:solidFill>
                  <a:srgbClr val="5A6F81"/>
                </a:solidFill>
                <a:latin typeface="Trebuchet MS"/>
              </a:rPr>
              <a:t>Factors influencing IAQ</a:t>
            </a:r>
          </a:p>
          <a:p>
            <a:pPr>
              <a:lnSpc>
                <a:spcPct val="100000"/>
              </a:lnSpc>
              <a:spcBef>
                <a:spcPts val="601"/>
              </a:spcBef>
            </a:pPr>
            <a:r>
              <a:rPr lang="en-AU" spc="-1">
                <a:solidFill>
                  <a:srgbClr val="5A6F81"/>
                </a:solidFill>
                <a:latin typeface="Trebuchet MS"/>
              </a:rPr>
              <a:t>Primary sources of IAQ contaminants</a:t>
            </a:r>
          </a:p>
          <a:p>
            <a:pPr>
              <a:lnSpc>
                <a:spcPct val="100000"/>
              </a:lnSpc>
            </a:pPr>
            <a:r>
              <a:rPr lang="en-AU" spc="-1">
                <a:solidFill>
                  <a:srgbClr val="5A6F81"/>
                </a:solidFill>
                <a:latin typeface="Trebuchet MS"/>
              </a:rPr>
              <a:t>	- Outdoor sources</a:t>
            </a:r>
          </a:p>
          <a:p>
            <a:pPr>
              <a:lnSpc>
                <a:spcPct val="100000"/>
              </a:lnSpc>
            </a:pPr>
            <a:r>
              <a:rPr lang="en-AU" spc="-1">
                <a:solidFill>
                  <a:srgbClr val="5A6F81"/>
                </a:solidFill>
                <a:latin typeface="Trebuchet MS"/>
              </a:rPr>
              <a:t>	- Indoor sources</a:t>
            </a:r>
          </a:p>
          <a:p>
            <a:pPr>
              <a:lnSpc>
                <a:spcPct val="100000"/>
              </a:lnSpc>
              <a:spcBef>
                <a:spcPts val="601"/>
              </a:spcBef>
            </a:pPr>
            <a:r>
              <a:rPr lang="en-AU" spc="-1">
                <a:solidFill>
                  <a:srgbClr val="5A6F81"/>
                </a:solidFill>
                <a:latin typeface="Trebuchet MS"/>
              </a:rPr>
              <a:t>Overview of air pollutants</a:t>
            </a:r>
          </a:p>
          <a:p>
            <a:pPr>
              <a:lnSpc>
                <a:spcPct val="100000"/>
              </a:lnSpc>
              <a:spcBef>
                <a:spcPts val="601"/>
              </a:spcBef>
            </a:pPr>
            <a:r>
              <a:rPr lang="en-AU" spc="-1">
                <a:solidFill>
                  <a:srgbClr val="5A6F81"/>
                </a:solidFill>
                <a:latin typeface="Trebuchet MS"/>
              </a:rPr>
              <a:t>Health impacts of indoor air pollution</a:t>
            </a:r>
          </a:p>
          <a:p>
            <a:pPr>
              <a:lnSpc>
                <a:spcPct val="100000"/>
              </a:lnSpc>
              <a:spcBef>
                <a:spcPts val="601"/>
              </a:spcBef>
            </a:pPr>
            <a:r>
              <a:rPr lang="en-AU" spc="-1">
                <a:solidFill>
                  <a:srgbClr val="5A6F81"/>
                </a:solidFill>
                <a:latin typeface="Trebuchet MS"/>
              </a:rPr>
              <a:t>Contribution of indoor air pollution to the disease burden</a:t>
            </a:r>
          </a:p>
          <a:p>
            <a:pPr>
              <a:lnSpc>
                <a:spcPct val="100000"/>
              </a:lnSpc>
              <a:spcBef>
                <a:spcPts val="601"/>
              </a:spcBef>
            </a:pPr>
            <a:r>
              <a:rPr lang="en-AU" spc="-1">
                <a:solidFill>
                  <a:srgbClr val="5A6F81"/>
                </a:solidFill>
                <a:latin typeface="Trebuchet MS"/>
              </a:rPr>
              <a:t>Sick Building Syndrome</a:t>
            </a:r>
          </a:p>
          <a:p>
            <a:pPr>
              <a:lnSpc>
                <a:spcPct val="100000"/>
              </a:lnSpc>
              <a:spcBef>
                <a:spcPts val="601"/>
              </a:spcBef>
            </a:pPr>
            <a:r>
              <a:rPr lang="en-AU" spc="-1">
                <a:solidFill>
                  <a:srgbClr val="5A6F81"/>
                </a:solidFill>
                <a:latin typeface="Trebuchet MS"/>
              </a:rPr>
              <a:t>Indoor Environmental Quality (IEQ)</a:t>
            </a:r>
          </a:p>
          <a:p>
            <a:pPr>
              <a:lnSpc>
                <a:spcPct val="100000"/>
              </a:lnSpc>
              <a:spcBef>
                <a:spcPts val="601"/>
              </a:spcBef>
            </a:pPr>
            <a:r>
              <a:rPr lang="en-AU" spc="-1">
                <a:solidFill>
                  <a:srgbClr val="5A6F81"/>
                </a:solidFill>
                <a:latin typeface="Trebuchet MS"/>
              </a:rPr>
              <a:t>Health impacts of climate change</a:t>
            </a:r>
          </a:p>
          <a:p>
            <a:pPr>
              <a:lnSpc>
                <a:spcPct val="100000"/>
              </a:lnSpc>
              <a:spcBef>
                <a:spcPts val="601"/>
              </a:spcBef>
            </a:pPr>
            <a:endParaRPr lang="en-AU" sz="20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CustomShape 2"/>
          <p:cNvSpPr/>
          <p:nvPr/>
        </p:nvSpPr>
        <p:spPr>
          <a:xfrm>
            <a:off x="556574" y="2996800"/>
            <a:ext cx="7772040" cy="172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80000"/>
              </a:lnSpc>
              <a:spcAft>
                <a:spcPts val="1199"/>
              </a:spcAft>
            </a:pPr>
            <a:r>
              <a:rPr lang="hu-HU" sz="2800" b="1" strike="noStrike" spc="-1" dirty="0">
                <a:solidFill>
                  <a:srgbClr val="5A6F81"/>
                </a:solidFill>
                <a:latin typeface="Trebuchet MS" panose="020B0603020202020204" pitchFamily="34" charset="0"/>
                <a:ea typeface="Arial"/>
              </a:rPr>
              <a:t>An </a:t>
            </a:r>
            <a:r>
              <a:rPr lang="hu-HU" sz="2800" b="1" strike="noStrike" spc="-1" dirty="0" err="1">
                <a:solidFill>
                  <a:srgbClr val="5A6F81"/>
                </a:solidFill>
                <a:latin typeface="Trebuchet MS" panose="020B0603020202020204" pitchFamily="34" charset="0"/>
                <a:ea typeface="Arial"/>
              </a:rPr>
              <a:t>overview</a:t>
            </a:r>
            <a:r>
              <a:rPr lang="en-US" sz="2800" b="1" strike="noStrike" spc="-1" dirty="0">
                <a:solidFill>
                  <a:srgbClr val="5A6F81"/>
                </a:solidFill>
                <a:latin typeface="Trebuchet MS" panose="020B0603020202020204" pitchFamily="34" charset="0"/>
                <a:ea typeface="Arial"/>
              </a:rPr>
              <a:t> </a:t>
            </a:r>
            <a:r>
              <a:rPr lang="hu-HU" sz="2800" b="1" strike="noStrike" spc="-1" dirty="0">
                <a:solidFill>
                  <a:srgbClr val="5A6F81"/>
                </a:solidFill>
                <a:latin typeface="Trebuchet MS" panose="020B0603020202020204" pitchFamily="34" charset="0"/>
                <a:ea typeface="Arial"/>
              </a:rPr>
              <a:t>of </a:t>
            </a:r>
            <a:r>
              <a:rPr lang="hu-HU" sz="2800" b="1" strike="noStrike" spc="-1" dirty="0" err="1">
                <a:solidFill>
                  <a:srgbClr val="5A6F81"/>
                </a:solidFill>
                <a:latin typeface="Trebuchet MS" panose="020B0603020202020204" pitchFamily="34" charset="0"/>
                <a:ea typeface="Arial"/>
              </a:rPr>
              <a:t>the</a:t>
            </a:r>
            <a:r>
              <a:rPr lang="hu-HU" sz="2800" b="1" strike="noStrike" spc="-1" dirty="0">
                <a:solidFill>
                  <a:srgbClr val="5A6F81"/>
                </a:solidFill>
                <a:latin typeface="Trebuchet MS" panose="020B0603020202020204" pitchFamily="34" charset="0"/>
                <a:ea typeface="Arial"/>
              </a:rPr>
              <a:t> </a:t>
            </a:r>
            <a:r>
              <a:rPr lang="hu-HU" sz="2800" b="1" strike="noStrike" spc="-1" dirty="0" err="1">
                <a:solidFill>
                  <a:srgbClr val="5A6F81"/>
                </a:solidFill>
                <a:latin typeface="Trebuchet MS" panose="020B0603020202020204" pitchFamily="34" charset="0"/>
                <a:ea typeface="Arial"/>
              </a:rPr>
              <a:t>chemical</a:t>
            </a:r>
            <a:r>
              <a:rPr lang="hu-HU" sz="2800" b="1" strike="noStrike" spc="-1" dirty="0">
                <a:solidFill>
                  <a:srgbClr val="5A6F81"/>
                </a:solidFill>
                <a:latin typeface="Trebuchet MS" panose="020B0603020202020204" pitchFamily="34" charset="0"/>
                <a:ea typeface="Arial"/>
              </a:rPr>
              <a:t> </a:t>
            </a:r>
            <a:r>
              <a:rPr lang="hu-HU" sz="2800" b="1" strike="noStrike" spc="-1" dirty="0" err="1">
                <a:solidFill>
                  <a:srgbClr val="5A6F81"/>
                </a:solidFill>
                <a:latin typeface="Trebuchet MS" panose="020B0603020202020204" pitchFamily="34" charset="0"/>
                <a:ea typeface="Arial"/>
              </a:rPr>
              <a:t>pollutants</a:t>
            </a:r>
            <a:endParaRPr lang="hu-HU" sz="2800" b="0" strike="noStrike" spc="-1" dirty="0">
              <a:solidFill>
                <a:srgbClr val="5A6F81"/>
              </a:solidFill>
              <a:latin typeface="Trebuchet MS" panose="020B0603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TextShape 1"/>
          <p:cNvSpPr txBox="1"/>
          <p:nvPr/>
        </p:nvSpPr>
        <p:spPr>
          <a:xfrm>
            <a:off x="0" y="236147"/>
            <a:ext cx="6962760" cy="720360"/>
          </a:xfrm>
          <a:prstGeom prst="rect">
            <a:avLst/>
          </a:prstGeom>
          <a:noFill/>
          <a:ln>
            <a:noFill/>
          </a:ln>
        </p:spPr>
        <p:txBody>
          <a:bodyPr tIns="91440" bIns="91440">
            <a:noAutofit/>
          </a:bodyPr>
          <a:lstStyle/>
          <a:p>
            <a:pPr marL="216000">
              <a:lnSpc>
                <a:spcPct val="100000"/>
              </a:lnSpc>
            </a:pPr>
            <a:r>
              <a:rPr lang="hu-HU" sz="2400" b="1" strike="noStrike" spc="-1" err="1">
                <a:solidFill>
                  <a:srgbClr val="7B7B7B"/>
                </a:solidFill>
                <a:latin typeface="Trebuchet MS"/>
                <a:ea typeface="Trebuchet MS"/>
              </a:rPr>
              <a:t>Combustion</a:t>
            </a:r>
            <a:r>
              <a:rPr lang="hu-HU" sz="2400" b="1" strike="noStrike" spc="-1">
                <a:solidFill>
                  <a:srgbClr val="7B7B7B"/>
                </a:solidFill>
                <a:latin typeface="Trebuchet MS"/>
                <a:ea typeface="Trebuchet MS"/>
              </a:rPr>
              <a:t> products</a:t>
            </a:r>
            <a:endParaRPr lang="hu-HU" sz="2400" b="0" strike="noStrike" spc="-1" dirty="0">
              <a:solidFill>
                <a:srgbClr val="000000"/>
              </a:solidFill>
              <a:latin typeface="Arial"/>
            </a:endParaRPr>
          </a:p>
        </p:txBody>
      </p:sp>
      <p:sp>
        <p:nvSpPr>
          <p:cNvPr id="812" name="CustomShape 2"/>
          <p:cNvSpPr/>
          <p:nvPr/>
        </p:nvSpPr>
        <p:spPr>
          <a:xfrm>
            <a:off x="395640" y="1196640"/>
            <a:ext cx="4968360" cy="5256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720">
              <a:lnSpc>
                <a:spcPct val="90000"/>
              </a:lnSpc>
              <a:spcBef>
                <a:spcPts val="360"/>
              </a:spcBef>
              <a:spcAft>
                <a:spcPts val="601"/>
              </a:spcAft>
            </a:pPr>
            <a:r>
              <a:rPr lang="hu-HU" sz="2000" b="1" strike="noStrike" spc="-1" dirty="0" err="1">
                <a:solidFill>
                  <a:srgbClr val="5A6F81"/>
                </a:solidFill>
                <a:latin typeface="Trebuchet MS" panose="020B0603020202020204" pitchFamily="34" charset="0"/>
                <a:ea typeface="Arial"/>
              </a:rPr>
              <a:t>Combustion</a:t>
            </a:r>
            <a:r>
              <a:rPr lang="hu-HU" sz="2000" b="1" strike="noStrike" spc="-1" dirty="0">
                <a:solidFill>
                  <a:srgbClr val="5A6F81"/>
                </a:solidFill>
                <a:latin typeface="Trebuchet MS" panose="020B0603020202020204" pitchFamily="34" charset="0"/>
                <a:ea typeface="Arial"/>
              </a:rPr>
              <a:t> </a:t>
            </a:r>
            <a:r>
              <a:rPr lang="hu-HU" sz="2000" b="1" strike="noStrike" spc="-1" dirty="0" err="1">
                <a:solidFill>
                  <a:srgbClr val="5A6F81"/>
                </a:solidFill>
                <a:latin typeface="Trebuchet MS" panose="020B0603020202020204" pitchFamily="34" charset="0"/>
                <a:ea typeface="Arial"/>
              </a:rPr>
              <a:t>products</a:t>
            </a:r>
            <a:r>
              <a:rPr lang="hu-HU" sz="2000" b="1" strike="noStrike" spc="-1" dirty="0">
                <a:solidFill>
                  <a:srgbClr val="5A6F81"/>
                </a:solidFill>
                <a:latin typeface="Trebuchet MS" panose="020B0603020202020204" pitchFamily="34" charset="0"/>
                <a:ea typeface="Arial"/>
              </a:rPr>
              <a:t>:</a:t>
            </a:r>
            <a:endParaRPr lang="hu-HU" sz="2000" b="0" strike="noStrike" spc="-1" dirty="0">
              <a:latin typeface="Trebuchet MS" panose="020B0603020202020204" pitchFamily="34" charset="0"/>
            </a:endParaRPr>
          </a:p>
          <a:p>
            <a:pPr marL="343080" indent="-342720">
              <a:lnSpc>
                <a:spcPct val="90000"/>
              </a:lnSpc>
              <a:buClr>
                <a:srgbClr val="7B7B7B"/>
              </a:buClr>
              <a:buFont typeface="Wingdings" charset="2"/>
              <a:buChar char=""/>
            </a:pPr>
            <a:r>
              <a:rPr lang="hu-HU" sz="1800" b="0" strike="noStrike" spc="-1" dirty="0" err="1">
                <a:solidFill>
                  <a:srgbClr val="5A6F81"/>
                </a:solidFill>
                <a:latin typeface="Trebuchet MS"/>
                <a:ea typeface="Arial"/>
              </a:rPr>
              <a:t>Carbon</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monoxide</a:t>
            </a:r>
            <a:r>
              <a:rPr lang="hu-HU" sz="1800" b="0" strike="noStrike" spc="-1" dirty="0">
                <a:solidFill>
                  <a:srgbClr val="5A6F81"/>
                </a:solidFill>
                <a:latin typeface="Trebuchet MS"/>
                <a:ea typeface="Arial"/>
              </a:rPr>
              <a:t> (CO)</a:t>
            </a:r>
            <a:endParaRPr lang="hu-HU" sz="1800" b="0" strike="noStrike" spc="-1" dirty="0">
              <a:latin typeface="Arial"/>
            </a:endParaRPr>
          </a:p>
          <a:p>
            <a:pPr marL="343080" indent="-342720">
              <a:lnSpc>
                <a:spcPct val="90000"/>
              </a:lnSpc>
              <a:buClr>
                <a:srgbClr val="7B7B7B"/>
              </a:buClr>
              <a:buFont typeface="Wingdings" charset="2"/>
              <a:buChar char=""/>
            </a:pPr>
            <a:r>
              <a:rPr lang="hu-HU" sz="1800" b="0" strike="noStrike" spc="-1" dirty="0" err="1">
                <a:solidFill>
                  <a:srgbClr val="5A6F81"/>
                </a:solidFill>
                <a:latin typeface="Trebuchet MS"/>
                <a:ea typeface="Arial"/>
              </a:rPr>
              <a:t>Nitrogen</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dioxide</a:t>
            </a:r>
            <a:r>
              <a:rPr lang="hu-HU" sz="1800" b="0" strike="noStrike" spc="-1" dirty="0">
                <a:solidFill>
                  <a:srgbClr val="5A6F81"/>
                </a:solidFill>
                <a:latin typeface="Trebuchet MS"/>
                <a:ea typeface="Arial"/>
              </a:rPr>
              <a:t> (NO</a:t>
            </a:r>
            <a:r>
              <a:rPr lang="hu-HU" sz="1800" b="0" strike="noStrike" spc="-1" baseline="-25000" dirty="0">
                <a:solidFill>
                  <a:srgbClr val="5A6F81"/>
                </a:solidFill>
                <a:latin typeface="Trebuchet MS"/>
                <a:ea typeface="Arial"/>
              </a:rPr>
              <a:t>2</a:t>
            </a:r>
            <a:r>
              <a:rPr lang="hu-HU" sz="1800" b="0" strike="noStrike" spc="-1" dirty="0">
                <a:solidFill>
                  <a:srgbClr val="5A6F81"/>
                </a:solidFill>
                <a:latin typeface="Trebuchet MS"/>
                <a:ea typeface="Arial"/>
              </a:rPr>
              <a:t>)</a:t>
            </a:r>
            <a:endParaRPr lang="hu-HU" sz="1800" b="0" strike="noStrike" spc="-1" dirty="0">
              <a:latin typeface="Arial"/>
            </a:endParaRPr>
          </a:p>
          <a:p>
            <a:pPr marL="343080" indent="-342720">
              <a:lnSpc>
                <a:spcPct val="90000"/>
              </a:lnSpc>
              <a:buClr>
                <a:srgbClr val="7B7B7B"/>
              </a:buClr>
              <a:buFont typeface="Wingdings" charset="2"/>
              <a:buChar char=""/>
            </a:pPr>
            <a:r>
              <a:rPr lang="hu-HU" sz="1800" b="0" strike="noStrike" spc="-1" dirty="0" err="1">
                <a:solidFill>
                  <a:srgbClr val="5A6F81"/>
                </a:solidFill>
                <a:latin typeface="Trebuchet MS"/>
                <a:ea typeface="Arial"/>
              </a:rPr>
              <a:t>Sulphur</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dioxide</a:t>
            </a:r>
            <a:r>
              <a:rPr lang="hu-HU" sz="1800" b="0" strike="noStrike" spc="-1" dirty="0">
                <a:solidFill>
                  <a:srgbClr val="5A6F81"/>
                </a:solidFill>
                <a:latin typeface="Trebuchet MS"/>
                <a:ea typeface="Arial"/>
              </a:rPr>
              <a:t> (SO</a:t>
            </a:r>
            <a:r>
              <a:rPr lang="hu-HU" sz="1800" b="0" strike="noStrike" spc="-1" baseline="-25000" dirty="0">
                <a:solidFill>
                  <a:srgbClr val="5A6F81"/>
                </a:solidFill>
                <a:latin typeface="Trebuchet MS"/>
                <a:ea typeface="Arial"/>
              </a:rPr>
              <a:t>2</a:t>
            </a:r>
            <a:r>
              <a:rPr lang="hu-HU" sz="1800" b="0" strike="noStrike" spc="-1" dirty="0">
                <a:solidFill>
                  <a:srgbClr val="5A6F81"/>
                </a:solidFill>
                <a:latin typeface="Trebuchet MS"/>
                <a:ea typeface="Arial"/>
              </a:rPr>
              <a:t>)</a:t>
            </a:r>
            <a:endParaRPr lang="hu-HU" sz="1800" b="0" strike="noStrike" spc="-1" dirty="0">
              <a:latin typeface="Arial"/>
            </a:endParaRPr>
          </a:p>
          <a:p>
            <a:pPr marL="343080" indent="-342720">
              <a:lnSpc>
                <a:spcPct val="90000"/>
              </a:lnSpc>
              <a:buClr>
                <a:srgbClr val="7B7B7B"/>
              </a:buClr>
              <a:buFont typeface="Wingdings" charset="2"/>
              <a:buChar char=""/>
            </a:pPr>
            <a:r>
              <a:rPr lang="hu-HU" sz="1800" b="0" strike="noStrike" spc="-1" dirty="0" err="1">
                <a:solidFill>
                  <a:srgbClr val="5A6F81"/>
                </a:solidFill>
                <a:latin typeface="Trebuchet MS"/>
                <a:ea typeface="Arial"/>
              </a:rPr>
              <a:t>Nitrogen</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oxides</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NOx</a:t>
            </a:r>
            <a:r>
              <a:rPr lang="hu-HU" sz="1800" b="0" strike="noStrike" spc="-1" dirty="0">
                <a:solidFill>
                  <a:srgbClr val="5A6F81"/>
                </a:solidFill>
                <a:latin typeface="Trebuchet MS"/>
                <a:ea typeface="Arial"/>
              </a:rPr>
              <a:t>)</a:t>
            </a:r>
            <a:endParaRPr lang="hu-HU" sz="1800" b="0" strike="noStrike" spc="-1" dirty="0">
              <a:latin typeface="Arial"/>
            </a:endParaRPr>
          </a:p>
          <a:p>
            <a:pPr marL="343080" indent="-342720">
              <a:lnSpc>
                <a:spcPct val="90000"/>
              </a:lnSpc>
              <a:buClr>
                <a:srgbClr val="7B7B7B"/>
              </a:buClr>
              <a:buFont typeface="Wingdings" charset="2"/>
              <a:buChar char=""/>
            </a:pPr>
            <a:r>
              <a:rPr lang="hu-HU" sz="1800" b="0" strike="noStrike" spc="-1" dirty="0" err="1">
                <a:solidFill>
                  <a:srgbClr val="5A6F81"/>
                </a:solidFill>
                <a:latin typeface="Trebuchet MS"/>
                <a:ea typeface="Arial"/>
              </a:rPr>
              <a:t>Particulates</a:t>
            </a:r>
            <a:r>
              <a:rPr lang="hu-HU" sz="1800" b="0" strike="noStrike" spc="-1" dirty="0">
                <a:solidFill>
                  <a:srgbClr val="5A6F81"/>
                </a:solidFill>
                <a:latin typeface="Trebuchet MS"/>
                <a:ea typeface="Arial"/>
              </a:rPr>
              <a:t> (PM)</a:t>
            </a:r>
            <a:endParaRPr lang="hu-HU" sz="1800" b="0" strike="noStrike" spc="-1" dirty="0">
              <a:latin typeface="Arial"/>
            </a:endParaRPr>
          </a:p>
          <a:p>
            <a:pPr marL="343080" indent="-342720">
              <a:lnSpc>
                <a:spcPct val="90000"/>
              </a:lnSpc>
              <a:buClr>
                <a:srgbClr val="7B7B7B"/>
              </a:buClr>
              <a:buFont typeface="Wingdings" charset="2"/>
              <a:buChar char=""/>
            </a:pPr>
            <a:r>
              <a:rPr lang="hu-HU" sz="1800" b="0" strike="noStrike" spc="-1" dirty="0">
                <a:solidFill>
                  <a:srgbClr val="5A6F81"/>
                </a:solidFill>
                <a:latin typeface="Trebuchet MS"/>
                <a:ea typeface="Arial"/>
              </a:rPr>
              <a:t>PAH </a:t>
            </a:r>
            <a:r>
              <a:rPr lang="hu-HU" sz="1800" b="0" strike="noStrike" spc="-1" dirty="0" err="1">
                <a:solidFill>
                  <a:srgbClr val="5A6F81"/>
                </a:solidFill>
                <a:latin typeface="Trebuchet MS"/>
                <a:ea typeface="Arial"/>
              </a:rPr>
              <a:t>compounds</a:t>
            </a:r>
            <a:endParaRPr lang="hu-HU" sz="1800" b="0" strike="noStrike" spc="-1" dirty="0">
              <a:latin typeface="Arial"/>
            </a:endParaRPr>
          </a:p>
          <a:p>
            <a:pPr>
              <a:lnSpc>
                <a:spcPct val="100000"/>
              </a:lnSpc>
            </a:pPr>
            <a:endParaRPr lang="hu-HU" sz="1800" b="0" strike="noStrike" spc="-1" dirty="0">
              <a:latin typeface="Arial"/>
            </a:endParaRPr>
          </a:p>
          <a:p>
            <a:pPr>
              <a:lnSpc>
                <a:spcPct val="100000"/>
              </a:lnSpc>
              <a:spcAft>
                <a:spcPts val="601"/>
              </a:spcAft>
            </a:pPr>
            <a:r>
              <a:rPr lang="hu-HU" sz="2000" b="1" strike="noStrike" spc="-1" dirty="0" err="1">
                <a:solidFill>
                  <a:srgbClr val="5A6F81"/>
                </a:solidFill>
                <a:latin typeface="Trebuchet MS" panose="020B0603020202020204" pitchFamily="34" charset="0"/>
                <a:ea typeface="Arial"/>
              </a:rPr>
              <a:t>Sources</a:t>
            </a:r>
            <a:r>
              <a:rPr lang="hu-HU" sz="2000" b="1" strike="noStrike" spc="-1" dirty="0">
                <a:solidFill>
                  <a:srgbClr val="5A6F81"/>
                </a:solidFill>
                <a:latin typeface="Trebuchet MS" panose="020B0603020202020204" pitchFamily="34" charset="0"/>
                <a:ea typeface="Arial"/>
              </a:rPr>
              <a:t>:</a:t>
            </a:r>
            <a:endParaRPr lang="hu-HU" sz="2000" b="0" strike="noStrike" spc="-1" dirty="0">
              <a:latin typeface="Trebuchet MS" panose="020B0603020202020204" pitchFamily="34" charset="0"/>
            </a:endParaRPr>
          </a:p>
          <a:p>
            <a:pPr marL="285840" indent="-285480">
              <a:lnSpc>
                <a:spcPct val="100000"/>
              </a:lnSpc>
              <a:buClr>
                <a:srgbClr val="7B7B7B"/>
              </a:buClr>
              <a:buFont typeface="Wingdings" charset="2"/>
              <a:buChar char=""/>
            </a:pPr>
            <a:r>
              <a:rPr lang="hu-HU" sz="1800" b="0" strike="noStrike" spc="-1" dirty="0" err="1">
                <a:solidFill>
                  <a:srgbClr val="5A6F81"/>
                </a:solidFill>
                <a:latin typeface="Trebuchet MS"/>
                <a:ea typeface="Arial"/>
              </a:rPr>
              <a:t>Ambient</a:t>
            </a:r>
            <a:r>
              <a:rPr lang="hu-HU" sz="1800" b="0" strike="noStrike" spc="-1" dirty="0">
                <a:solidFill>
                  <a:srgbClr val="5A6F81"/>
                </a:solidFill>
                <a:latin typeface="Trebuchet MS"/>
                <a:ea typeface="Arial"/>
              </a:rPr>
              <a:t> air (</a:t>
            </a:r>
            <a:r>
              <a:rPr lang="hu-HU" sz="1800" b="0" strike="noStrike" spc="-1" dirty="0" err="1">
                <a:solidFill>
                  <a:srgbClr val="5A6F81"/>
                </a:solidFill>
                <a:latin typeface="Trebuchet MS"/>
                <a:ea typeface="Arial"/>
              </a:rPr>
              <a:t>traffic</a:t>
            </a:r>
            <a:r>
              <a:rPr lang="hu-HU" sz="1800" b="0" strike="noStrike" spc="-1" dirty="0">
                <a:solidFill>
                  <a:srgbClr val="5A6F81"/>
                </a:solidFill>
                <a:latin typeface="Trebuchet MS"/>
                <a:ea typeface="Arial"/>
              </a:rPr>
              <a:t>, </a:t>
            </a:r>
            <a:r>
              <a:rPr lang="hu-HU" sz="1800" b="0" strike="noStrike" spc="-1" dirty="0" err="1">
                <a:solidFill>
                  <a:srgbClr val="5A6F81"/>
                </a:solidFill>
                <a:latin typeface="Arial"/>
                <a:ea typeface="Arial"/>
              </a:rPr>
              <a:t>power</a:t>
            </a:r>
            <a:r>
              <a:rPr lang="hu-HU" sz="1800" b="0" strike="noStrike" spc="-1" dirty="0">
                <a:solidFill>
                  <a:srgbClr val="5A6F81"/>
                </a:solidFill>
                <a:latin typeface="Arial"/>
                <a:ea typeface="Arial"/>
              </a:rPr>
              <a:t> </a:t>
            </a:r>
            <a:r>
              <a:rPr lang="hu-HU" sz="1800" b="0" strike="noStrike" spc="-1" dirty="0" err="1">
                <a:solidFill>
                  <a:srgbClr val="5A6F81"/>
                </a:solidFill>
                <a:latin typeface="Arial"/>
                <a:ea typeface="Arial"/>
              </a:rPr>
              <a:t>plants</a:t>
            </a:r>
            <a:r>
              <a:rPr lang="hu-HU" sz="1800" b="0" strike="noStrike" spc="-1" dirty="0">
                <a:solidFill>
                  <a:srgbClr val="5A6F81"/>
                </a:solidFill>
                <a:latin typeface="Arial"/>
                <a:ea typeface="Arial"/>
              </a:rPr>
              <a:t>, </a:t>
            </a:r>
            <a:r>
              <a:rPr lang="hu-HU" sz="1800" b="0" strike="noStrike" spc="-1" dirty="0" err="1">
                <a:solidFill>
                  <a:srgbClr val="5A6F81"/>
                </a:solidFill>
                <a:latin typeface="Trebuchet MS"/>
                <a:ea typeface="Arial"/>
              </a:rPr>
              <a:t>industry</a:t>
            </a:r>
            <a:r>
              <a:rPr lang="hu-HU" sz="1800" b="0" strike="noStrike" spc="-1" dirty="0">
                <a:solidFill>
                  <a:srgbClr val="5A6F81"/>
                </a:solidFill>
                <a:latin typeface="Trebuchet MS"/>
                <a:ea typeface="Arial"/>
              </a:rPr>
              <a:t>)</a:t>
            </a:r>
            <a:endParaRPr lang="hu-HU" sz="1800" b="0" strike="noStrike" spc="-1" dirty="0">
              <a:latin typeface="Arial"/>
            </a:endParaRPr>
          </a:p>
          <a:p>
            <a:pPr marL="285840" lvl="2" indent="-285480">
              <a:lnSpc>
                <a:spcPct val="100000"/>
              </a:lnSpc>
              <a:buClr>
                <a:srgbClr val="7B7B7B"/>
              </a:buClr>
              <a:buFont typeface="Wingdings" charset="2"/>
              <a:buChar char=""/>
            </a:pPr>
            <a:r>
              <a:rPr lang="hu-HU" sz="1800" b="0" strike="noStrike" spc="-1" dirty="0" err="1">
                <a:solidFill>
                  <a:srgbClr val="5A6F81"/>
                </a:solidFill>
                <a:latin typeface="Trebuchet MS"/>
                <a:ea typeface="Arial"/>
              </a:rPr>
              <a:t>Heating</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stoves</a:t>
            </a:r>
            <a:r>
              <a:rPr lang="hu-HU" sz="1800" b="0" strike="noStrike" spc="-1" dirty="0">
                <a:solidFill>
                  <a:srgbClr val="5A6F81"/>
                </a:solidFill>
                <a:latin typeface="Trebuchet MS"/>
                <a:ea typeface="Arial"/>
              </a:rPr>
              <a:t> and </a:t>
            </a:r>
            <a:r>
              <a:rPr lang="hu-HU" sz="1800" b="0" strike="noStrike" spc="-1" dirty="0" err="1">
                <a:solidFill>
                  <a:srgbClr val="5A6F81"/>
                </a:solidFill>
                <a:latin typeface="Trebuchet MS"/>
                <a:ea typeface="Arial"/>
              </a:rPr>
              <a:t>fireplaces</a:t>
            </a:r>
            <a:endParaRPr lang="hu-HU" sz="1800" b="0" strike="noStrike" spc="-1" dirty="0">
              <a:latin typeface="Arial"/>
            </a:endParaRPr>
          </a:p>
          <a:p>
            <a:pPr marL="285840" lvl="2" indent="-285480">
              <a:lnSpc>
                <a:spcPct val="100000"/>
              </a:lnSpc>
              <a:buClr>
                <a:srgbClr val="7B7B7B"/>
              </a:buClr>
              <a:buFont typeface="Wingdings" charset="2"/>
              <a:buChar char=""/>
            </a:pPr>
            <a:r>
              <a:rPr lang="hu-HU" sz="1800" b="0" strike="noStrike" spc="-1" dirty="0" err="1">
                <a:solidFill>
                  <a:srgbClr val="5A6F81"/>
                </a:solidFill>
                <a:latin typeface="Trebuchet MS"/>
                <a:ea typeface="Arial"/>
              </a:rPr>
              <a:t>Environmental</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tobacco</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smoke</a:t>
            </a:r>
            <a:r>
              <a:rPr lang="hu-HU" sz="1800" b="0" strike="noStrike" spc="-1" dirty="0">
                <a:solidFill>
                  <a:srgbClr val="5A6F81"/>
                </a:solidFill>
                <a:latin typeface="Trebuchet MS"/>
                <a:ea typeface="Arial"/>
              </a:rPr>
              <a:t> (ETS)</a:t>
            </a:r>
            <a:endParaRPr lang="hu-HU" sz="1800" b="0" strike="noStrike" spc="-1" dirty="0">
              <a:latin typeface="Arial"/>
            </a:endParaRPr>
          </a:p>
          <a:p>
            <a:pPr marL="285840" lvl="2" indent="-285480">
              <a:lnSpc>
                <a:spcPct val="100000"/>
              </a:lnSpc>
              <a:buClr>
                <a:srgbClr val="7B7B7B"/>
              </a:buClr>
              <a:buFont typeface="Wingdings" charset="2"/>
              <a:buChar char=""/>
            </a:pPr>
            <a:r>
              <a:rPr lang="hu-HU" sz="1800" b="0" strike="noStrike" spc="-1" dirty="0" err="1">
                <a:solidFill>
                  <a:srgbClr val="5A6F81"/>
                </a:solidFill>
                <a:latin typeface="Arial"/>
                <a:ea typeface="Arial"/>
              </a:rPr>
              <a:t>Garages</a:t>
            </a:r>
            <a:endParaRPr lang="hu-HU" sz="1800" b="0" strike="noStrike" spc="-1" dirty="0">
              <a:latin typeface="Arial"/>
            </a:endParaRPr>
          </a:p>
          <a:p>
            <a:pPr marL="285840" lvl="2" indent="-285480">
              <a:lnSpc>
                <a:spcPct val="100000"/>
              </a:lnSpc>
              <a:buClr>
                <a:srgbClr val="7B7B7B"/>
              </a:buClr>
              <a:buFont typeface="Wingdings" charset="2"/>
              <a:buChar char=""/>
            </a:pPr>
            <a:r>
              <a:rPr lang="hu-HU" sz="1800" b="0" strike="noStrike" spc="-1" dirty="0">
                <a:solidFill>
                  <a:srgbClr val="5A6F81"/>
                </a:solidFill>
                <a:latin typeface="Trebuchet MS"/>
                <a:ea typeface="Arial"/>
              </a:rPr>
              <a:t>Parking </a:t>
            </a:r>
            <a:r>
              <a:rPr lang="hu-HU" sz="1800" b="0" strike="noStrike" spc="-1" dirty="0" err="1">
                <a:solidFill>
                  <a:srgbClr val="5A6F81"/>
                </a:solidFill>
                <a:latin typeface="Trebuchet MS"/>
                <a:ea typeface="Arial"/>
              </a:rPr>
              <a:t>lots</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nearby</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classroom</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windows</a:t>
            </a:r>
            <a:endParaRPr lang="hu-HU" sz="1800" b="0" strike="noStrike" spc="-1" dirty="0">
              <a:latin typeface="Arial"/>
            </a:endParaRPr>
          </a:p>
          <a:p>
            <a:pPr marL="285840" lvl="2" indent="-285480">
              <a:lnSpc>
                <a:spcPct val="100000"/>
              </a:lnSpc>
              <a:buClr>
                <a:srgbClr val="7B7B7B"/>
              </a:buClr>
              <a:buFont typeface="Wingdings" charset="2"/>
              <a:buChar char=""/>
            </a:pPr>
            <a:r>
              <a:rPr lang="hu-HU" sz="1800" b="0" strike="noStrike" spc="-1" dirty="0" err="1">
                <a:solidFill>
                  <a:srgbClr val="5A6F81"/>
                </a:solidFill>
                <a:latin typeface="Trebuchet MS"/>
                <a:ea typeface="Arial"/>
              </a:rPr>
              <a:t>Candles</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sparklers</a:t>
            </a:r>
            <a:r>
              <a:rPr lang="hu-HU" sz="1800" b="0" strike="noStrike" spc="-1" dirty="0">
                <a:solidFill>
                  <a:srgbClr val="5A6F81"/>
                </a:solidFill>
                <a:latin typeface="Trebuchet MS"/>
                <a:ea typeface="Arial"/>
              </a:rPr>
              <a:t> and </a:t>
            </a:r>
            <a:r>
              <a:rPr lang="hu-HU" sz="1800" b="0" strike="noStrike" spc="-1" dirty="0" err="1">
                <a:solidFill>
                  <a:srgbClr val="5A6F81"/>
                </a:solidFill>
                <a:latin typeface="Trebuchet MS"/>
                <a:ea typeface="Arial"/>
              </a:rPr>
              <a:t>incenses</a:t>
            </a:r>
            <a:endParaRPr lang="hu-HU" sz="1800" b="0" strike="noStrike" spc="-1" dirty="0">
              <a:latin typeface="Arial"/>
            </a:endParaRPr>
          </a:p>
          <a:p>
            <a:pPr marL="285840" lvl="2" indent="-285480">
              <a:lnSpc>
                <a:spcPct val="100000"/>
              </a:lnSpc>
              <a:buClr>
                <a:srgbClr val="7B7B7B"/>
              </a:buClr>
              <a:buFont typeface="Wingdings" charset="2"/>
              <a:buChar char=""/>
            </a:pPr>
            <a:r>
              <a:rPr lang="hu-HU" sz="1800" b="0" strike="noStrike" spc="-1" dirty="0" err="1">
                <a:solidFill>
                  <a:srgbClr val="5A6F81"/>
                </a:solidFill>
                <a:latin typeface="Trebuchet MS"/>
                <a:ea typeface="Arial"/>
              </a:rPr>
              <a:t>Mosquito</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coils</a:t>
            </a:r>
            <a:endParaRPr lang="hu-HU" sz="1800" b="0" strike="noStrike" spc="-1" dirty="0">
              <a:latin typeface="Arial"/>
            </a:endParaRPr>
          </a:p>
          <a:p>
            <a:pPr marL="343080" indent="-342720">
              <a:lnSpc>
                <a:spcPct val="90000"/>
              </a:lnSpc>
              <a:spcBef>
                <a:spcPts val="360"/>
              </a:spcBef>
            </a:pPr>
            <a:endParaRPr lang="hu-HU" sz="1800" b="0" strike="noStrike" spc="-1" dirty="0">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TextShape 1"/>
          <p:cNvSpPr txBox="1"/>
          <p:nvPr/>
        </p:nvSpPr>
        <p:spPr>
          <a:xfrm>
            <a:off x="0" y="83983"/>
            <a:ext cx="3960000" cy="820080"/>
          </a:xfrm>
          <a:prstGeom prst="rect">
            <a:avLst/>
          </a:prstGeom>
          <a:noFill/>
          <a:ln>
            <a:noFill/>
          </a:ln>
        </p:spPr>
        <p:txBody>
          <a:bodyPr tIns="91440" bIns="91440" anchor="ctr">
            <a:noAutofit/>
          </a:bodyPr>
          <a:lstStyle/>
          <a:p>
            <a:pPr marL="216000">
              <a:lnSpc>
                <a:spcPct val="100000"/>
              </a:lnSpc>
            </a:pPr>
            <a:r>
              <a:rPr lang="hu-HU" sz="2400" b="1" strike="noStrike" spc="-1" dirty="0">
                <a:solidFill>
                  <a:srgbClr val="7B7B7B"/>
                </a:solidFill>
                <a:latin typeface="Trebuchet MS"/>
                <a:ea typeface="Trebuchet MS"/>
              </a:rPr>
              <a:t>Nitrogen-dioxide (NO</a:t>
            </a:r>
            <a:r>
              <a:rPr lang="hu-HU" sz="2400" b="1" strike="noStrike" spc="-1" baseline="-25000" dirty="0">
                <a:solidFill>
                  <a:srgbClr val="7B7B7B"/>
                </a:solidFill>
                <a:latin typeface="Trebuchet MS"/>
                <a:ea typeface="Trebuchet MS"/>
              </a:rPr>
              <a:t>2</a:t>
            </a:r>
            <a:r>
              <a:rPr lang="hu-HU" sz="2400" b="1" strike="noStrike" spc="-1" dirty="0">
                <a:solidFill>
                  <a:srgbClr val="7B7B7B"/>
                </a:solidFill>
                <a:latin typeface="Trebuchet MS"/>
                <a:ea typeface="Trebuchet MS"/>
              </a:rPr>
              <a:t>)</a:t>
            </a:r>
            <a:endParaRPr lang="hu-HU" sz="2400" b="0" strike="noStrike" spc="-1" dirty="0">
              <a:solidFill>
                <a:srgbClr val="000000"/>
              </a:solidFill>
              <a:latin typeface="Arial"/>
            </a:endParaRPr>
          </a:p>
        </p:txBody>
      </p:sp>
      <p:sp>
        <p:nvSpPr>
          <p:cNvPr id="814" name="TextShape 2"/>
          <p:cNvSpPr txBox="1"/>
          <p:nvPr/>
        </p:nvSpPr>
        <p:spPr>
          <a:xfrm>
            <a:off x="323640" y="1018773"/>
            <a:ext cx="7596000" cy="5544360"/>
          </a:xfrm>
          <a:prstGeom prst="rect">
            <a:avLst/>
          </a:prstGeom>
          <a:noFill/>
          <a:ln>
            <a:noFill/>
          </a:ln>
        </p:spPr>
        <p:txBody>
          <a:bodyPr tIns="91440" bIns="91440">
            <a:noAutofit/>
          </a:bodyPr>
          <a:lstStyle/>
          <a:p>
            <a:pPr marL="106560">
              <a:lnSpc>
                <a:spcPct val="100000"/>
              </a:lnSpc>
              <a:spcBef>
                <a:spcPts val="479"/>
              </a:spcBef>
            </a:pPr>
            <a:r>
              <a:rPr lang="en-GB" sz="1600" b="0" strike="noStrike" spc="-1">
                <a:solidFill>
                  <a:srgbClr val="5A6F81"/>
                </a:solidFill>
                <a:latin typeface="Trebuchet MS"/>
                <a:ea typeface="Trebuchet MS"/>
              </a:rPr>
              <a:t>I/O ratio ~ 0.8</a:t>
            </a:r>
            <a:endParaRPr lang="en-GB" sz="1600" b="0" strike="noStrike" spc="-1">
              <a:solidFill>
                <a:srgbClr val="000000"/>
              </a:solidFill>
              <a:latin typeface="Arial"/>
            </a:endParaRPr>
          </a:p>
          <a:p>
            <a:pPr marL="106560">
              <a:lnSpc>
                <a:spcPct val="100000"/>
              </a:lnSpc>
              <a:spcBef>
                <a:spcPts val="479"/>
              </a:spcBef>
              <a:spcAft>
                <a:spcPts val="601"/>
              </a:spcAft>
            </a:pPr>
            <a:r>
              <a:rPr lang="en-GB" sz="1600" b="1" strike="noStrike" spc="-1">
                <a:solidFill>
                  <a:srgbClr val="5A6F81"/>
                </a:solidFill>
                <a:latin typeface="Trebuchet MS"/>
                <a:ea typeface="Trebuchet MS"/>
              </a:rPr>
              <a:t>Health effects: Asthmatics are especially sensitive (!)</a:t>
            </a:r>
            <a:endParaRPr lang="en-GB" sz="16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en-GB" sz="1600" b="0" strike="noStrike" spc="-1">
                <a:solidFill>
                  <a:srgbClr val="5A6F81"/>
                </a:solidFill>
                <a:latin typeface="Trebuchet MS"/>
                <a:ea typeface="Trebuchet MS"/>
              </a:rPr>
              <a:t>Increased bronchial reactivity </a:t>
            </a:r>
            <a:endParaRPr lang="en-GB" sz="16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en-GB" sz="1600" b="0" strike="noStrike" spc="-1">
                <a:solidFill>
                  <a:srgbClr val="5A6F81"/>
                </a:solidFill>
                <a:latin typeface="Trebuchet MS"/>
                <a:ea typeface="Trebuchet MS"/>
              </a:rPr>
              <a:t>Reduced respiratory function</a:t>
            </a:r>
            <a:endParaRPr lang="en-GB" sz="16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en-GB" sz="1600" b="0" strike="noStrike" spc="-1">
                <a:solidFill>
                  <a:srgbClr val="5A6F81"/>
                </a:solidFill>
                <a:latin typeface="Trebuchet MS"/>
                <a:ea typeface="Trebuchet MS"/>
              </a:rPr>
              <a:t>Increased respiratory morbidity </a:t>
            </a:r>
            <a:endParaRPr lang="en-GB" sz="16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en-GB" sz="1600" b="0" strike="noStrike" spc="-1">
                <a:solidFill>
                  <a:srgbClr val="5A6F81"/>
                </a:solidFill>
                <a:latin typeface="Trebuchet MS"/>
                <a:ea typeface="Trebuchet MS"/>
              </a:rPr>
              <a:t>Reduced immunological protection</a:t>
            </a:r>
            <a:endParaRPr lang="en-GB" sz="16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en-GB" sz="1600" b="0" strike="noStrike" spc="-1">
                <a:solidFill>
                  <a:srgbClr val="5A6F81"/>
                </a:solidFill>
                <a:latin typeface="Trebuchet MS"/>
                <a:ea typeface="Trebuchet MS"/>
              </a:rPr>
              <a:t>Middle ear, nose-, ear-, pharynx inflammation</a:t>
            </a:r>
            <a:endParaRPr lang="en-GB" sz="16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en-GB" sz="1600" b="0" strike="noStrike" spc="-1">
                <a:solidFill>
                  <a:srgbClr val="5A6F81"/>
                </a:solidFill>
                <a:latin typeface="Trebuchet MS"/>
                <a:ea typeface="Trebuchet MS"/>
              </a:rPr>
              <a:t>Increases the allergenic effect of allergens (e.g. Food allergy!)</a:t>
            </a:r>
            <a:endParaRPr lang="en-GB" sz="16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en-GB" sz="1600" b="0" strike="noStrike" spc="-1">
                <a:solidFill>
                  <a:srgbClr val="5A6F81"/>
                </a:solidFill>
                <a:latin typeface="Trebuchet MS"/>
                <a:ea typeface="Trebuchet MS"/>
              </a:rPr>
              <a:t>Eczema</a:t>
            </a:r>
            <a:endParaRPr lang="en-GB" sz="1600" b="0" strike="noStrike" spc="-1">
              <a:solidFill>
                <a:srgbClr val="000000"/>
              </a:solidFill>
              <a:latin typeface="Arial"/>
            </a:endParaRPr>
          </a:p>
          <a:p>
            <a:pPr marL="457200" indent="-350280">
              <a:lnSpc>
                <a:spcPct val="100000"/>
              </a:lnSpc>
              <a:spcAft>
                <a:spcPts val="601"/>
              </a:spcAft>
              <a:buClr>
                <a:srgbClr val="7E93A5"/>
              </a:buClr>
              <a:buFont typeface="Wingdings" charset="2"/>
              <a:buChar char=""/>
            </a:pPr>
            <a:r>
              <a:rPr lang="en-GB" sz="1600" b="0" strike="noStrike" spc="-1">
                <a:solidFill>
                  <a:srgbClr val="5A6F81"/>
                </a:solidFill>
                <a:latin typeface="Trebuchet MS"/>
                <a:ea typeface="Trebuchet MS"/>
              </a:rPr>
              <a:t>Increased blood coagulation in adults</a:t>
            </a:r>
            <a:endParaRPr lang="en-GB" sz="1600" b="0" strike="noStrike" spc="-1">
              <a:solidFill>
                <a:srgbClr val="000000"/>
              </a:solidFill>
              <a:latin typeface="Arial"/>
            </a:endParaRPr>
          </a:p>
          <a:p>
            <a:pPr marL="106560">
              <a:lnSpc>
                <a:spcPct val="100000"/>
              </a:lnSpc>
              <a:spcBef>
                <a:spcPts val="479"/>
              </a:spcBef>
            </a:pPr>
            <a:r>
              <a:rPr lang="en-GB" sz="1600" b="1" strike="noStrike" spc="-1">
                <a:solidFill>
                  <a:srgbClr val="5A6F81"/>
                </a:solidFill>
                <a:latin typeface="Trebuchet MS"/>
                <a:ea typeface="Trebuchet MS"/>
              </a:rPr>
              <a:t>Limit values:</a:t>
            </a:r>
            <a:endParaRPr lang="en-GB" sz="1600" b="0" strike="noStrike" spc="-1">
              <a:solidFill>
                <a:srgbClr val="000000"/>
              </a:solidFill>
              <a:latin typeface="Arial"/>
            </a:endParaRPr>
          </a:p>
          <a:p>
            <a:pPr marL="285840" indent="-285480">
              <a:lnSpc>
                <a:spcPct val="100000"/>
              </a:lnSpc>
              <a:spcBef>
                <a:spcPts val="479"/>
              </a:spcBef>
              <a:buClr>
                <a:srgbClr val="7E93A5"/>
              </a:buClr>
              <a:buFont typeface="Wingdings" charset="2"/>
              <a:buChar char=""/>
            </a:pPr>
            <a:r>
              <a:rPr lang="en-GB" sz="1600" b="1" strike="noStrike" spc="-1">
                <a:solidFill>
                  <a:srgbClr val="5A6F81"/>
                </a:solidFill>
                <a:latin typeface="Trebuchet MS"/>
                <a:ea typeface="Trebuchet MS"/>
              </a:rPr>
              <a:t>WHO</a:t>
            </a:r>
            <a:r>
              <a:rPr lang="en-GB" sz="1600" b="0" strike="noStrike" spc="-1">
                <a:solidFill>
                  <a:srgbClr val="5A6F81"/>
                </a:solidFill>
                <a:latin typeface="Trebuchet MS"/>
                <a:ea typeface="Trebuchet MS"/>
              </a:rPr>
              <a:t>: indoor 	1 hour: 200 µg/m</a:t>
            </a:r>
            <a:r>
              <a:rPr lang="en-GB" sz="1600" b="0" strike="noStrike" spc="-1" baseline="30000">
                <a:solidFill>
                  <a:srgbClr val="5A6F81"/>
                </a:solidFill>
                <a:latin typeface="Trebuchet MS"/>
                <a:ea typeface="Trebuchet MS"/>
              </a:rPr>
              <a:t>3</a:t>
            </a:r>
            <a:endParaRPr lang="en-GB" sz="1600" b="0" strike="noStrike" spc="-1" baseline="30000">
              <a:solidFill>
                <a:srgbClr val="000000"/>
              </a:solidFill>
              <a:latin typeface="Arial"/>
            </a:endParaRPr>
          </a:p>
          <a:p>
            <a:pPr>
              <a:lnSpc>
                <a:spcPct val="100000"/>
              </a:lnSpc>
              <a:spcBef>
                <a:spcPts val="479"/>
              </a:spcBef>
              <a:spcAft>
                <a:spcPts val="601"/>
              </a:spcAft>
            </a:pPr>
            <a:r>
              <a:rPr lang="en-GB" sz="1600" b="0" strike="noStrike" spc="-1">
                <a:solidFill>
                  <a:srgbClr val="5A6F81"/>
                </a:solidFill>
                <a:latin typeface="Trebuchet MS"/>
                <a:ea typeface="Trebuchet MS"/>
              </a:rPr>
              <a:t>                      	annual:  40 µg/m</a:t>
            </a:r>
            <a:r>
              <a:rPr lang="en-GB" sz="1600" b="0" strike="noStrike" spc="-1" baseline="30000">
                <a:solidFill>
                  <a:srgbClr val="5A6F81"/>
                </a:solidFill>
                <a:latin typeface="Trebuchet MS"/>
                <a:ea typeface="Trebuchet MS"/>
              </a:rPr>
              <a:t>3</a:t>
            </a:r>
            <a:endParaRPr lang="en-GB" sz="1600" b="0" strike="noStrike" spc="-1" baseline="30000">
              <a:solidFill>
                <a:srgbClr val="000000"/>
              </a:solidFill>
              <a:latin typeface="Arial"/>
            </a:endParaRPr>
          </a:p>
          <a:p>
            <a:pPr>
              <a:lnSpc>
                <a:spcPct val="100000"/>
              </a:lnSpc>
              <a:spcBef>
                <a:spcPts val="479"/>
              </a:spcBef>
            </a:pPr>
            <a:endParaRPr lang="en-GB" sz="1600" b="0" strike="noStrike" spc="-1">
              <a:solidFill>
                <a:srgbClr val="000000"/>
              </a:solidFill>
              <a:latin typeface="Arial"/>
            </a:endParaRPr>
          </a:p>
          <a:p>
            <a:pPr>
              <a:lnSpc>
                <a:spcPct val="100000"/>
              </a:lnSpc>
              <a:spcBef>
                <a:spcPts val="479"/>
              </a:spcBef>
            </a:pPr>
            <a:endParaRPr lang="en-GB" sz="1600" b="0" strike="noStrike" spc="-1">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TextShape 1"/>
          <p:cNvSpPr txBox="1"/>
          <p:nvPr/>
        </p:nvSpPr>
        <p:spPr>
          <a:xfrm>
            <a:off x="-6840" y="149400"/>
            <a:ext cx="457848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Carbon monoxide (CO)</a:t>
            </a:r>
          </a:p>
        </p:txBody>
      </p:sp>
      <p:sp>
        <p:nvSpPr>
          <p:cNvPr id="816" name="TextShape 2"/>
          <p:cNvSpPr txBox="1"/>
          <p:nvPr/>
        </p:nvSpPr>
        <p:spPr>
          <a:xfrm>
            <a:off x="152280" y="1052640"/>
            <a:ext cx="8964000" cy="4050720"/>
          </a:xfrm>
          <a:prstGeom prst="rect">
            <a:avLst/>
          </a:prstGeom>
          <a:noFill/>
          <a:ln>
            <a:noFill/>
          </a:ln>
        </p:spPr>
        <p:txBody>
          <a:bodyPr tIns="91440" bIns="91440">
            <a:noAutofit/>
          </a:bodyPr>
          <a:lstStyle/>
          <a:p>
            <a:pPr>
              <a:lnSpc>
                <a:spcPct val="100000"/>
              </a:lnSpc>
              <a:spcBef>
                <a:spcPts val="479"/>
              </a:spcBef>
            </a:pPr>
            <a:r>
              <a:rPr lang="hu-HU" sz="1800" b="0" strike="noStrike" spc="-1" dirty="0">
                <a:solidFill>
                  <a:srgbClr val="5A6F81"/>
                </a:solidFill>
                <a:latin typeface="Trebuchet MS"/>
                <a:ea typeface="Trebuchet MS"/>
              </a:rPr>
              <a:t>I/O ratio ~ 1.0</a:t>
            </a:r>
            <a:endParaRPr lang="hu-HU" sz="1800" b="0" strike="noStrike" spc="-1" dirty="0">
              <a:solidFill>
                <a:srgbClr val="000000"/>
              </a:solidFill>
              <a:latin typeface="Arial"/>
            </a:endParaRPr>
          </a:p>
          <a:p>
            <a:pPr>
              <a:lnSpc>
                <a:spcPct val="100000"/>
              </a:lnSpc>
              <a:spcBef>
                <a:spcPts val="479"/>
              </a:spcBef>
            </a:pPr>
            <a:endParaRPr lang="hu-HU" sz="1800" b="0" strike="noStrike" spc="-1" dirty="0">
              <a:solidFill>
                <a:srgbClr val="000000"/>
              </a:solidFill>
              <a:latin typeface="Arial"/>
            </a:endParaRPr>
          </a:p>
          <a:p>
            <a:pPr>
              <a:lnSpc>
                <a:spcPct val="100000"/>
              </a:lnSpc>
              <a:spcBef>
                <a:spcPts val="479"/>
              </a:spcBef>
              <a:spcAft>
                <a:spcPts val="601"/>
              </a:spcAft>
            </a:pPr>
            <a:r>
              <a:rPr lang="hu-HU" sz="1800" b="0" strike="noStrike" spc="-1" dirty="0">
                <a:solidFill>
                  <a:srgbClr val="5A6F81"/>
                </a:solidFill>
                <a:latin typeface="Trebuchet MS"/>
                <a:ea typeface="Trebuchet MS"/>
              </a:rPr>
              <a:t>It is </a:t>
            </a:r>
            <a:r>
              <a:rPr lang="hu-HU" sz="1800" b="0" strike="noStrike" spc="-1" dirty="0" err="1">
                <a:solidFill>
                  <a:srgbClr val="5A6F81"/>
                </a:solidFill>
                <a:latin typeface="Trebuchet MS"/>
                <a:ea typeface="Trebuchet MS"/>
              </a:rPr>
              <a:t>caused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by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incomplete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combustion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Sources</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dirty="0" err="1">
                <a:solidFill>
                  <a:srgbClr val="5A6F81"/>
                </a:solidFill>
                <a:latin typeface="Trebuchet MS"/>
                <a:ea typeface="Trebuchet MS"/>
              </a:rPr>
              <a:t>Heating</a:t>
            </a:r>
            <a:r>
              <a:rPr lang="hu-HU" sz="1800" b="0" strike="noStrike" spc="-1" dirty="0">
                <a:solidFill>
                  <a:srgbClr val="5A6F81"/>
                </a:solidFill>
                <a:latin typeface="Trebuchet MS"/>
                <a:ea typeface="Trebuchet MS"/>
              </a:rPr>
              <a:t> and </a:t>
            </a:r>
            <a:r>
              <a:rPr lang="hu-HU" sz="1800" b="0" strike="noStrike" spc="-1" dirty="0" err="1">
                <a:solidFill>
                  <a:srgbClr val="5A6F81"/>
                </a:solidFill>
                <a:latin typeface="Trebuchet MS"/>
                <a:ea typeface="Trebuchet MS"/>
              </a:rPr>
              <a:t>cooking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devices</a:t>
            </a:r>
            <a:endParaRPr lang="hu-HU" sz="1800" b="0" strike="noStrike" spc="-1" dirty="0">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dirty="0">
                <a:solidFill>
                  <a:srgbClr val="5A6F81"/>
                </a:solidFill>
                <a:latin typeface="Trebuchet MS"/>
                <a:ea typeface="Trebuchet MS"/>
              </a:rPr>
              <a:t>ETS</a:t>
            </a:r>
            <a:endParaRPr lang="hu-HU" sz="1800" b="0" strike="noStrike" spc="-1" dirty="0">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dirty="0" err="1">
                <a:solidFill>
                  <a:srgbClr val="5A6F81"/>
                </a:solidFill>
                <a:latin typeface="Trebuchet MS"/>
                <a:ea typeface="Trebuchet MS"/>
              </a:rPr>
              <a:t>Running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car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engines</a:t>
            </a:r>
            <a:r>
              <a:rPr lang="hu-HU" sz="1800" b="0" strike="noStrike" spc="-1" dirty="0">
                <a:solidFill>
                  <a:srgbClr val="5A6F81"/>
                </a:solidFill>
                <a:latin typeface="Trebuchet MS"/>
                <a:ea typeface="Trebuchet MS"/>
              </a:rPr>
              <a:t> in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garage</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dirty="0" err="1">
                <a:solidFill>
                  <a:srgbClr val="5A6F81"/>
                </a:solidFill>
                <a:latin typeface="Trebuchet MS"/>
                <a:ea typeface="Trebuchet MS"/>
              </a:rPr>
              <a:t>Car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traffic</a:t>
            </a:r>
            <a:endParaRPr lang="hu-HU" sz="1800" b="0" strike="noStrike" spc="-1" dirty="0">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dirty="0" err="1">
                <a:solidFill>
                  <a:srgbClr val="5A6F81"/>
                </a:solidFill>
                <a:latin typeface="Trebuchet MS"/>
                <a:ea typeface="Trebuchet MS"/>
              </a:rPr>
              <a:t>Other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outdoor</a:t>
            </a:r>
            <a:r>
              <a:rPr lang="hu-HU" sz="1800" b="0" strike="noStrike" spc="-1" dirty="0">
                <a:solidFill>
                  <a:srgbClr val="5A6F81"/>
                </a:solidFill>
                <a:latin typeface="Trebuchet MS"/>
                <a:ea typeface="Trebuchet MS"/>
              </a:rPr>
              <a:t> CO </a:t>
            </a:r>
            <a:r>
              <a:rPr lang="hu-HU" sz="1800" b="0" strike="noStrike" spc="-1" dirty="0" err="1">
                <a:solidFill>
                  <a:srgbClr val="5A6F81"/>
                </a:solidFill>
                <a:latin typeface="Trebuchet MS"/>
                <a:ea typeface="Trebuchet MS"/>
              </a:rPr>
              <a:t>sources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power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plant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incinerator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industrial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pollution</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a:lnSpc>
                <a:spcPct val="100000"/>
              </a:lnSpc>
              <a:spcAft>
                <a:spcPts val="400"/>
              </a:spcAft>
            </a:pPr>
            <a:endParaRPr lang="hu-HU" sz="1800" b="0" strike="noStrike" spc="-1" dirty="0">
              <a:solidFill>
                <a:srgbClr val="000000"/>
              </a:solidFill>
              <a:latin typeface="Arial"/>
            </a:endParaRPr>
          </a:p>
          <a:p>
            <a:pPr marL="106560">
              <a:lnSpc>
                <a:spcPct val="100000"/>
              </a:lnSpc>
            </a:pPr>
            <a:r>
              <a:rPr lang="hu-HU" sz="1800" b="0" strike="noStrike" spc="-1" dirty="0">
                <a:solidFill>
                  <a:srgbClr val="5A6F81"/>
                </a:solidFill>
                <a:latin typeface="Trebuchet MS"/>
                <a:ea typeface="Trebuchet MS"/>
              </a:rPr>
              <a:t>CO </a:t>
            </a:r>
            <a:r>
              <a:rPr lang="hu-HU" sz="1800" b="0" strike="noStrike" spc="-1" dirty="0" err="1">
                <a:solidFill>
                  <a:srgbClr val="5A6F81"/>
                </a:solidFill>
                <a:latin typeface="Trebuchet MS"/>
                <a:ea typeface="Trebuchet MS"/>
              </a:rPr>
              <a:t>binds</a:t>
            </a:r>
            <a:r>
              <a:rPr lang="hu-HU" sz="1800" b="0" strike="noStrike" spc="-1" dirty="0">
                <a:solidFill>
                  <a:srgbClr val="5A6F81"/>
                </a:solidFill>
                <a:latin typeface="Trebuchet MS"/>
                <a:ea typeface="Trebuchet MS"/>
              </a:rPr>
              <a:t> 250 </a:t>
            </a:r>
            <a:r>
              <a:rPr lang="hu-HU" sz="1800" b="0" strike="noStrike" spc="-1" dirty="0" err="1">
                <a:solidFill>
                  <a:srgbClr val="5A6F81"/>
                </a:solidFill>
                <a:latin typeface="Trebuchet MS"/>
                <a:ea typeface="Trebuchet MS"/>
              </a:rPr>
              <a:t>times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stronger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to</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haemoglobin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than</a:t>
            </a:r>
            <a:r>
              <a:rPr lang="hu-HU" sz="1800" b="0" strike="noStrike" spc="-1" dirty="0">
                <a:solidFill>
                  <a:srgbClr val="5A6F81"/>
                </a:solidFill>
                <a:latin typeface="Trebuchet MS"/>
                <a:ea typeface="Trebuchet MS"/>
              </a:rPr>
              <a:t> O</a:t>
            </a:r>
            <a:r>
              <a:rPr lang="hu-HU" sz="1800" b="0" strike="noStrike" spc="-1" baseline="-25000" dirty="0">
                <a:solidFill>
                  <a:srgbClr val="5A6F81"/>
                </a:solidFill>
                <a:latin typeface="Trebuchet MS"/>
                <a:ea typeface="Trebuchet MS"/>
              </a:rPr>
              <a:t>2</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Foetal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Hb</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also</a:t>
            </a:r>
            <a:r>
              <a:rPr lang="hu-HU" sz="1800" b="0" strike="noStrike" spc="-1" dirty="0">
                <a:solidFill>
                  <a:srgbClr val="5A6F81"/>
                </a:solidFill>
                <a:latin typeface="Trebuchet MS"/>
                <a:ea typeface="Trebuchet MS"/>
              </a:rPr>
              <a:t> has a </a:t>
            </a:r>
            <a:r>
              <a:rPr lang="hu-HU" sz="1800" b="0" strike="noStrike" spc="-1" dirty="0" err="1">
                <a:solidFill>
                  <a:srgbClr val="5A6F81"/>
                </a:solidFill>
                <a:latin typeface="Trebuchet MS"/>
                <a:ea typeface="Trebuchet MS"/>
              </a:rPr>
              <a:t>stronger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affinity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to</a:t>
            </a:r>
            <a:r>
              <a:rPr lang="hu-HU" sz="1800" b="0" strike="noStrike" spc="-1" dirty="0">
                <a:solidFill>
                  <a:srgbClr val="5A6F81"/>
                </a:solidFill>
                <a:latin typeface="Trebuchet MS"/>
                <a:ea typeface="Trebuchet MS"/>
              </a:rPr>
              <a:t> CO. CO </a:t>
            </a:r>
            <a:r>
              <a:rPr lang="hu-HU" sz="1800" b="0" strike="noStrike" spc="-1" dirty="0" err="1">
                <a:solidFill>
                  <a:srgbClr val="5A6F81"/>
                </a:solidFill>
                <a:latin typeface="Trebuchet MS"/>
                <a:ea typeface="Trebuchet MS"/>
              </a:rPr>
              <a:t>causes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tissue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hypoxia</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457200" indent="-350280">
              <a:lnSpc>
                <a:spcPct val="100000"/>
              </a:lnSpc>
              <a:spcBef>
                <a:spcPts val="479"/>
              </a:spcBef>
            </a:pPr>
            <a:endParaRPr lang="hu-HU" sz="1800" b="0" strike="noStrike" spc="-1" dirty="0">
              <a:solidFill>
                <a:srgbClr val="000000"/>
              </a:solidFill>
              <a:latin typeface="Arial"/>
            </a:endParaRPr>
          </a:p>
          <a:p>
            <a:pPr marL="106560">
              <a:lnSpc>
                <a:spcPct val="100000"/>
              </a:lnSpc>
              <a:spcAft>
                <a:spcPts val="400"/>
              </a:spcAft>
            </a:pPr>
            <a:endParaRPr lang="hu-HU" sz="1800" b="0" strike="noStrike" spc="-1" dirty="0">
              <a:solidFill>
                <a:srgbClr val="000000"/>
              </a:solidFill>
              <a:latin typeface="Arial"/>
            </a:endParaRPr>
          </a:p>
          <a:p>
            <a:pPr marL="106560">
              <a:lnSpc>
                <a:spcPct val="100000"/>
              </a:lnSpc>
              <a:spcBef>
                <a:spcPts val="479"/>
              </a:spcBef>
            </a:pPr>
            <a:r>
              <a:rPr lang="hu-HU" sz="1800" b="0" strike="noStrike" spc="-1" dirty="0">
                <a:solidFill>
                  <a:srgbClr val="5A6F81"/>
                </a:solidFill>
                <a:latin typeface="Trebuchet MS"/>
                <a:ea typeface="Trebuchet MS"/>
              </a:rPr>
              <a:t> </a:t>
            </a:r>
            <a:endParaRPr lang="hu-HU" sz="1800" b="0" strike="noStrike" spc="-1" dirty="0">
              <a:solidFill>
                <a:srgbClr val="000000"/>
              </a:solidFill>
              <a:latin typeface="Arial"/>
            </a:endParaRPr>
          </a:p>
          <a:p>
            <a:pPr>
              <a:lnSpc>
                <a:spcPct val="100000"/>
              </a:lnSpc>
              <a:spcBef>
                <a:spcPts val="479"/>
              </a:spcBef>
            </a:pPr>
            <a:r>
              <a:rPr lang="hu-HU" sz="1800" b="0" strike="noStrike" spc="-1" dirty="0">
                <a:solidFill>
                  <a:srgbClr val="5A6F81"/>
                </a:solidFill>
                <a:latin typeface="Trebuchet MS"/>
                <a:ea typeface="Trebuchet MS"/>
              </a:rPr>
              <a:t>   </a:t>
            </a:r>
            <a:endParaRPr lang="hu-HU" sz="1800" b="0" strike="noStrike" spc="-1" dirty="0">
              <a:solidFill>
                <a:srgbClr val="0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TextShape 1"/>
          <p:cNvSpPr txBox="1"/>
          <p:nvPr/>
        </p:nvSpPr>
        <p:spPr>
          <a:xfrm>
            <a:off x="1947960" y="1125360"/>
            <a:ext cx="6465600" cy="5082840"/>
          </a:xfrm>
          <a:prstGeom prst="rect">
            <a:avLst/>
          </a:prstGeom>
          <a:noFill/>
          <a:ln>
            <a:noFill/>
          </a:ln>
        </p:spPr>
        <p:txBody>
          <a:bodyPr tIns="91440" bIns="91440">
            <a:normAutofit/>
          </a:bodyPr>
          <a:lstStyle/>
          <a:p>
            <a:pPr marL="457200" indent="-350280">
              <a:lnSpc>
                <a:spcPct val="100000"/>
              </a:lnSpc>
              <a:spcAft>
                <a:spcPts val="400"/>
              </a:spcAft>
            </a:pPr>
            <a:r>
              <a:rPr lang="hu-HU" sz="1800" b="1" strike="noStrike" spc="-1">
                <a:solidFill>
                  <a:srgbClr val="5A6F81"/>
                </a:solidFill>
                <a:latin typeface="Trebuchet MS"/>
                <a:ea typeface="Trebuchet MS"/>
              </a:rPr>
              <a:t>Acute symptoms:</a:t>
            </a:r>
            <a:r>
              <a:rPr lang="hu-HU" sz="1800" b="1" i="1" strike="noStrike" spc="-1">
                <a:solidFill>
                  <a:srgbClr val="5A6F81"/>
                </a:solidFill>
                <a:latin typeface="Trebuchet MS"/>
                <a:ea typeface="Trebuchet MS"/>
              </a:rPr>
              <a:t>  </a:t>
            </a:r>
            <a:endParaRPr lang="hu-HU" sz="18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a:solidFill>
                  <a:srgbClr val="5A6F81"/>
                </a:solidFill>
                <a:latin typeface="Trebuchet MS"/>
                <a:ea typeface="Trebuchet MS"/>
              </a:rPr>
              <a:t>Headache, vertigo, tiredness, heavy breathing</a:t>
            </a:r>
            <a:endParaRPr lang="hu-HU" sz="18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a:solidFill>
                  <a:srgbClr val="5A6F81"/>
                </a:solidFill>
                <a:latin typeface="Trebuchet MS"/>
                <a:ea typeface="Trebuchet MS"/>
              </a:rPr>
              <a:t>Nausea, vomiting			</a:t>
            </a:r>
            <a:endParaRPr lang="hu-HU" sz="18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a:solidFill>
                  <a:srgbClr val="5A6F81"/>
                </a:solidFill>
                <a:latin typeface="Trebuchet MS"/>
                <a:ea typeface="Trebuchet MS"/>
              </a:rPr>
              <a:t>Irritability				</a:t>
            </a:r>
            <a:endParaRPr lang="hu-HU" sz="18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a:solidFill>
                  <a:srgbClr val="5A6F81"/>
                </a:solidFill>
                <a:latin typeface="Trebuchet MS"/>
                <a:ea typeface="Trebuchet MS"/>
              </a:rPr>
              <a:t>Drowsiness, confusion, desorientation </a:t>
            </a:r>
            <a:endParaRPr lang="hu-HU" sz="18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a:solidFill>
                  <a:srgbClr val="5A6F81"/>
                </a:solidFill>
                <a:latin typeface="Trebuchet MS"/>
                <a:ea typeface="Trebuchet MS"/>
              </a:rPr>
              <a:t>Loss of consciousness, coma		</a:t>
            </a:r>
            <a:endParaRPr lang="hu-HU" sz="1800" b="0" strike="noStrike" spc="-1">
              <a:solidFill>
                <a:srgbClr val="000000"/>
              </a:solidFill>
              <a:latin typeface="Arial"/>
            </a:endParaRPr>
          </a:p>
          <a:p>
            <a:pPr marL="457200" indent="-350280">
              <a:lnSpc>
                <a:spcPct val="100000"/>
              </a:lnSpc>
              <a:spcAft>
                <a:spcPts val="1199"/>
              </a:spcAft>
              <a:buClr>
                <a:srgbClr val="7E93A5"/>
              </a:buClr>
              <a:buFont typeface="Wingdings" charset="2"/>
              <a:buChar char=""/>
            </a:pPr>
            <a:r>
              <a:rPr lang="hu-HU" sz="1800" b="0" strike="noStrike" spc="-1">
                <a:solidFill>
                  <a:srgbClr val="5A6F81"/>
                </a:solidFill>
                <a:latin typeface="Trebuchet MS"/>
                <a:ea typeface="Trebuchet MS"/>
              </a:rPr>
              <a:t>Death</a:t>
            </a:r>
            <a:endParaRPr lang="hu-HU" sz="1800" b="0" strike="noStrike" spc="-1">
              <a:solidFill>
                <a:srgbClr val="000000"/>
              </a:solidFill>
              <a:latin typeface="Arial"/>
            </a:endParaRPr>
          </a:p>
          <a:p>
            <a:pPr>
              <a:lnSpc>
                <a:spcPct val="100000"/>
              </a:lnSpc>
              <a:spcAft>
                <a:spcPts val="400"/>
              </a:spcAft>
            </a:pPr>
            <a:r>
              <a:rPr lang="hu-HU" sz="1800" b="1" strike="noStrike" spc="-1">
                <a:solidFill>
                  <a:srgbClr val="5A6F81"/>
                </a:solidFill>
                <a:latin typeface="Trebuchet MS"/>
                <a:ea typeface="Trebuchet MS"/>
              </a:rPr>
              <a:t>Chronic exposure:</a:t>
            </a:r>
            <a:endParaRPr lang="hu-HU" sz="18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a:solidFill>
                  <a:srgbClr val="5A6F81"/>
                </a:solidFill>
                <a:latin typeface="Trebuchet MS"/>
                <a:ea typeface="Trebuchet MS"/>
              </a:rPr>
              <a:t>Ischemic heart disease, myocardiac failure, AMI</a:t>
            </a:r>
            <a:endParaRPr lang="hu-HU" sz="18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a:solidFill>
                  <a:srgbClr val="5A6F81"/>
                </a:solidFill>
                <a:latin typeface="Trebuchet MS"/>
                <a:ea typeface="Trebuchet MS"/>
              </a:rPr>
              <a:t>retardation in fetal development, reduced birthweight, congenital malformation</a:t>
            </a:r>
            <a:endParaRPr lang="hu-HU" sz="18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a:solidFill>
                  <a:srgbClr val="5A6F81"/>
                </a:solidFill>
                <a:latin typeface="Trebuchet MS"/>
                <a:ea typeface="Trebuchet MS"/>
              </a:rPr>
              <a:t>Increased cardiovascular and total mortality</a:t>
            </a:r>
            <a:endParaRPr lang="hu-HU" sz="1800" b="0" strike="noStrike" spc="-1">
              <a:solidFill>
                <a:srgbClr val="000000"/>
              </a:solidFill>
              <a:latin typeface="Arial"/>
            </a:endParaRPr>
          </a:p>
          <a:p>
            <a:pPr marL="457200" indent="-350280">
              <a:lnSpc>
                <a:spcPct val="100000"/>
              </a:lnSpc>
              <a:spcAft>
                <a:spcPts val="400"/>
              </a:spcAft>
              <a:buClr>
                <a:srgbClr val="7E93A5"/>
              </a:buClr>
              <a:buFont typeface="Wingdings" charset="2"/>
              <a:buChar char=""/>
            </a:pPr>
            <a:r>
              <a:rPr lang="hu-HU" sz="1800" b="0" strike="noStrike" spc="-1">
                <a:solidFill>
                  <a:srgbClr val="5A6F81"/>
                </a:solidFill>
                <a:latin typeface="Trebuchet MS"/>
                <a:ea typeface="Trebuchet MS"/>
              </a:rPr>
              <a:t>Asthma, sinusitis, pneumonia</a:t>
            </a:r>
            <a:endParaRPr lang="hu-HU" sz="1800" b="0" strike="noStrike" spc="-1">
              <a:solidFill>
                <a:srgbClr val="000000"/>
              </a:solidFill>
              <a:latin typeface="Arial"/>
            </a:endParaRPr>
          </a:p>
          <a:p>
            <a:pPr>
              <a:lnSpc>
                <a:spcPct val="100000"/>
              </a:lnSpc>
              <a:spcAft>
                <a:spcPts val="400"/>
              </a:spcAft>
            </a:pPr>
            <a:r>
              <a:rPr lang="hu-HU" sz="1800" b="0" strike="noStrike" spc="-1">
                <a:solidFill>
                  <a:srgbClr val="5A6F81"/>
                </a:solidFill>
                <a:latin typeface="Trebuchet MS"/>
                <a:ea typeface="Trebuchet MS"/>
              </a:rPr>
              <a:t>	</a:t>
            </a:r>
            <a:endParaRPr lang="hu-HU" sz="1800" b="0" strike="noStrike" spc="-1">
              <a:solidFill>
                <a:srgbClr val="000000"/>
              </a:solidFill>
              <a:latin typeface="Arial"/>
            </a:endParaRPr>
          </a:p>
        </p:txBody>
      </p:sp>
      <p:sp>
        <p:nvSpPr>
          <p:cNvPr id="818" name="CustomShape 2"/>
          <p:cNvSpPr/>
          <p:nvPr/>
        </p:nvSpPr>
        <p:spPr>
          <a:xfrm>
            <a:off x="1307160" y="1125360"/>
            <a:ext cx="512280" cy="2304000"/>
          </a:xfrm>
          <a:prstGeom prst="downArrow">
            <a:avLst>
              <a:gd name="adj1" fmla="val 50000"/>
              <a:gd name="adj2" fmla="val 193464"/>
            </a:avLst>
          </a:prstGeom>
          <a:gradFill rotWithShape="0">
            <a:gsLst>
              <a:gs pos="0">
                <a:schemeClr val="accent4"/>
              </a:gs>
              <a:gs pos="100000">
                <a:srgbClr val="000099"/>
              </a:gs>
            </a:gsLst>
            <a:lin ang="5400000"/>
          </a:gradFill>
          <a:ln w="12600">
            <a:solidFill>
              <a:schemeClr val="tx1"/>
            </a:solidFill>
            <a:miter/>
          </a:ln>
        </p:spPr>
        <p:style>
          <a:lnRef idx="0">
            <a:scrgbClr r="0" g="0" b="0"/>
          </a:lnRef>
          <a:fillRef idx="0">
            <a:scrgbClr r="0" g="0" b="0"/>
          </a:fillRef>
          <a:effectRef idx="0">
            <a:scrgbClr r="0" g="0" b="0"/>
          </a:effectRef>
          <a:fontRef idx="minor"/>
        </p:style>
      </p:sp>
      <p:sp>
        <p:nvSpPr>
          <p:cNvPr id="819" name="CustomShape 3"/>
          <p:cNvSpPr/>
          <p:nvPr/>
        </p:nvSpPr>
        <p:spPr>
          <a:xfrm rot="10800000">
            <a:off x="120158" y="1451066"/>
            <a:ext cx="1327641" cy="1292134"/>
          </a:xfrm>
          <a:prstGeom prst="rect">
            <a:avLst/>
          </a:prstGeom>
          <a:noFill/>
          <a:ln>
            <a:noFill/>
          </a:ln>
        </p:spPr>
        <p:style>
          <a:lnRef idx="0">
            <a:scrgbClr r="0" g="0" b="0"/>
          </a:lnRef>
          <a:fillRef idx="0">
            <a:scrgbClr r="0" g="0" b="0"/>
          </a:fillRef>
          <a:effectRef idx="0">
            <a:scrgbClr r="0" g="0" b="0"/>
          </a:effectRef>
          <a:fontRef idx="minor"/>
        </p:style>
        <p:txBody>
          <a:bodyPr rot="5400000" vert="vert" lIns="90000" tIns="45000" rIns="90000" bIns="45000">
            <a:noAutofit/>
          </a:bodyPr>
          <a:lstStyle/>
          <a:p>
            <a:pPr>
              <a:lnSpc>
                <a:spcPct val="100000"/>
              </a:lnSpc>
              <a:spcBef>
                <a:spcPts val="799"/>
              </a:spcBef>
            </a:pPr>
            <a:r>
              <a:rPr lang="hu-HU" sz="1600" b="0" strike="noStrike" spc="-1" dirty="0" err="1">
                <a:solidFill>
                  <a:srgbClr val="5A6F81"/>
                </a:solidFill>
                <a:latin typeface="Calibri"/>
                <a:ea typeface="Arial"/>
              </a:rPr>
              <a:t>Increasing</a:t>
            </a:r>
            <a:br>
              <a:rPr lang="en-US" sz="1600" b="0" strike="noStrike" spc="-1" dirty="0">
                <a:solidFill>
                  <a:srgbClr val="5A6F81"/>
                </a:solidFill>
                <a:latin typeface="Calibri"/>
                <a:ea typeface="Arial"/>
              </a:rPr>
            </a:br>
            <a:r>
              <a:rPr lang="hu-HU" sz="1600" b="0" strike="noStrike" spc="-1" dirty="0" err="1">
                <a:solidFill>
                  <a:srgbClr val="5A6F81"/>
                </a:solidFill>
                <a:latin typeface="Calibri"/>
                <a:ea typeface="Arial"/>
              </a:rPr>
              <a:t>COHb</a:t>
            </a:r>
            <a:r>
              <a:rPr lang="hu-HU" sz="1600" b="0" strike="noStrike" spc="-1" dirty="0">
                <a:solidFill>
                  <a:srgbClr val="5A6F81"/>
                </a:solidFill>
                <a:latin typeface="Calibri"/>
                <a:ea typeface="Arial"/>
              </a:rPr>
              <a:t> </a:t>
            </a:r>
            <a:br>
              <a:rPr lang="en-US" sz="1600" b="0" strike="noStrike" spc="-1" dirty="0">
                <a:solidFill>
                  <a:srgbClr val="5A6F81"/>
                </a:solidFill>
                <a:latin typeface="Calibri"/>
                <a:ea typeface="Arial"/>
              </a:rPr>
            </a:br>
            <a:r>
              <a:rPr lang="hu-HU" sz="1600" b="0" strike="noStrike" spc="-1" dirty="0">
                <a:solidFill>
                  <a:srgbClr val="5A6F81"/>
                </a:solidFill>
                <a:latin typeface="Calibri"/>
                <a:ea typeface="Arial"/>
              </a:rPr>
              <a:t>concentration</a:t>
            </a:r>
            <a:endParaRPr lang="hu-HU" sz="1600" b="0" strike="noStrike" spc="-1" dirty="0">
              <a:latin typeface="Arial"/>
            </a:endParaRPr>
          </a:p>
        </p:txBody>
      </p:sp>
      <p:sp>
        <p:nvSpPr>
          <p:cNvPr id="820" name="TextShape 4"/>
          <p:cNvSpPr txBox="1"/>
          <p:nvPr/>
        </p:nvSpPr>
        <p:spPr>
          <a:xfrm>
            <a:off x="-6840" y="149400"/>
            <a:ext cx="457848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Carbon monoxide (CO)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TextShape 1"/>
          <p:cNvSpPr txBox="1"/>
          <p:nvPr/>
        </p:nvSpPr>
        <p:spPr>
          <a:xfrm>
            <a:off x="457200" y="1412640"/>
            <a:ext cx="8229240" cy="4525560"/>
          </a:xfrm>
          <a:prstGeom prst="rect">
            <a:avLst/>
          </a:prstGeom>
          <a:noFill/>
          <a:ln>
            <a:noFill/>
          </a:ln>
        </p:spPr>
        <p:txBody>
          <a:bodyPr tIns="91440" bIns="91440">
            <a:normAutofit/>
          </a:bodyPr>
          <a:lstStyle/>
          <a:p>
            <a:pPr>
              <a:lnSpc>
                <a:spcPct val="100000"/>
              </a:lnSpc>
              <a:spcBef>
                <a:spcPts val="479"/>
              </a:spcBef>
              <a:spcAft>
                <a:spcPts val="601"/>
              </a:spcAft>
            </a:pPr>
            <a:r>
              <a:rPr lang="hu-HU" sz="1800" b="0" strike="noStrike" spc="-1" dirty="0" err="1">
                <a:solidFill>
                  <a:srgbClr val="5A6F81"/>
                </a:solidFill>
                <a:latin typeface="Trebuchet MS"/>
                <a:ea typeface="Trebuchet MS"/>
              </a:rPr>
              <a:t>Taking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sensitive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populations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into</a:t>
            </a:r>
            <a:r>
              <a:rPr lang="hu-HU" sz="1800" b="0" strike="noStrike" spc="-1" dirty="0">
                <a:solidFill>
                  <a:srgbClr val="5A6F81"/>
                </a:solidFill>
                <a:latin typeface="Trebuchet MS"/>
                <a:ea typeface="Trebuchet MS"/>
              </a:rPr>
              <a:t> account (!)</a:t>
            </a:r>
            <a:endParaRPr lang="hu-HU" sz="1800" b="0" strike="noStrike" spc="-1" dirty="0">
              <a:solidFill>
                <a:srgbClr val="000000"/>
              </a:solidFill>
              <a:latin typeface="Arial"/>
            </a:endParaRPr>
          </a:p>
          <a:p>
            <a:pPr>
              <a:lnSpc>
                <a:spcPct val="100000"/>
              </a:lnSpc>
              <a:spcBef>
                <a:spcPts val="479"/>
              </a:spcBef>
            </a:pPr>
            <a:r>
              <a:rPr lang="hu-HU" sz="1800" b="1" strike="noStrike" spc="-1" dirty="0">
                <a:solidFill>
                  <a:srgbClr val="5A6F81"/>
                </a:solidFill>
                <a:latin typeface="Trebuchet MS"/>
                <a:ea typeface="Trebuchet MS"/>
              </a:rPr>
              <a:t>WHO </a:t>
            </a:r>
            <a:r>
              <a:rPr lang="hu-HU" sz="1800" b="1" strike="noStrike" spc="-1" dirty="0" err="1">
                <a:solidFill>
                  <a:srgbClr val="5A6F81"/>
                </a:solidFill>
                <a:latin typeface="Trebuchet MS"/>
                <a:ea typeface="Trebuchet MS"/>
              </a:rPr>
              <a:t>Guideline</a:t>
            </a:r>
            <a:r>
              <a:rPr lang="hu-HU" sz="1800" b="1" strike="noStrike" spc="-1" dirty="0">
                <a:solidFill>
                  <a:srgbClr val="5A6F81"/>
                </a:solidFill>
                <a:latin typeface="Trebuchet MS"/>
                <a:ea typeface="Trebuchet MS"/>
              </a:rPr>
              <a:t>: </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Arial"/>
              <a:buChar char="•"/>
            </a:pPr>
            <a:r>
              <a:rPr lang="hu-HU" sz="1800" b="0" strike="noStrike" spc="-1" dirty="0">
                <a:solidFill>
                  <a:srgbClr val="5A6F81"/>
                </a:solidFill>
                <a:latin typeface="Trebuchet MS"/>
                <a:ea typeface="Trebuchet MS"/>
              </a:rPr>
              <a:t>15 min.: 100mg/m</a:t>
            </a:r>
            <a:r>
              <a:rPr lang="hu-HU" sz="1800" b="0" strike="noStrike" spc="-1" baseline="30000" dirty="0">
                <a:solidFill>
                  <a:srgbClr val="5A6F81"/>
                </a:solidFill>
                <a:latin typeface="Trebuchet MS"/>
                <a:ea typeface="Trebuchet MS"/>
              </a:rPr>
              <a:t>3</a:t>
            </a:r>
            <a:endParaRPr lang="hu-HU" sz="1800" b="0" strike="noStrike" spc="-1" baseline="30000" dirty="0">
              <a:solidFill>
                <a:srgbClr val="000000"/>
              </a:solidFill>
              <a:latin typeface="Arial"/>
            </a:endParaRPr>
          </a:p>
          <a:p>
            <a:pPr marL="457200" indent="-350280">
              <a:lnSpc>
                <a:spcPct val="100000"/>
              </a:lnSpc>
              <a:spcBef>
                <a:spcPts val="479"/>
              </a:spcBef>
              <a:buClr>
                <a:srgbClr val="7E93A5"/>
              </a:buClr>
              <a:buFont typeface="Arial"/>
              <a:buChar char="•"/>
            </a:pPr>
            <a:r>
              <a:rPr lang="hu-HU" sz="1800" b="0" strike="noStrike" spc="-1" dirty="0">
                <a:solidFill>
                  <a:srgbClr val="5A6F81"/>
                </a:solidFill>
                <a:latin typeface="Trebuchet MS"/>
                <a:ea typeface="Trebuchet MS"/>
              </a:rPr>
              <a:t>1 </a:t>
            </a:r>
            <a:r>
              <a:rPr lang="hu-HU" sz="1800" b="0" strike="noStrike" spc="-1" dirty="0" err="1">
                <a:solidFill>
                  <a:srgbClr val="5A6F81"/>
                </a:solidFill>
                <a:latin typeface="Trebuchet MS"/>
                <a:ea typeface="Trebuchet MS"/>
              </a:rPr>
              <a:t>hour</a:t>
            </a:r>
            <a:r>
              <a:rPr lang="hu-HU" sz="1800" b="0" strike="noStrike" spc="-1" dirty="0">
                <a:solidFill>
                  <a:srgbClr val="5A6F81"/>
                </a:solidFill>
                <a:latin typeface="Trebuchet MS"/>
                <a:ea typeface="Trebuchet MS"/>
              </a:rPr>
              <a:t>:        35 mg/m</a:t>
            </a:r>
            <a:r>
              <a:rPr lang="hu-HU" spc="-1" baseline="30000" dirty="0">
                <a:solidFill>
                  <a:srgbClr val="5A6F81"/>
                </a:solidFill>
                <a:latin typeface="Trebuchet MS"/>
                <a:ea typeface="Trebuchet MS"/>
              </a:rPr>
              <a:t>3</a:t>
            </a:r>
            <a:r>
              <a:rPr lang="hu-HU" sz="1800" b="0" strike="noStrike" spc="-1" dirty="0">
                <a:solidFill>
                  <a:srgbClr val="5A6F81"/>
                </a:solidFill>
                <a:latin typeface="Trebuchet MS"/>
                <a:ea typeface="Trebuchet MS"/>
              </a:rPr>
              <a:t>   (INDEX project: 30 mg/m</a:t>
            </a:r>
            <a:r>
              <a:rPr lang="hu-HU" spc="-1" baseline="30000" dirty="0">
                <a:solidFill>
                  <a:srgbClr val="5A6F81"/>
                </a:solidFill>
                <a:latin typeface="Trebuchet MS"/>
                <a:ea typeface="Trebuchet MS"/>
              </a:rPr>
              <a:t>3</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Arial"/>
              <a:buChar char="•"/>
            </a:pPr>
            <a:r>
              <a:rPr lang="hu-HU" sz="1800" b="0" strike="noStrike" spc="-1" dirty="0">
                <a:solidFill>
                  <a:srgbClr val="5A6F81"/>
                </a:solidFill>
                <a:latin typeface="Trebuchet MS"/>
                <a:ea typeface="Trebuchet MS"/>
              </a:rPr>
              <a:t>8 </a:t>
            </a:r>
            <a:r>
              <a:rPr lang="hu-HU" sz="1800" b="0" strike="noStrike" spc="-1" dirty="0" err="1">
                <a:solidFill>
                  <a:srgbClr val="5A6F81"/>
                </a:solidFill>
                <a:latin typeface="Trebuchet MS"/>
                <a:ea typeface="Trebuchet MS"/>
              </a:rPr>
              <a:t>hours</a:t>
            </a:r>
            <a:r>
              <a:rPr lang="hu-HU" sz="1800" b="0" strike="noStrike" spc="-1" dirty="0">
                <a:solidFill>
                  <a:srgbClr val="5A6F81"/>
                </a:solidFill>
                <a:latin typeface="Trebuchet MS"/>
                <a:ea typeface="Trebuchet MS"/>
              </a:rPr>
              <a:t>:        10 mg/m</a:t>
            </a:r>
            <a:r>
              <a:rPr lang="hu-HU" spc="-1" baseline="30000" dirty="0">
                <a:solidFill>
                  <a:srgbClr val="5A6F81"/>
                </a:solidFill>
                <a:latin typeface="Trebuchet MS"/>
                <a:ea typeface="Trebuchet MS"/>
              </a:rPr>
              <a:t>3</a:t>
            </a:r>
          </a:p>
          <a:p>
            <a:pPr marL="457200" indent="-350280">
              <a:lnSpc>
                <a:spcPct val="100000"/>
              </a:lnSpc>
              <a:spcBef>
                <a:spcPts val="479"/>
              </a:spcBef>
              <a:spcAft>
                <a:spcPts val="601"/>
              </a:spcAft>
              <a:buClr>
                <a:srgbClr val="7E93A5"/>
              </a:buClr>
              <a:buFont typeface="Arial"/>
              <a:buChar char="•"/>
            </a:pPr>
            <a:r>
              <a:rPr lang="hu-HU" sz="1800" b="0" strike="noStrike" spc="-1" dirty="0">
                <a:solidFill>
                  <a:srgbClr val="5A6F81"/>
                </a:solidFill>
                <a:latin typeface="Trebuchet MS"/>
                <a:ea typeface="Trebuchet MS"/>
              </a:rPr>
              <a:t>24 </a:t>
            </a:r>
            <a:r>
              <a:rPr lang="hu-HU" sz="1800" b="0" strike="noStrike" spc="-1" dirty="0" err="1">
                <a:solidFill>
                  <a:srgbClr val="5A6F81"/>
                </a:solidFill>
                <a:latin typeface="Trebuchet MS"/>
                <a:ea typeface="Trebuchet MS"/>
              </a:rPr>
              <a:t>hours</a:t>
            </a:r>
            <a:r>
              <a:rPr lang="hu-HU" sz="1800" b="0" strike="noStrike" spc="-1" dirty="0">
                <a:solidFill>
                  <a:srgbClr val="5A6F81"/>
                </a:solidFill>
                <a:latin typeface="Trebuchet MS"/>
                <a:ea typeface="Trebuchet MS"/>
              </a:rPr>
              <a:t>:        7 mg/m</a:t>
            </a:r>
            <a:r>
              <a:rPr lang="hu-HU" spc="-1" baseline="30000" dirty="0">
                <a:solidFill>
                  <a:srgbClr val="5A6F81"/>
                </a:solidFill>
                <a:latin typeface="Trebuchet MS"/>
                <a:ea typeface="Trebuchet MS"/>
              </a:rPr>
              <a:t>3</a:t>
            </a:r>
          </a:p>
          <a:p>
            <a:pPr>
              <a:lnSpc>
                <a:spcPct val="100000"/>
              </a:lnSpc>
              <a:spcBef>
                <a:spcPts val="479"/>
              </a:spcBef>
            </a:pPr>
            <a:endParaRPr lang="hu-HU" sz="1800" b="0" strike="noStrike" spc="-1" dirty="0">
              <a:solidFill>
                <a:srgbClr val="000000"/>
              </a:solidFill>
              <a:latin typeface="Arial"/>
            </a:endParaRPr>
          </a:p>
          <a:p>
            <a:pPr>
              <a:lnSpc>
                <a:spcPct val="100000"/>
              </a:lnSpc>
              <a:spcBef>
                <a:spcPts val="479"/>
              </a:spcBef>
            </a:pPr>
            <a:endParaRPr lang="hu-HU" sz="1800" b="0" strike="noStrike" spc="-1" dirty="0">
              <a:solidFill>
                <a:srgbClr val="000000"/>
              </a:solidFill>
              <a:latin typeface="Arial"/>
            </a:endParaRPr>
          </a:p>
          <a:p>
            <a:pPr>
              <a:lnSpc>
                <a:spcPct val="100000"/>
              </a:lnSpc>
              <a:spcBef>
                <a:spcPts val="479"/>
              </a:spcBef>
            </a:pPr>
            <a:endParaRPr lang="hu-HU" sz="1800" b="0" strike="noStrike" spc="-1" dirty="0">
              <a:solidFill>
                <a:srgbClr val="000000"/>
              </a:solidFill>
              <a:latin typeface="Arial"/>
            </a:endParaRPr>
          </a:p>
        </p:txBody>
      </p:sp>
      <p:sp>
        <p:nvSpPr>
          <p:cNvPr id="822" name="TextShape 2"/>
          <p:cNvSpPr txBox="1"/>
          <p:nvPr/>
        </p:nvSpPr>
        <p:spPr>
          <a:xfrm>
            <a:off x="-6840" y="149400"/>
            <a:ext cx="429048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Carbon monoxide (CO)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TextShape 1"/>
          <p:cNvSpPr txBox="1"/>
          <p:nvPr/>
        </p:nvSpPr>
        <p:spPr>
          <a:xfrm>
            <a:off x="0" y="220435"/>
            <a:ext cx="5270310" cy="799933"/>
          </a:xfrm>
          <a:prstGeom prst="rect">
            <a:avLst/>
          </a:prstGeom>
          <a:noFill/>
          <a:ln>
            <a:noFill/>
          </a:ln>
        </p:spPr>
        <p:txBody>
          <a:bodyPr tIns="91440" bIns="91440">
            <a:noAutofit/>
          </a:bodyPr>
          <a:lstStyle/>
          <a:p>
            <a:pPr marL="216000"/>
            <a:r>
              <a:rPr lang="hu-HU" sz="2400" b="1" spc="-1" dirty="0">
                <a:solidFill>
                  <a:srgbClr val="7B7B7B"/>
                </a:solidFill>
                <a:latin typeface="Trebuchet MS"/>
                <a:ea typeface="Trebuchet MS"/>
              </a:rPr>
              <a:t>Ozone</a:t>
            </a:r>
          </a:p>
        </p:txBody>
      </p:sp>
      <p:sp>
        <p:nvSpPr>
          <p:cNvPr id="824" name="TextShape 2"/>
          <p:cNvSpPr txBox="1"/>
          <p:nvPr/>
        </p:nvSpPr>
        <p:spPr>
          <a:xfrm>
            <a:off x="44640" y="1232640"/>
            <a:ext cx="8932320" cy="4932360"/>
          </a:xfrm>
          <a:prstGeom prst="rect">
            <a:avLst/>
          </a:prstGeom>
          <a:noFill/>
          <a:ln>
            <a:noFill/>
          </a:ln>
        </p:spPr>
        <p:txBody>
          <a:bodyPr tIns="91440" bIns="91440">
            <a:noAutofit/>
          </a:bodyPr>
          <a:lstStyle/>
          <a:p>
            <a:pPr marL="106560">
              <a:lnSpc>
                <a:spcPct val="90000"/>
              </a:lnSpc>
              <a:spcBef>
                <a:spcPts val="479"/>
              </a:spcBef>
              <a:spcAft>
                <a:spcPts val="601"/>
              </a:spcAft>
            </a:pPr>
            <a:r>
              <a:rPr lang="hu-HU" sz="1800" b="0" strike="noStrike" spc="-1" dirty="0" err="1">
                <a:solidFill>
                  <a:srgbClr val="5A6F81"/>
                </a:solidFill>
                <a:latin typeface="Trebuchet MS"/>
                <a:ea typeface="Trebuchet MS"/>
              </a:rPr>
              <a:t>At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ground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level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ozone</a:t>
            </a:r>
            <a:r>
              <a:rPr lang="hu-HU" sz="1800" b="0" strike="noStrike" spc="-1" dirty="0">
                <a:solidFill>
                  <a:srgbClr val="5A6F81"/>
                </a:solidFill>
                <a:latin typeface="Trebuchet MS"/>
                <a:ea typeface="Trebuchet MS"/>
              </a:rPr>
              <a:t> is </a:t>
            </a:r>
            <a:r>
              <a:rPr lang="hu-HU" sz="1800" b="0" strike="noStrike" spc="-1" dirty="0" err="1">
                <a:solidFill>
                  <a:srgbClr val="5A6F81"/>
                </a:solidFill>
                <a:latin typeface="Trebuchet MS"/>
                <a:ea typeface="Trebuchet MS"/>
              </a:rPr>
              <a:t>not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emitted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directly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but</a:t>
            </a:r>
            <a:r>
              <a:rPr lang="hu-HU" sz="1800" b="0" strike="noStrike" spc="-1" dirty="0">
                <a:solidFill>
                  <a:srgbClr val="5A6F81"/>
                </a:solidFill>
                <a:latin typeface="Trebuchet MS"/>
                <a:ea typeface="Trebuchet MS"/>
              </a:rPr>
              <a:t> it is </a:t>
            </a:r>
            <a:r>
              <a:rPr lang="hu-HU" sz="1800" b="0" strike="noStrike" spc="-1" dirty="0" err="1">
                <a:solidFill>
                  <a:srgbClr val="5A6F81"/>
                </a:solidFill>
                <a:latin typeface="Trebuchet MS"/>
                <a:ea typeface="Trebuchet MS"/>
              </a:rPr>
              <a:t>created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by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chemical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reactions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between</a:t>
            </a:r>
            <a:r>
              <a:rPr lang="hu-HU" sz="1800" b="0" strike="noStrike" spc="-1" dirty="0">
                <a:solidFill>
                  <a:srgbClr val="5A6F81"/>
                </a:solidFill>
                <a:latin typeface="Trebuchet MS"/>
                <a:ea typeface="Trebuchet MS"/>
              </a:rPr>
              <a:t> NOX and </a:t>
            </a:r>
            <a:r>
              <a:rPr lang="hu-HU" sz="1800" b="0" strike="noStrike" spc="-1" dirty="0" err="1">
                <a:solidFill>
                  <a:srgbClr val="5A6F81"/>
                </a:solidFill>
                <a:latin typeface="Trebuchet MS"/>
                <a:ea typeface="Trebuchet MS"/>
              </a:rPr>
              <a:t>VOCs</a:t>
            </a:r>
            <a:r>
              <a:rPr lang="hu-HU" sz="1800" b="0" strike="noStrike" spc="-1" dirty="0">
                <a:solidFill>
                  <a:srgbClr val="5A6F81"/>
                </a:solidFill>
                <a:latin typeface="Trebuchet MS"/>
                <a:ea typeface="Trebuchet MS"/>
              </a:rPr>
              <a:t> in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presence</a:t>
            </a:r>
            <a:r>
              <a:rPr lang="hu-HU" sz="1800" b="0" strike="noStrike" spc="-1" dirty="0">
                <a:solidFill>
                  <a:srgbClr val="5A6F81"/>
                </a:solidFill>
                <a:latin typeface="Trebuchet MS"/>
                <a:ea typeface="Trebuchet MS"/>
              </a:rPr>
              <a:t> of </a:t>
            </a:r>
            <a:r>
              <a:rPr lang="hu-HU" sz="1800" b="0" strike="noStrike" spc="-1" dirty="0" err="1">
                <a:solidFill>
                  <a:srgbClr val="5A6F81"/>
                </a:solidFill>
                <a:latin typeface="Trebuchet MS"/>
                <a:ea typeface="Trebuchet MS"/>
              </a:rPr>
              <a:t>sunlight</a:t>
            </a:r>
            <a:r>
              <a:rPr lang="hu-HU" sz="1800" b="0" strike="noStrike" spc="-1" dirty="0">
                <a:solidFill>
                  <a:srgbClr val="5A6F81"/>
                </a:solidFill>
                <a:latin typeface="Trebuchet MS"/>
                <a:ea typeface="Trebuchet MS"/>
              </a:rPr>
              <a:t> and </a:t>
            </a:r>
            <a:r>
              <a:rPr lang="hu-HU" sz="1800" b="0" strike="noStrike" spc="-1" dirty="0" err="1">
                <a:solidFill>
                  <a:srgbClr val="5A6F81"/>
                </a:solidFill>
                <a:latin typeface="Trebuchet MS"/>
                <a:ea typeface="Trebuchet MS"/>
              </a:rPr>
              <a:t>heat</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106560">
              <a:lnSpc>
                <a:spcPct val="90000"/>
              </a:lnSpc>
              <a:spcBef>
                <a:spcPts val="479"/>
              </a:spcBef>
              <a:spcAft>
                <a:spcPts val="601"/>
              </a:spcAft>
            </a:pPr>
            <a:endParaRPr lang="hu-HU" sz="1800" b="0" strike="noStrike" spc="-1" dirty="0">
              <a:solidFill>
                <a:srgbClr val="000000"/>
              </a:solidFill>
              <a:latin typeface="Arial"/>
            </a:endParaRPr>
          </a:p>
          <a:p>
            <a:pPr marL="106560">
              <a:lnSpc>
                <a:spcPct val="90000"/>
              </a:lnSpc>
              <a:spcBef>
                <a:spcPts val="479"/>
              </a:spcBef>
              <a:spcAft>
                <a:spcPts val="1199"/>
              </a:spcAft>
            </a:pPr>
            <a:r>
              <a:rPr lang="hu-HU" sz="1800" b="1" strike="noStrike" spc="-1" dirty="0">
                <a:solidFill>
                  <a:srgbClr val="5A6F81"/>
                </a:solidFill>
                <a:latin typeface="Trebuchet MS"/>
                <a:ea typeface="Trebuchet MS"/>
              </a:rPr>
              <a:t>OZONIZERS – </a:t>
            </a:r>
            <a:r>
              <a:rPr lang="hu-HU" sz="1800" b="1" strike="noStrike" spc="-1" dirty="0" err="1">
                <a:solidFill>
                  <a:srgbClr val="5A6F81"/>
                </a:solidFill>
                <a:latin typeface="Trebuchet MS"/>
                <a:ea typeface="Trebuchet MS"/>
              </a:rPr>
              <a:t>as</a:t>
            </a:r>
            <a:r>
              <a:rPr lang="hu-HU" sz="1800" b="1" strike="noStrike" spc="-1" dirty="0">
                <a:solidFill>
                  <a:srgbClr val="5A6F81"/>
                </a:solidFill>
                <a:latin typeface="Trebuchet MS"/>
                <a:ea typeface="Trebuchet MS"/>
              </a:rPr>
              <a:t> air </a:t>
            </a:r>
            <a:r>
              <a:rPr lang="hu-HU" sz="1800" b="1" strike="noStrike" spc="-1" dirty="0" err="1">
                <a:solidFill>
                  <a:srgbClr val="5A6F81"/>
                </a:solidFill>
                <a:latin typeface="Trebuchet MS"/>
                <a:ea typeface="Trebuchet MS"/>
              </a:rPr>
              <a:t>purifiers</a:t>
            </a:r>
            <a:r>
              <a:rPr lang="hu-HU" sz="1800" b="1" strike="noStrike" spc="-1" dirty="0">
                <a:solidFill>
                  <a:srgbClr val="5A6F81"/>
                </a:solidFill>
                <a:latin typeface="Trebuchet MS"/>
                <a:ea typeface="Trebuchet MS"/>
              </a:rPr>
              <a:t> </a:t>
            </a:r>
            <a:endParaRPr lang="hu-HU" sz="1800" b="0" strike="noStrike" spc="-1" dirty="0">
              <a:solidFill>
                <a:srgbClr val="000000"/>
              </a:solidFill>
              <a:latin typeface="Arial"/>
            </a:endParaRPr>
          </a:p>
          <a:p>
            <a:pPr marL="106560">
              <a:lnSpc>
                <a:spcPct val="90000"/>
              </a:lnSpc>
              <a:spcBef>
                <a:spcPts val="479"/>
              </a:spcBef>
            </a:pPr>
            <a:r>
              <a:rPr lang="hu-HU" sz="1800" b="0" strike="noStrike" spc="-1" dirty="0" err="1">
                <a:solidFill>
                  <a:srgbClr val="5A6F81"/>
                </a:solidFill>
                <a:latin typeface="Trebuchet MS"/>
                <a:ea typeface="Trebuchet MS"/>
              </a:rPr>
              <a:t>Ozone</a:t>
            </a:r>
            <a:r>
              <a:rPr lang="hu-HU" sz="1800" b="0" strike="noStrike" spc="-1" dirty="0">
                <a:solidFill>
                  <a:srgbClr val="5A6F81"/>
                </a:solidFill>
                <a:latin typeface="Trebuchet MS"/>
                <a:ea typeface="Trebuchet MS"/>
              </a:rPr>
              <a:t> is </a:t>
            </a:r>
            <a:r>
              <a:rPr lang="hu-HU" sz="1800" b="0" strike="noStrike" spc="-1" dirty="0" err="1">
                <a:solidFill>
                  <a:srgbClr val="5A6F81"/>
                </a:solidFill>
                <a:latin typeface="Trebuchet MS"/>
                <a:ea typeface="Trebuchet MS"/>
              </a:rPr>
              <a:t>harmful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to</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health</a:t>
            </a:r>
            <a:endParaRPr lang="hu-HU" sz="1800" b="0" strike="noStrike" spc="-1" dirty="0">
              <a:solidFill>
                <a:srgbClr val="000000"/>
              </a:solidFill>
              <a:latin typeface="Arial"/>
            </a:endParaRPr>
          </a:p>
          <a:p>
            <a:pPr marL="914400" lvl="1" indent="-329760">
              <a:lnSpc>
                <a:spcPct val="90000"/>
              </a:lnSpc>
              <a:spcBef>
                <a:spcPts val="400"/>
              </a:spcBef>
              <a:buClr>
                <a:srgbClr val="7E93A5"/>
              </a:buClr>
              <a:buFont typeface="Wingdings" charset="2"/>
              <a:buChar char=""/>
            </a:pPr>
            <a:r>
              <a:rPr lang="hu-HU" sz="1800" b="0" strike="noStrike" spc="-1" dirty="0" err="1">
                <a:solidFill>
                  <a:srgbClr val="5A6F81"/>
                </a:solidFill>
                <a:latin typeface="Trebuchet MS"/>
                <a:ea typeface="Trebuchet MS"/>
              </a:rPr>
              <a:t>Chest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pain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coughing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throat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irritation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airway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inflammation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lung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damage</a:t>
            </a:r>
            <a:endParaRPr lang="hu-HU" sz="1800" b="0" strike="noStrike" spc="-1" dirty="0">
              <a:solidFill>
                <a:srgbClr val="000000"/>
              </a:solidFill>
              <a:latin typeface="Arial"/>
            </a:endParaRPr>
          </a:p>
          <a:p>
            <a:pPr marL="914400" indent="-329760">
              <a:lnSpc>
                <a:spcPct val="90000"/>
              </a:lnSpc>
              <a:spcBef>
                <a:spcPts val="400"/>
              </a:spcBef>
            </a:pPr>
            <a:endParaRPr lang="hu-HU" sz="1800" b="0" strike="noStrike" spc="-1" dirty="0">
              <a:solidFill>
                <a:srgbClr val="000000"/>
              </a:solidFill>
              <a:latin typeface="Arial"/>
            </a:endParaRPr>
          </a:p>
          <a:p>
            <a:pPr marL="106560">
              <a:lnSpc>
                <a:spcPct val="90000"/>
              </a:lnSpc>
              <a:spcBef>
                <a:spcPts val="479"/>
              </a:spcBef>
            </a:pPr>
            <a:r>
              <a:rPr lang="hu-HU" sz="1800" b="0" strike="noStrike" spc="-1" dirty="0">
                <a:solidFill>
                  <a:srgbClr val="5A6F81"/>
                </a:solidFill>
                <a:latin typeface="Trebuchet MS"/>
                <a:ea typeface="Trebuchet MS"/>
              </a:rPr>
              <a:t>The air </a:t>
            </a:r>
            <a:r>
              <a:rPr lang="hu-HU" sz="1800" b="0" strike="noStrike" spc="-1" dirty="0" err="1">
                <a:solidFill>
                  <a:srgbClr val="5A6F81"/>
                </a:solidFill>
                <a:latin typeface="Trebuchet MS"/>
                <a:ea typeface="Trebuchet MS"/>
              </a:rPr>
              <a:t>purifying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effect</a:t>
            </a:r>
            <a:r>
              <a:rPr lang="hu-HU" sz="1800" b="0" strike="noStrike" spc="-1" dirty="0">
                <a:solidFill>
                  <a:srgbClr val="5A6F81"/>
                </a:solidFill>
                <a:latin typeface="Trebuchet MS"/>
                <a:ea typeface="Trebuchet MS"/>
              </a:rPr>
              <a:t> of </a:t>
            </a:r>
            <a:r>
              <a:rPr lang="hu-HU" sz="1800" b="0" strike="noStrike" spc="-1" dirty="0" err="1">
                <a:solidFill>
                  <a:srgbClr val="5A6F81"/>
                </a:solidFill>
                <a:latin typeface="Trebuchet MS"/>
                <a:ea typeface="Trebuchet MS"/>
              </a:rPr>
              <a:t>ozone</a:t>
            </a:r>
            <a:r>
              <a:rPr lang="hu-HU" sz="1800" b="0" strike="noStrike" spc="-1" dirty="0">
                <a:solidFill>
                  <a:srgbClr val="5A6F81"/>
                </a:solidFill>
                <a:latin typeface="Trebuchet MS"/>
                <a:ea typeface="Trebuchet MS"/>
              </a:rPr>
              <a:t> is </a:t>
            </a:r>
            <a:r>
              <a:rPr lang="hu-HU" sz="1800" b="0" strike="noStrike" spc="-1" dirty="0" err="1">
                <a:solidFill>
                  <a:srgbClr val="5A6F81"/>
                </a:solidFill>
                <a:latin typeface="Trebuchet MS"/>
                <a:ea typeface="Trebuchet MS"/>
              </a:rPr>
              <a:t>ineffective</a:t>
            </a:r>
            <a:r>
              <a:rPr lang="hu-HU" sz="1800" b="0" strike="noStrike" spc="-1" dirty="0">
                <a:solidFill>
                  <a:srgbClr val="5A6F81"/>
                </a:solidFill>
                <a:latin typeface="Trebuchet MS"/>
                <a:ea typeface="Trebuchet MS"/>
              </a:rPr>
              <a:t> in </a:t>
            </a:r>
            <a:r>
              <a:rPr lang="hu-HU" sz="1800" b="0" strike="noStrike" spc="-1" dirty="0" err="1">
                <a:solidFill>
                  <a:srgbClr val="5A6F81"/>
                </a:solidFill>
                <a:latin typeface="Trebuchet MS"/>
                <a:ea typeface="Trebuchet MS"/>
              </a:rPr>
              <a:t>concentrations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under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limit </a:t>
            </a:r>
            <a:r>
              <a:rPr lang="hu-HU" sz="1800" b="0" strike="noStrike" spc="-1" dirty="0" err="1">
                <a:solidFill>
                  <a:srgbClr val="5A6F81"/>
                </a:solidFill>
                <a:latin typeface="Trebuchet MS"/>
                <a:ea typeface="Trebuchet MS"/>
              </a:rPr>
              <a:t>values</a:t>
            </a:r>
            <a:r>
              <a:rPr lang="hu-HU" sz="1800" b="0" strike="noStrike" spc="-1" dirty="0">
                <a:solidFill>
                  <a:srgbClr val="5A6F81"/>
                </a:solidFill>
                <a:latin typeface="Trebuchet MS"/>
                <a:ea typeface="Trebuchet MS"/>
              </a:rPr>
              <a:t> </a:t>
            </a:r>
            <a:endParaRPr lang="hu-HU" sz="1800" b="0" strike="noStrike" spc="-1" dirty="0">
              <a:solidFill>
                <a:srgbClr val="000000"/>
              </a:solidFill>
              <a:latin typeface="Arial"/>
            </a:endParaRPr>
          </a:p>
          <a:p>
            <a:pPr marL="914400" lvl="1" indent="-329760">
              <a:lnSpc>
                <a:spcPct val="90000"/>
              </a:lnSpc>
              <a:spcBef>
                <a:spcPts val="400"/>
              </a:spcBef>
              <a:buClr>
                <a:srgbClr val="7E93A5"/>
              </a:buClr>
              <a:buFont typeface="Wingdings" charset="2"/>
              <a:buChar char=""/>
            </a:pPr>
            <a:r>
              <a:rPr lang="hu-HU" sz="1800" b="0" strike="noStrike" spc="-1" dirty="0">
                <a:solidFill>
                  <a:srgbClr val="5A6F81"/>
                </a:solidFill>
                <a:latin typeface="Trebuchet MS"/>
                <a:ea typeface="Trebuchet MS"/>
              </a:rPr>
              <a:t>WHO AQG </a:t>
            </a:r>
            <a:r>
              <a:rPr lang="hu-HU" sz="1800" b="0" strike="noStrike" spc="-1" dirty="0" err="1">
                <a:solidFill>
                  <a:srgbClr val="5A6F81"/>
                </a:solidFill>
                <a:latin typeface="Trebuchet MS"/>
                <a:ea typeface="Trebuchet MS"/>
              </a:rPr>
              <a:t>for</a:t>
            </a:r>
            <a:r>
              <a:rPr lang="hu-HU" sz="1800" b="0" strike="noStrike" spc="-1" dirty="0">
                <a:solidFill>
                  <a:srgbClr val="5A6F81"/>
                </a:solidFill>
                <a:latin typeface="Trebuchet MS"/>
                <a:ea typeface="Trebuchet MS"/>
              </a:rPr>
              <a:t> Europe (2nd </a:t>
            </a:r>
            <a:r>
              <a:rPr lang="hu-HU" sz="1800" b="0" strike="noStrike" spc="-1" dirty="0" err="1">
                <a:solidFill>
                  <a:srgbClr val="5A6F81"/>
                </a:solidFill>
                <a:latin typeface="Trebuchet MS"/>
                <a:ea typeface="Trebuchet MS"/>
              </a:rPr>
              <a:t>ed</a:t>
            </a:r>
            <a:r>
              <a:rPr lang="hu-HU" sz="1800" b="0" strike="noStrike" spc="-1" dirty="0">
                <a:solidFill>
                  <a:srgbClr val="5A6F81"/>
                </a:solidFill>
                <a:latin typeface="Trebuchet MS"/>
                <a:ea typeface="Trebuchet MS"/>
              </a:rPr>
              <a:t>.) 120µg/m</a:t>
            </a:r>
            <a:r>
              <a:rPr lang="hu-HU" sz="1800" b="0" strike="noStrike" spc="-1" baseline="30000" dirty="0">
                <a:solidFill>
                  <a:srgbClr val="5A6F81"/>
                </a:solidFill>
                <a:latin typeface="Trebuchet MS"/>
                <a:ea typeface="Trebuchet MS"/>
              </a:rPr>
              <a:t>3 </a:t>
            </a:r>
            <a:r>
              <a:rPr lang="hu-HU" sz="1800" b="0" strike="noStrike" spc="-1" dirty="0">
                <a:solidFill>
                  <a:srgbClr val="5A6F81"/>
                </a:solidFill>
                <a:latin typeface="Trebuchet MS"/>
                <a:ea typeface="Trebuchet MS"/>
              </a:rPr>
              <a:t>(8 </a:t>
            </a:r>
            <a:r>
              <a:rPr lang="hu-HU" sz="1800" b="0" strike="noStrike" spc="-1" dirty="0" err="1">
                <a:solidFill>
                  <a:srgbClr val="5A6F81"/>
                </a:solidFill>
                <a:latin typeface="Trebuchet MS"/>
                <a:ea typeface="Trebuchet MS"/>
              </a:rPr>
              <a:t>hours</a:t>
            </a:r>
            <a:r>
              <a:rPr lang="hu-HU" sz="1800" b="0" strike="noStrike" spc="-1" dirty="0">
                <a:solidFill>
                  <a:srgbClr val="5A6F81"/>
                </a:solidFill>
                <a:latin typeface="Trebuchet MS"/>
                <a:ea typeface="Trebuchet MS"/>
              </a:rPr>
              <a:t>), </a:t>
            </a:r>
            <a:endParaRPr lang="hu-HU" sz="1800" b="0" strike="noStrike" spc="-1" dirty="0">
              <a:solidFill>
                <a:srgbClr val="000000"/>
              </a:solidFill>
              <a:latin typeface="Arial"/>
            </a:endParaRPr>
          </a:p>
          <a:p>
            <a:pPr marL="914400" indent="-329760">
              <a:lnSpc>
                <a:spcPct val="90000"/>
              </a:lnSpc>
              <a:spcBef>
                <a:spcPts val="400"/>
              </a:spcBef>
            </a:pPr>
            <a:endParaRPr lang="hu-HU" sz="1800" b="0" strike="noStrike" spc="-1" dirty="0">
              <a:solidFill>
                <a:srgbClr val="000000"/>
              </a:solidFill>
              <a:latin typeface="Arial"/>
            </a:endParaRPr>
          </a:p>
          <a:p>
            <a:pPr marL="106560">
              <a:lnSpc>
                <a:spcPct val="90000"/>
              </a:lnSpc>
              <a:spcBef>
                <a:spcPts val="479"/>
              </a:spcBef>
            </a:pPr>
            <a:r>
              <a:rPr lang="hu-HU" sz="1800" b="0" strike="noStrike" spc="-1" dirty="0">
                <a:solidFill>
                  <a:srgbClr val="5A6F81"/>
                </a:solidFill>
                <a:latin typeface="Trebuchet MS"/>
                <a:ea typeface="Trebuchet MS"/>
              </a:rPr>
              <a:t>It is </a:t>
            </a:r>
            <a:r>
              <a:rPr lang="hu-HU" sz="1800" b="0" strike="noStrike" spc="-1" dirty="0" err="1">
                <a:solidFill>
                  <a:srgbClr val="5A6F81"/>
                </a:solidFill>
                <a:latin typeface="Trebuchet MS"/>
                <a:ea typeface="Trebuchet MS"/>
              </a:rPr>
              <a:t>used</a:t>
            </a:r>
            <a:r>
              <a:rPr lang="hu-HU" sz="1800" b="0" strike="noStrike" spc="-1" dirty="0">
                <a:solidFill>
                  <a:srgbClr val="5A6F81"/>
                </a:solidFill>
                <a:latin typeface="Trebuchet MS"/>
                <a:ea typeface="Trebuchet MS"/>
              </a:rPr>
              <a:t> in </a:t>
            </a:r>
            <a:r>
              <a:rPr lang="hu-HU" sz="1800" b="0" strike="noStrike" spc="-1" dirty="0" err="1">
                <a:solidFill>
                  <a:srgbClr val="5A6F81"/>
                </a:solidFill>
                <a:latin typeface="Trebuchet MS"/>
                <a:ea typeface="Trebuchet MS"/>
              </a:rPr>
              <a:t>high</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concentrations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to</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disinfect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deodor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or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for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chemical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decontamination</a:t>
            </a:r>
            <a:r>
              <a:rPr lang="hu-HU" sz="1800" b="0" strike="noStrike" spc="-1" dirty="0">
                <a:solidFill>
                  <a:srgbClr val="5A6F81"/>
                </a:solidFill>
                <a:latin typeface="Trebuchet MS"/>
                <a:ea typeface="Trebuchet MS"/>
              </a:rPr>
              <a:t> of </a:t>
            </a:r>
            <a:r>
              <a:rPr lang="hu-HU" sz="1800" b="0" strike="noStrike" spc="-1" dirty="0" err="1">
                <a:solidFill>
                  <a:srgbClr val="5A6F81"/>
                </a:solidFill>
                <a:latin typeface="Trebuchet MS"/>
                <a:ea typeface="Trebuchet MS"/>
              </a:rPr>
              <a:t>spaces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not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intended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for</a:t>
            </a:r>
            <a:r>
              <a:rPr lang="hu-HU" sz="1800" b="0" strike="noStrike" spc="-1" dirty="0">
                <a:solidFill>
                  <a:srgbClr val="5A6F81"/>
                </a:solidFill>
                <a:latin typeface="Trebuchet MS"/>
                <a:ea typeface="Trebuchet MS"/>
              </a:rPr>
              <a:t> human </a:t>
            </a:r>
            <a:r>
              <a:rPr lang="hu-HU" sz="1800" b="0" strike="noStrike" spc="-1" dirty="0" err="1">
                <a:solidFill>
                  <a:srgbClr val="5A6F81"/>
                </a:solidFill>
                <a:latin typeface="Trebuchet MS"/>
                <a:ea typeface="Trebuchet MS"/>
              </a:rPr>
              <a:t>staying</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TextShape 1"/>
          <p:cNvSpPr txBox="1"/>
          <p:nvPr/>
        </p:nvSpPr>
        <p:spPr>
          <a:xfrm>
            <a:off x="36360" y="100311"/>
            <a:ext cx="4571640" cy="764280"/>
          </a:xfrm>
          <a:prstGeom prst="rect">
            <a:avLst/>
          </a:prstGeom>
          <a:noFill/>
          <a:ln>
            <a:noFill/>
          </a:ln>
        </p:spPr>
        <p:txBody>
          <a:bodyPr tIns="91440" bIns="91440" anchor="ctr">
            <a:noAutofit/>
          </a:bodyPr>
          <a:lstStyle/>
          <a:p>
            <a:pPr marL="216000">
              <a:lnSpc>
                <a:spcPct val="100000"/>
              </a:lnSpc>
            </a:pPr>
            <a:r>
              <a:rPr lang="hu-HU" sz="2400" b="1" spc="-1" dirty="0">
                <a:solidFill>
                  <a:srgbClr val="7B7B7B"/>
                </a:solidFill>
                <a:latin typeface="Trebuchet MS"/>
                <a:ea typeface="Trebuchet MS"/>
              </a:rPr>
              <a:t>Pollutants</a:t>
            </a:r>
            <a:r>
              <a:rPr lang="hu-HU" sz="2400" b="1" strike="noStrike" spc="-1" dirty="0">
                <a:solidFill>
                  <a:srgbClr val="7B7B7B"/>
                </a:solidFill>
                <a:latin typeface="Trebuchet MS"/>
                <a:ea typeface="Trebuchet MS"/>
              </a:rPr>
              <a:t> released indoors</a:t>
            </a:r>
            <a:endParaRPr lang="hu-HU" sz="2400" b="0" strike="noStrike" spc="-1" dirty="0">
              <a:solidFill>
                <a:srgbClr val="000000"/>
              </a:solidFill>
              <a:latin typeface="Arial"/>
            </a:endParaRPr>
          </a:p>
        </p:txBody>
      </p:sp>
      <p:sp>
        <p:nvSpPr>
          <p:cNvPr id="826" name="CustomShape 2"/>
          <p:cNvSpPr/>
          <p:nvPr/>
        </p:nvSpPr>
        <p:spPr>
          <a:xfrm>
            <a:off x="251640" y="1443960"/>
            <a:ext cx="8712720" cy="386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spcBef>
                <a:spcPts val="901"/>
              </a:spcBef>
              <a:buClr>
                <a:srgbClr val="4D4D4E"/>
              </a:buClr>
              <a:buFont typeface="Wingdings" charset="2"/>
              <a:buChar char=""/>
            </a:pPr>
            <a:r>
              <a:rPr lang="hu-HU" sz="1800" b="0" strike="noStrike" spc="-1">
                <a:solidFill>
                  <a:srgbClr val="5A6F81"/>
                </a:solidFill>
                <a:latin typeface="Arial"/>
                <a:ea typeface="Arial"/>
              </a:rPr>
              <a:t>Formaldehyde</a:t>
            </a:r>
            <a:endParaRPr lang="hu-HU" sz="1800" b="0" strike="noStrike" spc="-1">
              <a:latin typeface="Arial"/>
            </a:endParaRPr>
          </a:p>
          <a:p>
            <a:pPr marL="285840" indent="-285480">
              <a:lnSpc>
                <a:spcPct val="100000"/>
              </a:lnSpc>
              <a:spcBef>
                <a:spcPts val="901"/>
              </a:spcBef>
              <a:buClr>
                <a:srgbClr val="4D4D4E"/>
              </a:buClr>
              <a:buFont typeface="Wingdings" charset="2"/>
              <a:buChar char=""/>
            </a:pPr>
            <a:r>
              <a:rPr lang="hu-HU" sz="1800" b="0" strike="noStrike" spc="-1">
                <a:solidFill>
                  <a:srgbClr val="5A6F81"/>
                </a:solidFill>
                <a:latin typeface="Arial"/>
                <a:ea typeface="Arial"/>
              </a:rPr>
              <a:t>Other Volatile Organic Compounds</a:t>
            </a:r>
            <a:endParaRPr lang="hu-HU" sz="1800" b="0" strike="noStrike" spc="-1">
              <a:latin typeface="Arial"/>
            </a:endParaRPr>
          </a:p>
          <a:p>
            <a:pPr marL="285840" indent="-285480">
              <a:lnSpc>
                <a:spcPct val="100000"/>
              </a:lnSpc>
              <a:spcBef>
                <a:spcPts val="901"/>
              </a:spcBef>
              <a:buClr>
                <a:srgbClr val="4D4D4E"/>
              </a:buClr>
              <a:buFont typeface="Wingdings" charset="2"/>
              <a:buChar char=""/>
            </a:pPr>
            <a:r>
              <a:rPr lang="hu-HU" sz="1800" b="0" strike="noStrike" spc="-1">
                <a:solidFill>
                  <a:srgbClr val="5A6F81"/>
                </a:solidFill>
                <a:latin typeface="Arial"/>
                <a:ea typeface="Arial"/>
              </a:rPr>
              <a:t>Phthalates, polybrominated flame retardants, per- and polyfluorinated chemicals</a:t>
            </a:r>
            <a:endParaRPr lang="hu-HU" sz="1800" b="0" strike="noStrike" spc="-1">
              <a:latin typeface="Arial"/>
            </a:endParaRPr>
          </a:p>
          <a:p>
            <a:pPr marL="285840" indent="-285480">
              <a:lnSpc>
                <a:spcPct val="100000"/>
              </a:lnSpc>
              <a:spcBef>
                <a:spcPts val="901"/>
              </a:spcBef>
              <a:buClr>
                <a:srgbClr val="4D4D4E"/>
              </a:buClr>
              <a:buFont typeface="Wingdings" charset="2"/>
              <a:buChar char=""/>
            </a:pPr>
            <a:r>
              <a:rPr lang="hu-HU" sz="1800" b="0" strike="noStrike" spc="-1">
                <a:solidFill>
                  <a:srgbClr val="5A6F81"/>
                </a:solidFill>
                <a:latin typeface="Arial"/>
                <a:ea typeface="Arial"/>
              </a:rPr>
              <a:t>Vinyl chloride</a:t>
            </a:r>
            <a:endParaRPr lang="hu-HU" sz="1800" b="0" strike="noStrike" spc="-1">
              <a:latin typeface="Arial"/>
            </a:endParaRPr>
          </a:p>
          <a:p>
            <a:pPr marL="285840" indent="-285480">
              <a:lnSpc>
                <a:spcPct val="100000"/>
              </a:lnSpc>
              <a:spcBef>
                <a:spcPts val="901"/>
              </a:spcBef>
              <a:buClr>
                <a:srgbClr val="4D4D4E"/>
              </a:buClr>
              <a:buFont typeface="Wingdings" charset="2"/>
              <a:buChar char=""/>
            </a:pPr>
            <a:r>
              <a:rPr lang="hu-HU" sz="1800" b="0" strike="noStrike" spc="-1">
                <a:solidFill>
                  <a:srgbClr val="5A6F81"/>
                </a:solidFill>
                <a:latin typeface="Arial"/>
                <a:ea typeface="Arial"/>
              </a:rPr>
              <a:t>Trichloroethylene, tetrachloroethylene, ammonia</a:t>
            </a:r>
            <a:endParaRPr lang="hu-HU" sz="1800" b="0" strike="noStrike" spc="-1">
              <a:latin typeface="Arial"/>
            </a:endParaRPr>
          </a:p>
          <a:p>
            <a:pPr marL="285840" indent="-285480">
              <a:lnSpc>
                <a:spcPct val="100000"/>
              </a:lnSpc>
              <a:spcBef>
                <a:spcPts val="901"/>
              </a:spcBef>
              <a:buClr>
                <a:srgbClr val="4D4D4E"/>
              </a:buClr>
              <a:buFont typeface="Wingdings" charset="2"/>
              <a:buChar char=""/>
            </a:pPr>
            <a:r>
              <a:rPr lang="hu-HU" sz="1800" b="0" strike="noStrike" spc="-1">
                <a:solidFill>
                  <a:srgbClr val="5A6F81"/>
                </a:solidFill>
                <a:latin typeface="Arial"/>
                <a:ea typeface="Arial"/>
              </a:rPr>
              <a:t>Terpenes (limonene, alpha-pinene)</a:t>
            </a:r>
            <a:endParaRPr lang="hu-HU" sz="1800" b="0" strike="noStrike" spc="-1">
              <a:latin typeface="Arial"/>
            </a:endParaRPr>
          </a:p>
          <a:p>
            <a:pPr marL="285840" indent="-285480">
              <a:lnSpc>
                <a:spcPct val="100000"/>
              </a:lnSpc>
              <a:spcBef>
                <a:spcPts val="901"/>
              </a:spcBef>
              <a:buClr>
                <a:srgbClr val="4D4D4E"/>
              </a:buClr>
              <a:buFont typeface="Wingdings" charset="2"/>
              <a:buChar char=""/>
            </a:pPr>
            <a:r>
              <a:rPr lang="hu-HU" sz="1800" b="0" strike="noStrike" spc="-1">
                <a:solidFill>
                  <a:srgbClr val="5A6F81"/>
                </a:solidFill>
                <a:latin typeface="Arial"/>
                <a:ea typeface="Arial"/>
              </a:rPr>
              <a:t>Phenol</a:t>
            </a:r>
            <a:endParaRPr lang="hu-HU" sz="1800" b="0" strike="noStrike" spc="-1">
              <a:latin typeface="Arial"/>
            </a:endParaRPr>
          </a:p>
          <a:p>
            <a:pPr marL="285840" indent="-285480">
              <a:lnSpc>
                <a:spcPct val="100000"/>
              </a:lnSpc>
              <a:spcBef>
                <a:spcPts val="901"/>
              </a:spcBef>
              <a:buClr>
                <a:srgbClr val="4D4D4E"/>
              </a:buClr>
              <a:buFont typeface="Wingdings" charset="2"/>
              <a:buChar char=""/>
            </a:pPr>
            <a:r>
              <a:rPr lang="hu-HU" sz="1800" b="0" strike="noStrike" spc="-1">
                <a:solidFill>
                  <a:srgbClr val="5A6F81"/>
                </a:solidFill>
                <a:latin typeface="Arial"/>
                <a:ea typeface="Arial"/>
              </a:rPr>
              <a:t>Naphthalene</a:t>
            </a:r>
            <a:endParaRPr lang="hu-HU" sz="1800" b="0" strike="noStrike" spc="-1">
              <a:latin typeface="Arial"/>
            </a:endParaRPr>
          </a:p>
          <a:p>
            <a:pPr marL="285840" indent="-285480">
              <a:lnSpc>
                <a:spcPct val="100000"/>
              </a:lnSpc>
              <a:spcBef>
                <a:spcPts val="901"/>
              </a:spcBef>
              <a:buClr>
                <a:srgbClr val="4D4D4E"/>
              </a:buClr>
              <a:buFont typeface="Wingdings" charset="2"/>
              <a:buChar char=""/>
            </a:pPr>
            <a:r>
              <a:rPr lang="hu-HU" sz="1800" b="0" strike="noStrike" spc="-1">
                <a:solidFill>
                  <a:srgbClr val="5A6F81"/>
                </a:solidFill>
                <a:latin typeface="Arial"/>
                <a:ea typeface="Arial"/>
              </a:rPr>
              <a:t>Asbestos</a:t>
            </a:r>
            <a:endParaRPr lang="hu-HU" sz="1800" b="0" strike="noStrike" spc="-1">
              <a:latin typeface="Arial"/>
            </a:endParaRPr>
          </a:p>
          <a:p>
            <a:pPr>
              <a:lnSpc>
                <a:spcPct val="100000"/>
              </a:lnSpc>
              <a:spcBef>
                <a:spcPts val="901"/>
              </a:spcBef>
            </a:pPr>
            <a:endParaRPr lang="hu-HU" sz="1800" b="0" strike="noStrike" spc="-1">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TextShape 1"/>
          <p:cNvSpPr txBox="1"/>
          <p:nvPr/>
        </p:nvSpPr>
        <p:spPr>
          <a:xfrm>
            <a:off x="-6840" y="149400"/>
            <a:ext cx="1770120" cy="685800"/>
          </a:xfrm>
          <a:prstGeom prst="rect">
            <a:avLst/>
          </a:prstGeom>
          <a:noFill/>
          <a:ln>
            <a:noFill/>
          </a:ln>
        </p:spPr>
        <p:txBody>
          <a:bodyPr tIns="91440" bIns="91440" anchor="ctr">
            <a:noAutofit/>
          </a:bodyPr>
          <a:lstStyle/>
          <a:p>
            <a:pPr marL="216000">
              <a:lnSpc>
                <a:spcPct val="100000"/>
              </a:lnSpc>
            </a:pPr>
            <a:r>
              <a:rPr lang="hu-HU" sz="2400" b="1" spc="-1" dirty="0">
                <a:solidFill>
                  <a:srgbClr val="7B7B7B"/>
                </a:solidFill>
                <a:latin typeface="Trebuchet MS"/>
                <a:ea typeface="Trebuchet MS"/>
              </a:rPr>
              <a:t>VOCs</a:t>
            </a:r>
          </a:p>
        </p:txBody>
      </p:sp>
      <p:sp>
        <p:nvSpPr>
          <p:cNvPr id="829" name="CustomShape 3"/>
          <p:cNvSpPr/>
          <p:nvPr/>
        </p:nvSpPr>
        <p:spPr>
          <a:xfrm>
            <a:off x="710879" y="2218320"/>
            <a:ext cx="7804201" cy="390730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spcAft>
                <a:spcPts val="601"/>
              </a:spcAft>
            </a:pPr>
            <a:r>
              <a:rPr lang="en-GB" sz="1600" b="1" strike="noStrike" spc="-1">
                <a:solidFill>
                  <a:srgbClr val="5A6F81"/>
                </a:solidFill>
                <a:latin typeface="Trebuchet MS"/>
                <a:ea typeface="Arial"/>
              </a:rPr>
              <a:t>Sources:</a:t>
            </a:r>
            <a:endParaRPr lang="en-GB" sz="1600" b="0" strike="noStrike" spc="-1">
              <a:latin typeface="Arial"/>
            </a:endParaRPr>
          </a:p>
          <a:p>
            <a:pPr marL="285840" indent="-285480">
              <a:lnSpc>
                <a:spcPct val="100000"/>
              </a:lnSpc>
              <a:buClr>
                <a:srgbClr val="676767"/>
              </a:buClr>
              <a:buFont typeface="Wingdings" charset="2"/>
              <a:buChar char=""/>
            </a:pPr>
            <a:r>
              <a:rPr lang="en-GB" sz="1400" b="0" strike="noStrike" spc="-1">
                <a:solidFill>
                  <a:srgbClr val="5A6F81"/>
                </a:solidFill>
                <a:latin typeface="Trebuchet MS"/>
                <a:ea typeface="Arial"/>
              </a:rPr>
              <a:t>paints, paint strippers and other solvents</a:t>
            </a:r>
            <a:endParaRPr lang="en-GB" sz="1400" b="0" strike="noStrike" spc="-1">
              <a:latin typeface="Arial"/>
            </a:endParaRPr>
          </a:p>
          <a:p>
            <a:pPr marL="285840" indent="-285480">
              <a:lnSpc>
                <a:spcPct val="100000"/>
              </a:lnSpc>
              <a:buClr>
                <a:srgbClr val="676767"/>
              </a:buClr>
              <a:buFont typeface="Wingdings" charset="2"/>
              <a:buChar char=""/>
            </a:pPr>
            <a:r>
              <a:rPr lang="en-GB" sz="1400" b="0" strike="noStrike" spc="-1">
                <a:solidFill>
                  <a:srgbClr val="5A6F81"/>
                </a:solidFill>
                <a:latin typeface="Trebuchet MS"/>
                <a:ea typeface="Arial"/>
              </a:rPr>
              <a:t>wood products (formaldehyde)</a:t>
            </a:r>
            <a:endParaRPr lang="en-GB" sz="1400" b="0" strike="noStrike" spc="-1">
              <a:latin typeface="Arial"/>
            </a:endParaRPr>
          </a:p>
          <a:p>
            <a:pPr marL="285840" indent="-285480">
              <a:lnSpc>
                <a:spcPct val="100000"/>
              </a:lnSpc>
              <a:buClr>
                <a:srgbClr val="676767"/>
              </a:buClr>
              <a:buFont typeface="Wingdings" charset="2"/>
              <a:buChar char=""/>
            </a:pPr>
            <a:r>
              <a:rPr lang="en-GB" sz="1400" b="0" strike="noStrike" spc="-1">
                <a:solidFill>
                  <a:srgbClr val="5A6F81"/>
                </a:solidFill>
                <a:latin typeface="Trebuchet MS"/>
                <a:ea typeface="Arial"/>
              </a:rPr>
              <a:t>varnishing</a:t>
            </a:r>
            <a:endParaRPr lang="en-GB" sz="1400" b="0" strike="noStrike" spc="-1">
              <a:latin typeface="Arial"/>
            </a:endParaRPr>
          </a:p>
          <a:p>
            <a:pPr marL="285840" indent="-285480">
              <a:lnSpc>
                <a:spcPct val="100000"/>
              </a:lnSpc>
              <a:buClr>
                <a:srgbClr val="676767"/>
              </a:buClr>
              <a:buFont typeface="Wingdings" charset="2"/>
              <a:buChar char=""/>
            </a:pPr>
            <a:r>
              <a:rPr lang="en-GB" sz="1400" b="0" strike="noStrike" spc="-1">
                <a:solidFill>
                  <a:srgbClr val="5A6F81"/>
                </a:solidFill>
                <a:latin typeface="Trebuchet MS"/>
                <a:ea typeface="Arial"/>
              </a:rPr>
              <a:t>aerosol sprays</a:t>
            </a:r>
            <a:endParaRPr lang="en-GB" sz="1400" b="0" strike="noStrike" spc="-1">
              <a:latin typeface="Arial"/>
            </a:endParaRPr>
          </a:p>
          <a:p>
            <a:pPr marL="285840" indent="-285480">
              <a:lnSpc>
                <a:spcPct val="100000"/>
              </a:lnSpc>
              <a:buClr>
                <a:srgbClr val="676767"/>
              </a:buClr>
              <a:buFont typeface="Wingdings" charset="2"/>
              <a:buChar char=""/>
            </a:pPr>
            <a:r>
              <a:rPr lang="en-GB" sz="1400" b="0" strike="noStrike" spc="-1">
                <a:solidFill>
                  <a:srgbClr val="5A6F81"/>
                </a:solidFill>
                <a:latin typeface="Trebuchet MS"/>
                <a:ea typeface="Arial"/>
              </a:rPr>
              <a:t>air fresheners, deodors, hair sprays</a:t>
            </a:r>
            <a:endParaRPr lang="en-GB" sz="1400" b="0" strike="noStrike" spc="-1">
              <a:latin typeface="Arial"/>
            </a:endParaRPr>
          </a:p>
          <a:p>
            <a:pPr marL="285840" indent="-285480">
              <a:lnSpc>
                <a:spcPct val="100000"/>
              </a:lnSpc>
              <a:buClr>
                <a:srgbClr val="676767"/>
              </a:buClr>
              <a:buFont typeface="Wingdings" charset="2"/>
              <a:buChar char=""/>
            </a:pPr>
            <a:r>
              <a:rPr lang="en-GB" sz="1400" b="0" strike="noStrike" spc="-1">
                <a:solidFill>
                  <a:srgbClr val="5A6F81"/>
                </a:solidFill>
                <a:latin typeface="Trebuchet MS"/>
                <a:ea typeface="Arial"/>
              </a:rPr>
              <a:t>cleansers and disinfectants</a:t>
            </a:r>
            <a:endParaRPr lang="en-GB" sz="1400" b="0" strike="noStrike" spc="-1">
              <a:latin typeface="Arial"/>
            </a:endParaRPr>
          </a:p>
          <a:p>
            <a:pPr marL="285840" indent="-285480">
              <a:lnSpc>
                <a:spcPct val="100000"/>
              </a:lnSpc>
              <a:buClr>
                <a:srgbClr val="676767"/>
              </a:buClr>
              <a:buFont typeface="Wingdings" charset="2"/>
              <a:buChar char=""/>
            </a:pPr>
            <a:r>
              <a:rPr lang="en-GB" sz="1400" b="0" strike="noStrike" spc="-1">
                <a:solidFill>
                  <a:srgbClr val="5A6F81"/>
                </a:solidFill>
                <a:latin typeface="Trebuchet MS"/>
                <a:ea typeface="Arial"/>
              </a:rPr>
              <a:t>pesticide</a:t>
            </a:r>
            <a:endParaRPr lang="en-GB" sz="1400" b="0" strike="noStrike" spc="-1">
              <a:latin typeface="Arial"/>
            </a:endParaRPr>
          </a:p>
          <a:p>
            <a:pPr marL="285840" indent="-285480">
              <a:lnSpc>
                <a:spcPct val="100000"/>
              </a:lnSpc>
              <a:buClr>
                <a:srgbClr val="676767"/>
              </a:buClr>
              <a:buFont typeface="Wingdings" charset="2"/>
              <a:buChar char=""/>
            </a:pPr>
            <a:r>
              <a:rPr lang="en-GB" sz="1400" b="0" strike="noStrike" spc="-1">
                <a:solidFill>
                  <a:srgbClr val="5A6F81"/>
                </a:solidFill>
                <a:latin typeface="Trebuchet MS"/>
                <a:ea typeface="Arial"/>
              </a:rPr>
              <a:t>building materials and furnishings</a:t>
            </a:r>
            <a:endParaRPr lang="en-GB" sz="1400" b="0" strike="noStrike" spc="-1">
              <a:latin typeface="Arial"/>
            </a:endParaRPr>
          </a:p>
          <a:p>
            <a:pPr marL="285840" indent="-285480">
              <a:lnSpc>
                <a:spcPct val="100000"/>
              </a:lnSpc>
              <a:buClr>
                <a:srgbClr val="676767"/>
              </a:buClr>
              <a:buFont typeface="Wingdings" charset="2"/>
              <a:buChar char=""/>
            </a:pPr>
            <a:r>
              <a:rPr lang="en-GB" sz="1400" b="0" strike="noStrike" spc="-1">
                <a:solidFill>
                  <a:srgbClr val="5A6F81"/>
                </a:solidFill>
                <a:latin typeface="Trebuchet MS"/>
                <a:ea typeface="Arial"/>
              </a:rPr>
              <a:t>office equipment (copiers and printers</a:t>
            </a:r>
            <a:endParaRPr lang="en-GB" sz="1400" b="0" strike="noStrike" spc="-1">
              <a:latin typeface="Arial"/>
            </a:endParaRPr>
          </a:p>
          <a:p>
            <a:pPr marL="285840" indent="-285480">
              <a:lnSpc>
                <a:spcPct val="100000"/>
              </a:lnSpc>
              <a:spcAft>
                <a:spcPts val="1199"/>
              </a:spcAft>
              <a:buClr>
                <a:srgbClr val="676767"/>
              </a:buClr>
              <a:buFont typeface="Wingdings" charset="2"/>
              <a:buChar char=""/>
            </a:pPr>
            <a:r>
              <a:rPr lang="en-GB" sz="1400" b="0" strike="noStrike" spc="-1">
                <a:solidFill>
                  <a:srgbClr val="5A6F81"/>
                </a:solidFill>
                <a:latin typeface="Trebuchet MS"/>
                <a:ea typeface="Arial"/>
              </a:rPr>
              <a:t>glues and adhesives, permanent markers, </a:t>
            </a:r>
            <a:r>
              <a:rPr lang="en-GB" sz="1400" b="0" strike="noStrike" spc="-1">
                <a:solidFill>
                  <a:srgbClr val="5A6F81"/>
                </a:solidFill>
                <a:latin typeface="Arial"/>
                <a:ea typeface="Arial"/>
              </a:rPr>
              <a:t>highlighters, </a:t>
            </a:r>
            <a:r>
              <a:rPr lang="en-GB" sz="1400" b="0" strike="noStrike" spc="-1">
                <a:solidFill>
                  <a:srgbClr val="5A6F81"/>
                </a:solidFill>
                <a:latin typeface="Trebuchet MS"/>
                <a:ea typeface="Arial"/>
              </a:rPr>
              <a:t>correction fluids</a:t>
            </a:r>
            <a:endParaRPr lang="en-GB" sz="1400" b="0" strike="noStrike" spc="-1">
              <a:latin typeface="Arial"/>
            </a:endParaRPr>
          </a:p>
          <a:p>
            <a:pPr>
              <a:lnSpc>
                <a:spcPct val="100000"/>
              </a:lnSpc>
              <a:spcAft>
                <a:spcPts val="601"/>
              </a:spcAft>
            </a:pPr>
            <a:r>
              <a:rPr lang="en-GB" sz="1600" b="1" strike="noStrike" spc="-1">
                <a:solidFill>
                  <a:srgbClr val="5A6F81"/>
                </a:solidFill>
                <a:latin typeface="Trebuchet MS"/>
                <a:ea typeface="Arial"/>
              </a:rPr>
              <a:t>Health effects:</a:t>
            </a:r>
            <a:endParaRPr lang="en-GB" sz="1600" b="0" strike="noStrike" spc="-1">
              <a:latin typeface="Arial"/>
            </a:endParaRPr>
          </a:p>
          <a:p>
            <a:pPr marL="285840" indent="-285480">
              <a:lnSpc>
                <a:spcPct val="100000"/>
              </a:lnSpc>
              <a:buClr>
                <a:srgbClr val="5A6F81"/>
              </a:buClr>
              <a:buFont typeface="Wingdings" charset="2"/>
              <a:buChar char=""/>
            </a:pPr>
            <a:r>
              <a:rPr lang="en-GB" sz="1400" b="0" strike="noStrike" spc="-1">
                <a:solidFill>
                  <a:srgbClr val="5A6F81"/>
                </a:solidFill>
                <a:latin typeface="Trebuchet MS"/>
                <a:ea typeface="Arial"/>
              </a:rPr>
              <a:t>eye, nose and throat irritation</a:t>
            </a:r>
            <a:endParaRPr lang="en-GB" sz="1400" b="0" strike="noStrike" spc="-1">
              <a:latin typeface="Arial"/>
            </a:endParaRPr>
          </a:p>
          <a:p>
            <a:pPr marL="285840" indent="-285480">
              <a:lnSpc>
                <a:spcPct val="100000"/>
              </a:lnSpc>
              <a:buClr>
                <a:srgbClr val="5A6F81"/>
              </a:buClr>
              <a:buFont typeface="Wingdings" charset="2"/>
              <a:buChar char=""/>
            </a:pPr>
            <a:r>
              <a:rPr lang="en-GB" sz="1400" b="0" strike="noStrike" spc="-1">
                <a:solidFill>
                  <a:srgbClr val="5A6F81"/>
                </a:solidFill>
                <a:latin typeface="Trebuchet MS"/>
                <a:ea typeface="Arial"/>
              </a:rPr>
              <a:t>headaches, fatigue, dizziness, nausea</a:t>
            </a:r>
            <a:endParaRPr lang="en-GB" sz="1400" b="0" strike="noStrike" spc="-1">
              <a:latin typeface="Arial"/>
            </a:endParaRPr>
          </a:p>
          <a:p>
            <a:pPr marL="285840" indent="-285480">
              <a:lnSpc>
                <a:spcPct val="100000"/>
              </a:lnSpc>
              <a:buClr>
                <a:srgbClr val="5A6F81"/>
              </a:buClr>
              <a:buFont typeface="Wingdings" charset="2"/>
              <a:buChar char=""/>
            </a:pPr>
            <a:r>
              <a:rPr lang="en-GB" sz="1400" b="0" strike="noStrike" spc="-1">
                <a:solidFill>
                  <a:srgbClr val="5A6F81"/>
                </a:solidFill>
                <a:latin typeface="Trebuchet MS"/>
                <a:ea typeface="Arial"/>
              </a:rPr>
              <a:t>damage to liver, kidney and central nervous system</a:t>
            </a:r>
            <a:endParaRPr lang="en-GB" sz="1400" b="0" strike="noStrike" spc="-1">
              <a:latin typeface="Arial"/>
            </a:endParaRPr>
          </a:p>
          <a:p>
            <a:pPr marL="285840" indent="-285480">
              <a:lnSpc>
                <a:spcPct val="100000"/>
              </a:lnSpc>
              <a:buClr>
                <a:srgbClr val="5A6F81"/>
              </a:buClr>
              <a:buFont typeface="Wingdings" charset="2"/>
              <a:buChar char=""/>
            </a:pPr>
            <a:r>
              <a:rPr lang="en-GB" sz="1400" b="0" strike="noStrike" spc="-1">
                <a:solidFill>
                  <a:srgbClr val="5A6F81"/>
                </a:solidFill>
                <a:latin typeface="Trebuchet MS"/>
                <a:ea typeface="Arial"/>
              </a:rPr>
              <a:t>some organics are suspected or known to cause cancer</a:t>
            </a:r>
            <a:endParaRPr lang="en-GB" sz="1400" b="0" strike="noStrike" spc="-1">
              <a:latin typeface="Arial"/>
            </a:endParaRPr>
          </a:p>
        </p:txBody>
      </p:sp>
      <p:sp>
        <p:nvSpPr>
          <p:cNvPr id="830" name="CustomShape 4"/>
          <p:cNvSpPr/>
          <p:nvPr/>
        </p:nvSpPr>
        <p:spPr>
          <a:xfrm>
            <a:off x="107640" y="1064880"/>
            <a:ext cx="8712720" cy="923760"/>
          </a:xfrm>
          <a:prstGeom prst="rect">
            <a:avLst/>
          </a:prstGeom>
          <a:solidFill>
            <a:schemeClr val="bg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hu-HU" sz="1400" b="0" strike="noStrike" spc="-1" dirty="0" err="1">
                <a:solidFill>
                  <a:srgbClr val="5A6F81"/>
                </a:solidFill>
                <a:latin typeface="Trebuchet MS"/>
                <a:ea typeface="Arial"/>
              </a:rPr>
              <a:t>formaldehyde</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organic</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solvents</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benzene</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xylenes</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ethylbenzene</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toluene</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carbon</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tetrachloride</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styrene</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methylene</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perchloroethylene</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vinylchloride</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benzene</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toluene</a:t>
            </a:r>
            <a:r>
              <a:rPr lang="hu-HU" sz="1400" b="0" strike="noStrike" spc="-1" dirty="0">
                <a:solidFill>
                  <a:srgbClr val="5A6F81"/>
                </a:solidFill>
                <a:latin typeface="Trebuchet MS"/>
                <a:ea typeface="Arial"/>
              </a:rPr>
              <a:t>, </a:t>
            </a:r>
            <a:r>
              <a:rPr lang="hu-HU" sz="1400" b="0" strike="noStrike" spc="-1" dirty="0" err="1">
                <a:solidFill>
                  <a:srgbClr val="5A6F81"/>
                </a:solidFill>
                <a:latin typeface="Trebuchet MS"/>
                <a:ea typeface="Arial"/>
              </a:rPr>
              <a:t>xylene</a:t>
            </a:r>
            <a:r>
              <a:rPr lang="hu-HU" sz="1400" b="0" strike="noStrike" spc="-1" dirty="0">
                <a:solidFill>
                  <a:srgbClr val="5A6F81"/>
                </a:solidFill>
                <a:latin typeface="Trebuchet MS"/>
                <a:ea typeface="Arial"/>
              </a:rPr>
              <a:t>, aniline, </a:t>
            </a:r>
            <a:r>
              <a:rPr lang="hu-HU" sz="1400" b="0" strike="noStrike" spc="-1" dirty="0" err="1">
                <a:solidFill>
                  <a:srgbClr val="5A6F81"/>
                </a:solidFill>
                <a:latin typeface="Trebuchet MS"/>
                <a:ea typeface="Arial"/>
              </a:rPr>
              <a:t>t</a:t>
            </a:r>
            <a:r>
              <a:rPr lang="hu-HU" sz="1400" b="0" strike="noStrike" spc="-1" dirty="0" err="1">
                <a:solidFill>
                  <a:srgbClr val="5A6F81"/>
                </a:solidFill>
                <a:latin typeface="Arial"/>
                <a:ea typeface="Arial"/>
              </a:rPr>
              <a:t>erpenes</a:t>
            </a:r>
            <a:r>
              <a:rPr lang="hu-HU" sz="1400" b="0" strike="noStrike" spc="-1" dirty="0">
                <a:solidFill>
                  <a:srgbClr val="5A6F81"/>
                </a:solidFill>
                <a:latin typeface="Arial"/>
                <a:ea typeface="Arial"/>
              </a:rPr>
              <a:t> (</a:t>
            </a:r>
            <a:r>
              <a:rPr lang="hu-HU" sz="1400" b="0" strike="noStrike" spc="-1" dirty="0" err="1">
                <a:solidFill>
                  <a:srgbClr val="5A6F81"/>
                </a:solidFill>
                <a:latin typeface="Arial"/>
                <a:ea typeface="Arial"/>
              </a:rPr>
              <a:t>limonene</a:t>
            </a:r>
            <a:r>
              <a:rPr lang="hu-HU" sz="1400" b="0" strike="noStrike" spc="-1" dirty="0">
                <a:solidFill>
                  <a:srgbClr val="5A6F81"/>
                </a:solidFill>
                <a:latin typeface="Arial"/>
                <a:ea typeface="Arial"/>
              </a:rPr>
              <a:t>, </a:t>
            </a:r>
            <a:r>
              <a:rPr lang="hu-HU" sz="1400" b="0" strike="noStrike" spc="-1" dirty="0" err="1">
                <a:solidFill>
                  <a:srgbClr val="5A6F81"/>
                </a:solidFill>
                <a:latin typeface="Arial"/>
                <a:ea typeface="Arial"/>
              </a:rPr>
              <a:t>alpha-pinene</a:t>
            </a:r>
            <a:r>
              <a:rPr lang="hu-HU" sz="1400" b="0" strike="noStrike" spc="-1" dirty="0">
                <a:solidFill>
                  <a:srgbClr val="5A6F81"/>
                </a:solidFill>
                <a:latin typeface="Arial"/>
                <a:ea typeface="Arial"/>
              </a:rPr>
              <a:t>),</a:t>
            </a:r>
            <a:r>
              <a:rPr lang="hu-HU" sz="1400" b="0" strike="noStrike" spc="-1" dirty="0">
                <a:solidFill>
                  <a:srgbClr val="5A6F81"/>
                </a:solidFill>
                <a:latin typeface="Trebuchet MS"/>
                <a:ea typeface="Arial"/>
              </a:rPr>
              <a:t> etc.</a:t>
            </a:r>
            <a:endParaRPr lang="hu-HU" sz="1400" b="0" strike="noStrike" spc="-1" dirty="0">
              <a:latin typeface="Arial"/>
            </a:endParaRPr>
          </a:p>
          <a:p>
            <a:pPr>
              <a:lnSpc>
                <a:spcPct val="100000"/>
              </a:lnSpc>
            </a:pPr>
            <a:r>
              <a:rPr lang="hu-HU" sz="1400" b="0" strike="noStrike" spc="-1" dirty="0" err="1">
                <a:solidFill>
                  <a:srgbClr val="5A6F81"/>
                </a:solidFill>
                <a:latin typeface="Arial"/>
                <a:ea typeface="Arial"/>
              </a:rPr>
              <a:t>Concentrations</a:t>
            </a:r>
            <a:r>
              <a:rPr lang="hu-HU" sz="1400" b="0" strike="noStrike" spc="-1" dirty="0">
                <a:solidFill>
                  <a:srgbClr val="5A6F81"/>
                </a:solidFill>
                <a:latin typeface="Arial"/>
                <a:ea typeface="Arial"/>
              </a:rPr>
              <a:t> of </a:t>
            </a:r>
            <a:r>
              <a:rPr lang="hu-HU" sz="1400" b="0" strike="noStrike" spc="-1" dirty="0" err="1">
                <a:solidFill>
                  <a:srgbClr val="5A6F81"/>
                </a:solidFill>
                <a:latin typeface="Arial"/>
                <a:ea typeface="Arial"/>
              </a:rPr>
              <a:t>many</a:t>
            </a:r>
            <a:r>
              <a:rPr lang="hu-HU" sz="1400" b="0" strike="noStrike" spc="-1" dirty="0">
                <a:solidFill>
                  <a:srgbClr val="5A6F81"/>
                </a:solidFill>
                <a:latin typeface="Arial"/>
                <a:ea typeface="Arial"/>
              </a:rPr>
              <a:t> </a:t>
            </a:r>
            <a:r>
              <a:rPr lang="hu-HU" sz="1400" b="0" strike="noStrike" spc="-1" dirty="0" err="1">
                <a:solidFill>
                  <a:srgbClr val="5A6F81"/>
                </a:solidFill>
                <a:latin typeface="Arial"/>
                <a:ea typeface="Arial"/>
              </a:rPr>
              <a:t>VOCs</a:t>
            </a:r>
            <a:r>
              <a:rPr lang="hu-HU" sz="1400" b="0" strike="noStrike" spc="-1" dirty="0">
                <a:solidFill>
                  <a:srgbClr val="5A6F81"/>
                </a:solidFill>
                <a:latin typeface="Arial"/>
                <a:ea typeface="Arial"/>
              </a:rPr>
              <a:t> </a:t>
            </a:r>
            <a:r>
              <a:rPr lang="hu-HU" sz="1400" b="0" strike="noStrike" spc="-1" dirty="0" err="1">
                <a:solidFill>
                  <a:srgbClr val="5A6F81"/>
                </a:solidFill>
                <a:latin typeface="Arial"/>
                <a:ea typeface="Arial"/>
              </a:rPr>
              <a:t>are</a:t>
            </a:r>
            <a:r>
              <a:rPr lang="hu-HU" sz="1400" b="0" strike="noStrike" spc="-1" dirty="0">
                <a:solidFill>
                  <a:srgbClr val="5A6F81"/>
                </a:solidFill>
                <a:latin typeface="Arial"/>
                <a:ea typeface="Arial"/>
              </a:rPr>
              <a:t> </a:t>
            </a:r>
            <a:r>
              <a:rPr lang="hu-HU" sz="1400" b="0" strike="noStrike" spc="-1" dirty="0" err="1">
                <a:solidFill>
                  <a:srgbClr val="5A6F81"/>
                </a:solidFill>
                <a:latin typeface="Arial"/>
                <a:ea typeface="Arial"/>
              </a:rPr>
              <a:t>consistently</a:t>
            </a:r>
            <a:r>
              <a:rPr lang="hu-HU" sz="1400" b="0" strike="noStrike" spc="-1" dirty="0">
                <a:solidFill>
                  <a:srgbClr val="5A6F81"/>
                </a:solidFill>
                <a:latin typeface="Arial"/>
                <a:ea typeface="Arial"/>
              </a:rPr>
              <a:t> </a:t>
            </a:r>
            <a:r>
              <a:rPr lang="hu-HU" sz="1400" b="0" strike="noStrike" spc="-1" dirty="0" err="1">
                <a:solidFill>
                  <a:srgbClr val="5A6F81"/>
                </a:solidFill>
                <a:latin typeface="Arial"/>
                <a:ea typeface="Arial"/>
              </a:rPr>
              <a:t>higher</a:t>
            </a:r>
            <a:r>
              <a:rPr lang="hu-HU" sz="1400" b="0" strike="noStrike" spc="-1" dirty="0">
                <a:solidFill>
                  <a:srgbClr val="5A6F81"/>
                </a:solidFill>
                <a:latin typeface="Arial"/>
                <a:ea typeface="Arial"/>
              </a:rPr>
              <a:t> </a:t>
            </a:r>
            <a:r>
              <a:rPr lang="hu-HU" sz="1400" b="0" strike="noStrike" spc="-1" dirty="0" err="1">
                <a:solidFill>
                  <a:srgbClr val="5A6F81"/>
                </a:solidFill>
                <a:latin typeface="Arial"/>
                <a:ea typeface="Arial"/>
              </a:rPr>
              <a:t>indoors</a:t>
            </a:r>
            <a:r>
              <a:rPr lang="hu-HU" sz="1400" b="0" strike="noStrike" spc="-1" dirty="0">
                <a:solidFill>
                  <a:srgbClr val="5A6F81"/>
                </a:solidFill>
                <a:latin typeface="Arial"/>
                <a:ea typeface="Arial"/>
              </a:rPr>
              <a:t> (</a:t>
            </a:r>
            <a:r>
              <a:rPr lang="hu-HU" sz="1400" b="0" strike="noStrike" spc="-1" dirty="0" err="1">
                <a:solidFill>
                  <a:srgbClr val="5A6F81"/>
                </a:solidFill>
                <a:latin typeface="Arial"/>
                <a:ea typeface="Arial"/>
              </a:rPr>
              <a:t>up</a:t>
            </a:r>
            <a:r>
              <a:rPr lang="hu-HU" sz="1400" b="0" strike="noStrike" spc="-1" dirty="0">
                <a:solidFill>
                  <a:srgbClr val="5A6F81"/>
                </a:solidFill>
                <a:latin typeface="Arial"/>
                <a:ea typeface="Arial"/>
              </a:rPr>
              <a:t> </a:t>
            </a:r>
            <a:r>
              <a:rPr lang="hu-HU" sz="1400" b="0" strike="noStrike" spc="-1" dirty="0" err="1">
                <a:solidFill>
                  <a:srgbClr val="5A6F81"/>
                </a:solidFill>
                <a:latin typeface="Arial"/>
                <a:ea typeface="Arial"/>
              </a:rPr>
              <a:t>to</a:t>
            </a:r>
            <a:r>
              <a:rPr lang="hu-HU" sz="1400" b="0" strike="noStrike" spc="-1" dirty="0">
                <a:solidFill>
                  <a:srgbClr val="5A6F81"/>
                </a:solidFill>
                <a:latin typeface="Arial"/>
                <a:ea typeface="Arial"/>
              </a:rPr>
              <a:t> ten </a:t>
            </a:r>
            <a:r>
              <a:rPr lang="hu-HU" sz="1400" b="0" strike="noStrike" spc="-1" dirty="0" err="1">
                <a:solidFill>
                  <a:srgbClr val="5A6F81"/>
                </a:solidFill>
                <a:latin typeface="Arial"/>
                <a:ea typeface="Arial"/>
              </a:rPr>
              <a:t>times</a:t>
            </a:r>
            <a:r>
              <a:rPr lang="hu-HU" sz="1400" b="0" strike="noStrike" spc="-1" dirty="0">
                <a:solidFill>
                  <a:srgbClr val="5A6F81"/>
                </a:solidFill>
                <a:latin typeface="Arial"/>
                <a:ea typeface="Arial"/>
              </a:rPr>
              <a:t> </a:t>
            </a:r>
            <a:r>
              <a:rPr lang="hu-HU" sz="1400" b="0" strike="noStrike" spc="-1" dirty="0" err="1">
                <a:solidFill>
                  <a:srgbClr val="5A6F81"/>
                </a:solidFill>
                <a:latin typeface="Arial"/>
                <a:ea typeface="Arial"/>
              </a:rPr>
              <a:t>higher</a:t>
            </a:r>
            <a:r>
              <a:rPr lang="hu-HU" sz="1400" b="0" strike="noStrike" spc="-1" dirty="0">
                <a:solidFill>
                  <a:srgbClr val="5A6F81"/>
                </a:solidFill>
                <a:latin typeface="Arial"/>
                <a:ea typeface="Arial"/>
              </a:rPr>
              <a:t>) </a:t>
            </a:r>
            <a:r>
              <a:rPr lang="hu-HU" sz="1400" b="0" strike="noStrike" spc="-1" dirty="0" err="1">
                <a:solidFill>
                  <a:srgbClr val="5A6F81"/>
                </a:solidFill>
                <a:latin typeface="Arial"/>
                <a:ea typeface="Arial"/>
              </a:rPr>
              <a:t>than</a:t>
            </a:r>
            <a:r>
              <a:rPr lang="hu-HU" sz="1400" b="0" strike="noStrike" spc="-1" dirty="0">
                <a:solidFill>
                  <a:srgbClr val="5A6F81"/>
                </a:solidFill>
                <a:latin typeface="Arial"/>
                <a:ea typeface="Arial"/>
              </a:rPr>
              <a:t> </a:t>
            </a:r>
            <a:r>
              <a:rPr lang="hu-HU" sz="1400" b="0" strike="noStrike" spc="-1" dirty="0" err="1">
                <a:solidFill>
                  <a:srgbClr val="5A6F81"/>
                </a:solidFill>
                <a:latin typeface="Arial"/>
                <a:ea typeface="Arial"/>
              </a:rPr>
              <a:t>outdoors</a:t>
            </a:r>
            <a:r>
              <a:rPr lang="hu-HU" sz="1400" b="0" strike="noStrike" spc="-1" dirty="0">
                <a:solidFill>
                  <a:srgbClr val="5A6F81"/>
                </a:solidFill>
                <a:latin typeface="Arial"/>
                <a:ea typeface="Arial"/>
              </a:rPr>
              <a:t>. </a:t>
            </a:r>
            <a:endParaRPr lang="hu-HU" sz="1400" b="0" strike="noStrike" spc="-1" dirty="0">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CustomShape 2"/>
          <p:cNvSpPr/>
          <p:nvPr/>
        </p:nvSpPr>
        <p:spPr>
          <a:xfrm>
            <a:off x="347667" y="973626"/>
            <a:ext cx="8796333" cy="541541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hu-HU" sz="1600" b="1" strike="noStrike" spc="-1" dirty="0">
                <a:solidFill>
                  <a:srgbClr val="5A6F81"/>
                </a:solidFill>
                <a:latin typeface="Trebuchet MS"/>
                <a:ea typeface="Arial"/>
              </a:rPr>
              <a:t>Sources:</a:t>
            </a:r>
            <a:endParaRPr lang="hu-HU" sz="1600" b="0" strike="noStrike" spc="-1" dirty="0">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Furniture</a:t>
            </a:r>
            <a:endParaRPr lang="hu-HU" sz="16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Wood products</a:t>
            </a:r>
            <a:endParaRPr lang="hu-HU" sz="16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Insulation </a:t>
            </a:r>
            <a:r>
              <a:rPr lang="hu-HU" sz="1400" b="0" strike="noStrike" spc="-1" dirty="0">
                <a:solidFill>
                  <a:srgbClr val="5A6F81"/>
                </a:solidFill>
                <a:latin typeface="Trebuchet MS"/>
                <a:ea typeface="Arial"/>
              </a:rPr>
              <a:t>(urea formaldehyde insulators - UFFI)</a:t>
            </a:r>
            <a:endParaRPr lang="hu-HU" sz="14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Disinfectant – preservatives </a:t>
            </a:r>
            <a:r>
              <a:rPr lang="hu-HU" sz="1400" b="0" strike="noStrike" spc="-1" dirty="0">
                <a:solidFill>
                  <a:srgbClr val="5A6F81"/>
                </a:solidFill>
                <a:latin typeface="Trebuchet MS"/>
                <a:ea typeface="Arial"/>
              </a:rPr>
              <a:t>(paints, varnishes, parquets, wallpapers)</a:t>
            </a:r>
            <a:endParaRPr lang="hu-HU" sz="14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Laminated and extruded plastic products </a:t>
            </a:r>
            <a:r>
              <a:rPr lang="hu-HU" sz="1400" b="0" strike="noStrike" spc="-1" dirty="0">
                <a:solidFill>
                  <a:srgbClr val="5A6F81"/>
                </a:solidFill>
                <a:latin typeface="Trebuchet MS"/>
                <a:ea typeface="Arial"/>
              </a:rPr>
              <a:t>(urea- and phenol-formaldehyde resins)</a:t>
            </a:r>
            <a:endParaRPr lang="hu-HU" sz="14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Polymers </a:t>
            </a:r>
            <a:r>
              <a:rPr lang="hu-HU" sz="1400" b="0" strike="noStrike" spc="-1" dirty="0">
                <a:solidFill>
                  <a:srgbClr val="5A6F81"/>
                </a:solidFill>
                <a:latin typeface="Trebuchet MS"/>
                <a:ea typeface="Arial"/>
              </a:rPr>
              <a:t>(polyacetates, melamine-resins)</a:t>
            </a:r>
            <a:endParaRPr lang="hu-HU" sz="14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Traffic (exhaust emissions)</a:t>
            </a:r>
            <a:endParaRPr lang="hu-HU" sz="1600" b="0" strike="noStrike" spc="-1" dirty="0">
              <a:solidFill>
                <a:srgbClr val="5A6F81"/>
              </a:solidFill>
              <a:latin typeface="Arial"/>
            </a:endParaRPr>
          </a:p>
          <a:p>
            <a:pPr marL="182880" indent="-182520">
              <a:lnSpc>
                <a:spcPct val="100000"/>
              </a:lnSpc>
              <a:spcAft>
                <a:spcPts val="601"/>
              </a:spcAft>
              <a:buClr>
                <a:srgbClr val="676767"/>
              </a:buClr>
              <a:buFont typeface="Wingdings" charset="2"/>
              <a:buChar char=""/>
            </a:pPr>
            <a:r>
              <a:rPr lang="hu-HU" sz="1600" b="0" strike="noStrike" spc="-1" dirty="0">
                <a:solidFill>
                  <a:srgbClr val="5A6F81"/>
                </a:solidFill>
                <a:latin typeface="Trebuchet MS"/>
                <a:ea typeface="Arial"/>
              </a:rPr>
              <a:t>Cigarette smoke</a:t>
            </a:r>
            <a:endParaRPr lang="hu-HU" sz="1600" b="0" strike="noStrike" spc="-1" dirty="0">
              <a:solidFill>
                <a:srgbClr val="5A6F81"/>
              </a:solidFill>
              <a:latin typeface="Arial"/>
            </a:endParaRPr>
          </a:p>
          <a:p>
            <a:pPr>
              <a:lnSpc>
                <a:spcPct val="100000"/>
              </a:lnSpc>
            </a:pPr>
            <a:r>
              <a:rPr lang="hu-HU" sz="1600" b="1" strike="noStrike" spc="-1" dirty="0">
                <a:solidFill>
                  <a:srgbClr val="5A6F81"/>
                </a:solidFill>
                <a:latin typeface="Trebuchet MS"/>
                <a:ea typeface="Arial"/>
              </a:rPr>
              <a:t>Acute health effects of exposure:</a:t>
            </a:r>
            <a:endParaRPr lang="hu-HU" sz="16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Mucous membrane irritation (lacrimation, sneezing, throatache, increased expectoration)</a:t>
            </a:r>
            <a:endParaRPr lang="hu-HU" sz="16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Inhibits ciliary activity</a:t>
            </a:r>
            <a:endParaRPr lang="hu-HU" sz="16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Skin irritation (rash, itching)</a:t>
            </a:r>
            <a:endParaRPr lang="hu-HU" sz="16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Allergenic, sensitizing effect</a:t>
            </a:r>
            <a:endParaRPr lang="hu-HU" sz="16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Sinusitis, headache, nausea, insomnia</a:t>
            </a:r>
            <a:endParaRPr lang="hu-HU" sz="1600" b="0" strike="noStrike" spc="-1" dirty="0">
              <a:solidFill>
                <a:srgbClr val="5A6F81"/>
              </a:solidFill>
              <a:latin typeface="Arial"/>
            </a:endParaRPr>
          </a:p>
          <a:p>
            <a:pPr marL="182880" indent="-182520">
              <a:lnSpc>
                <a:spcPct val="100000"/>
              </a:lnSpc>
              <a:spcAft>
                <a:spcPts val="601"/>
              </a:spcAft>
              <a:buClr>
                <a:srgbClr val="676767"/>
              </a:buClr>
              <a:buFont typeface="Wingdings" charset="2"/>
              <a:buChar char=""/>
            </a:pPr>
            <a:r>
              <a:rPr lang="hu-HU" sz="1600" b="0" strike="noStrike" spc="-1" dirty="0">
                <a:solidFill>
                  <a:srgbClr val="5A6F81"/>
                </a:solidFill>
                <a:latin typeface="Trebuchet MS"/>
                <a:ea typeface="Arial"/>
              </a:rPr>
              <a:t>Weak mutagenic effect, but synergism (UV, rtg)</a:t>
            </a:r>
            <a:endParaRPr lang="hu-HU" sz="1600" b="0" strike="noStrike" spc="-1" dirty="0">
              <a:solidFill>
                <a:srgbClr val="5A6F81"/>
              </a:solidFill>
              <a:latin typeface="Arial"/>
            </a:endParaRPr>
          </a:p>
          <a:p>
            <a:pPr>
              <a:lnSpc>
                <a:spcPct val="100000"/>
              </a:lnSpc>
            </a:pPr>
            <a:r>
              <a:rPr lang="hu-HU" sz="1600" b="1" strike="noStrike" spc="-1" dirty="0">
                <a:solidFill>
                  <a:srgbClr val="5A6F81"/>
                </a:solidFill>
                <a:latin typeface="Trebuchet MS"/>
                <a:ea typeface="Arial"/>
              </a:rPr>
              <a:t>Chronic health effects of exposure:</a:t>
            </a:r>
            <a:endParaRPr lang="hu-HU" sz="16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Chronic rhinitis, bronchitis</a:t>
            </a:r>
            <a:endParaRPr lang="hu-HU" sz="16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Bronchial asthma </a:t>
            </a:r>
            <a:endParaRPr lang="hu-HU" sz="16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Allergy</a:t>
            </a:r>
            <a:endParaRPr lang="hu-HU" sz="1600" b="0" strike="noStrike" spc="-1" dirty="0">
              <a:solidFill>
                <a:srgbClr val="5A6F81"/>
              </a:solidFill>
              <a:latin typeface="Arial"/>
            </a:endParaRPr>
          </a:p>
          <a:p>
            <a:pPr marL="182880" indent="-182520">
              <a:lnSpc>
                <a:spcPct val="100000"/>
              </a:lnSpc>
              <a:buClr>
                <a:srgbClr val="676767"/>
              </a:buClr>
              <a:buFont typeface="Wingdings" charset="2"/>
              <a:buChar char=""/>
            </a:pPr>
            <a:r>
              <a:rPr lang="hu-HU" sz="1600" b="0" strike="noStrike" spc="-1" dirty="0">
                <a:solidFill>
                  <a:srgbClr val="5A6F81"/>
                </a:solidFill>
                <a:latin typeface="Trebuchet MS"/>
                <a:ea typeface="Arial"/>
              </a:rPr>
              <a:t>Carcinogen (IARC  Group 1)</a:t>
            </a:r>
            <a:endParaRPr lang="hu-HU" sz="1600" b="0" strike="noStrike" spc="-1" dirty="0">
              <a:solidFill>
                <a:srgbClr val="5A6F81"/>
              </a:solidFill>
              <a:latin typeface="Arial"/>
            </a:endParaRPr>
          </a:p>
        </p:txBody>
      </p:sp>
      <p:sp>
        <p:nvSpPr>
          <p:cNvPr id="833" name="CustomShape 3"/>
          <p:cNvSpPr/>
          <p:nvPr/>
        </p:nvSpPr>
        <p:spPr>
          <a:xfrm>
            <a:off x="7164360" y="1162800"/>
            <a:ext cx="1833120" cy="942840"/>
          </a:xfrm>
          <a:prstGeom prst="rect">
            <a:avLst/>
          </a:prstGeom>
          <a:solidFill>
            <a:schemeClr val="tx2">
              <a:lumMod val="60000"/>
              <a:lumOff val="40000"/>
            </a:schemeClr>
          </a:solidFill>
          <a:ln w="19080">
            <a:solidFill>
              <a:schemeClr val="bg2"/>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u-HU" sz="1400" b="1" strike="noStrike" spc="-1">
                <a:solidFill>
                  <a:srgbClr val="676767"/>
                </a:solidFill>
                <a:latin typeface="Trebuchet MS"/>
                <a:ea typeface="Arial"/>
              </a:rPr>
              <a:t>Emission increases with temperature and humidity!</a:t>
            </a:r>
            <a:endParaRPr lang="hu-HU" sz="1400" b="0" strike="noStrike" spc="-1">
              <a:latin typeface="Arial"/>
            </a:endParaRPr>
          </a:p>
          <a:p>
            <a:pPr>
              <a:lnSpc>
                <a:spcPct val="100000"/>
              </a:lnSpc>
            </a:pPr>
            <a:endParaRPr lang="hu-HU" sz="1400" b="0" strike="noStrike" spc="-1">
              <a:latin typeface="Arial"/>
            </a:endParaRPr>
          </a:p>
        </p:txBody>
      </p:sp>
      <p:sp>
        <p:nvSpPr>
          <p:cNvPr id="5" name="TextShape 1"/>
          <p:cNvSpPr txBox="1"/>
          <p:nvPr/>
        </p:nvSpPr>
        <p:spPr>
          <a:xfrm>
            <a:off x="0" y="84086"/>
            <a:ext cx="2766369" cy="815760"/>
          </a:xfrm>
          <a:prstGeom prst="rect">
            <a:avLst/>
          </a:prstGeom>
          <a:noFill/>
          <a:ln>
            <a:noFill/>
          </a:ln>
        </p:spPr>
        <p:txBody>
          <a:bodyPr tIns="91440" bIns="91440" anchor="ctr">
            <a:noAutofit/>
          </a:bodyPr>
          <a:lstStyle/>
          <a:p>
            <a:pPr algn="ctr">
              <a:lnSpc>
                <a:spcPct val="100000"/>
              </a:lnSpc>
            </a:pPr>
            <a:r>
              <a:rPr lang="hu-HU" sz="2400" b="1" spc="-1" dirty="0">
                <a:solidFill>
                  <a:srgbClr val="7B7B7B"/>
                </a:solidFill>
                <a:latin typeface="Trebuchet MS"/>
                <a:ea typeface="Trebuchet MS"/>
              </a:rPr>
              <a:t>Formaldehyde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CustomShape 1"/>
          <p:cNvSpPr/>
          <p:nvPr/>
        </p:nvSpPr>
        <p:spPr>
          <a:xfrm>
            <a:off x="0" y="-34920"/>
            <a:ext cx="6948000" cy="10152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marL="216000"/>
            <a:r>
              <a:rPr lang="hu-HU" sz="2400" b="1" spc="-1" dirty="0">
                <a:solidFill>
                  <a:srgbClr val="7B7B7B"/>
                </a:solidFill>
                <a:latin typeface="Trebuchet MS"/>
                <a:ea typeface="Trebuchet MS"/>
              </a:rPr>
              <a:t>Why IAQ issues important in schools? </a:t>
            </a:r>
          </a:p>
        </p:txBody>
      </p:sp>
      <p:sp>
        <p:nvSpPr>
          <p:cNvPr id="765" name="CustomShape 2"/>
          <p:cNvSpPr/>
          <p:nvPr/>
        </p:nvSpPr>
        <p:spPr>
          <a:xfrm>
            <a:off x="250200" y="1484640"/>
            <a:ext cx="8598240" cy="369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spcBef>
                <a:spcPts val="1199"/>
              </a:spcBef>
              <a:spcAft>
                <a:spcPts val="1199"/>
              </a:spcAft>
              <a:buClr>
                <a:srgbClr val="5A6F81"/>
              </a:buClr>
              <a:buFont typeface="Wingdings" charset="2"/>
              <a:buChar char=""/>
            </a:pPr>
            <a:r>
              <a:rPr lang="hu-HU" sz="1800" b="0" strike="noStrike" spc="-1" dirty="0">
                <a:solidFill>
                  <a:srgbClr val="5A6F81"/>
                </a:solidFill>
                <a:latin typeface="Trebuchet MS"/>
              </a:rPr>
              <a:t>Children spend 90% of their time indoors (classrooms, homes, vehicles)</a:t>
            </a:r>
            <a:endParaRPr lang="hu-HU" sz="1800" b="0" strike="noStrike" spc="-1" dirty="0">
              <a:latin typeface="Arial"/>
            </a:endParaRPr>
          </a:p>
          <a:p>
            <a:pPr marL="343080" indent="-342720" algn="just">
              <a:lnSpc>
                <a:spcPct val="100000"/>
              </a:lnSpc>
              <a:spcBef>
                <a:spcPts val="1199"/>
              </a:spcBef>
              <a:spcAft>
                <a:spcPts val="1199"/>
              </a:spcAft>
              <a:buClr>
                <a:srgbClr val="5A6F81"/>
              </a:buClr>
              <a:buFont typeface="Wingdings" charset="2"/>
              <a:buChar char=""/>
            </a:pPr>
            <a:r>
              <a:rPr lang="hu-HU" sz="1800" b="0" strike="noStrike" spc="-1" dirty="0">
                <a:solidFill>
                  <a:srgbClr val="5A6F81"/>
                </a:solidFill>
                <a:latin typeface="Trebuchet MS"/>
              </a:rPr>
              <a:t>Studies have indicated that indoor air often contain higher levels of contaminants than outdoor air. </a:t>
            </a:r>
            <a:endParaRPr lang="hu-HU" sz="1800" b="0" strike="noStrike" spc="-1" dirty="0">
              <a:latin typeface="Arial"/>
            </a:endParaRPr>
          </a:p>
          <a:p>
            <a:pPr marL="343080" indent="-342720">
              <a:lnSpc>
                <a:spcPct val="100000"/>
              </a:lnSpc>
              <a:spcBef>
                <a:spcPts val="1199"/>
              </a:spcBef>
              <a:spcAft>
                <a:spcPts val="1199"/>
              </a:spcAft>
              <a:buClr>
                <a:srgbClr val="5A6F81"/>
              </a:buClr>
              <a:buFont typeface="Wingdings" charset="2"/>
              <a:buChar char=""/>
            </a:pPr>
            <a:r>
              <a:rPr lang="hu-HU" sz="1800" b="0" strike="noStrike" spc="-1" dirty="0">
                <a:solidFill>
                  <a:srgbClr val="5A6F81"/>
                </a:solidFill>
                <a:latin typeface="Trebuchet MS"/>
              </a:rPr>
              <a:t>In Hungary there are 3585 primary schools with 735 thousands pupils. This is almost 10% of the population! </a:t>
            </a:r>
            <a:endParaRPr lang="hu-HU" sz="1800" b="0" strike="noStrike" spc="-1" dirty="0">
              <a:latin typeface="Arial"/>
            </a:endParaRPr>
          </a:p>
          <a:p>
            <a:pPr marL="343080" indent="-342720">
              <a:lnSpc>
                <a:spcPct val="100000"/>
              </a:lnSpc>
              <a:spcBef>
                <a:spcPts val="1199"/>
              </a:spcBef>
              <a:spcAft>
                <a:spcPts val="1199"/>
              </a:spcAft>
              <a:buClr>
                <a:srgbClr val="5A6F81"/>
              </a:buClr>
              <a:buFont typeface="Wingdings" charset="2"/>
              <a:buChar char=""/>
            </a:pPr>
            <a:r>
              <a:rPr lang="hu-HU" sz="1800" b="0" strike="noStrike" spc="-1" dirty="0">
                <a:solidFill>
                  <a:srgbClr val="5A6F81"/>
                </a:solidFill>
                <a:latin typeface="Trebuchet MS"/>
              </a:rPr>
              <a:t>Number of teachers in primary schools: 78 thousand (in 2018).</a:t>
            </a:r>
            <a:endParaRPr lang="hu-HU" sz="1800" b="0" strike="noStrike" spc="-1" dirty="0">
              <a:latin typeface="Arial"/>
            </a:endParaRPr>
          </a:p>
          <a:p>
            <a:pPr marL="343080" indent="-342720">
              <a:lnSpc>
                <a:spcPct val="90000"/>
              </a:lnSpc>
              <a:spcBef>
                <a:spcPts val="1199"/>
              </a:spcBef>
              <a:spcAft>
                <a:spcPts val="1199"/>
              </a:spcAft>
              <a:buClr>
                <a:srgbClr val="5A6F81"/>
              </a:buClr>
              <a:buFont typeface="Wingdings" charset="2"/>
              <a:buChar char=""/>
            </a:pPr>
            <a:r>
              <a:rPr lang="hu-HU" sz="1800" b="0" strike="noStrike" spc="-1" dirty="0">
                <a:solidFill>
                  <a:srgbClr val="5A6F81"/>
                </a:solidFill>
                <a:latin typeface="Trebuchet MS"/>
              </a:rPr>
              <a:t>Focus on Children’s Health and healthy environmental issues according to the European Environment and Health Process (WHO/Euro, UN ECE) has high priority.</a:t>
            </a:r>
            <a:endParaRPr lang="hu-HU" sz="1800" b="0" strike="noStrike" spc="-1" dirty="0">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CustomShape 1"/>
          <p:cNvSpPr/>
          <p:nvPr/>
        </p:nvSpPr>
        <p:spPr>
          <a:xfrm>
            <a:off x="323640" y="1412640"/>
            <a:ext cx="7733880" cy="29378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Aft>
                <a:spcPts val="601"/>
              </a:spcAft>
            </a:pPr>
            <a:r>
              <a:rPr lang="hu-HU" sz="1800" b="1" strike="noStrike" spc="-1" dirty="0" err="1">
                <a:solidFill>
                  <a:srgbClr val="5A6F81"/>
                </a:solidFill>
                <a:latin typeface="Trebuchet MS"/>
                <a:ea typeface="Arial"/>
              </a:rPr>
              <a:t>Odour</a:t>
            </a:r>
            <a:r>
              <a:rPr lang="hu-HU" sz="1800" b="1" strike="noStrike" spc="-1" dirty="0">
                <a:solidFill>
                  <a:srgbClr val="5A6F81"/>
                </a:solidFill>
                <a:latin typeface="Trebuchet MS"/>
                <a:ea typeface="Arial"/>
              </a:rPr>
              <a:t> </a:t>
            </a:r>
            <a:r>
              <a:rPr lang="hu-HU" sz="1800" b="1" strike="noStrike" spc="-1" dirty="0" err="1">
                <a:solidFill>
                  <a:srgbClr val="5A6F81"/>
                </a:solidFill>
                <a:latin typeface="Trebuchet MS"/>
                <a:ea typeface="Arial"/>
              </a:rPr>
              <a:t>threshold</a:t>
            </a:r>
            <a:r>
              <a:rPr lang="hu-HU" sz="1800" b="0" strike="noStrike" spc="-1" dirty="0">
                <a:solidFill>
                  <a:srgbClr val="5A6F81"/>
                </a:solidFill>
                <a:latin typeface="Trebuchet MS"/>
                <a:ea typeface="Arial"/>
              </a:rPr>
              <a:t>:  </a:t>
            </a:r>
            <a:endParaRPr lang="hu-HU" sz="1800" b="0" strike="noStrike" spc="-1" dirty="0">
              <a:latin typeface="Arial"/>
            </a:endParaRPr>
          </a:p>
          <a:p>
            <a:pPr>
              <a:lnSpc>
                <a:spcPct val="100000"/>
              </a:lnSpc>
            </a:pPr>
            <a:r>
              <a:rPr lang="hu-HU" sz="1800" b="0" strike="noStrike" spc="-1" dirty="0">
                <a:solidFill>
                  <a:srgbClr val="5A6F81"/>
                </a:solidFill>
                <a:latin typeface="Trebuchet MS"/>
                <a:ea typeface="Arial"/>
              </a:rPr>
              <a:t> 10% = 30 µg/m</a:t>
            </a:r>
            <a:r>
              <a:rPr lang="hu-HU" spc="-1" baseline="30000" dirty="0">
                <a:solidFill>
                  <a:srgbClr val="5A6F81"/>
                </a:solidFill>
                <a:latin typeface="Trebuchet MS"/>
                <a:ea typeface="Trebuchet MS"/>
              </a:rPr>
              <a:t>3</a:t>
            </a:r>
            <a:r>
              <a:rPr lang="hu-HU" sz="1800" b="0" strike="noStrike" spc="-1" dirty="0">
                <a:solidFill>
                  <a:srgbClr val="5A6F81"/>
                </a:solidFill>
                <a:latin typeface="Trebuchet MS"/>
                <a:ea typeface="Arial"/>
              </a:rPr>
              <a:t>; 50% = 180 µg/m</a:t>
            </a:r>
            <a:r>
              <a:rPr lang="hu-HU" spc="-1" baseline="30000" dirty="0">
                <a:solidFill>
                  <a:srgbClr val="5A6F81"/>
                </a:solidFill>
                <a:latin typeface="Trebuchet MS"/>
                <a:ea typeface="Trebuchet MS"/>
              </a:rPr>
              <a:t>3</a:t>
            </a:r>
            <a:r>
              <a:rPr lang="hu-HU" sz="1800" b="0" strike="noStrike" spc="-1" dirty="0">
                <a:solidFill>
                  <a:srgbClr val="5A6F81"/>
                </a:solidFill>
                <a:latin typeface="Trebuchet MS"/>
                <a:ea typeface="Arial"/>
              </a:rPr>
              <a:t>; 90% = 600 µg/m</a:t>
            </a:r>
            <a:r>
              <a:rPr lang="hu-HU" spc="-1" baseline="30000" dirty="0">
                <a:solidFill>
                  <a:srgbClr val="5A6F81"/>
                </a:solidFill>
                <a:latin typeface="Trebuchet MS"/>
                <a:ea typeface="Trebuchet MS"/>
              </a:rPr>
              <a:t>3</a:t>
            </a:r>
          </a:p>
          <a:p>
            <a:pPr>
              <a:lnSpc>
                <a:spcPct val="100000"/>
              </a:lnSpc>
            </a:pPr>
            <a:endParaRPr lang="hu-HU" sz="1800" b="1" strike="noStrike" spc="-1" dirty="0">
              <a:solidFill>
                <a:srgbClr val="5A6F81"/>
              </a:solidFill>
              <a:latin typeface="Trebuchet MS"/>
              <a:ea typeface="Arial"/>
            </a:endParaRPr>
          </a:p>
          <a:p>
            <a:pPr>
              <a:lnSpc>
                <a:spcPct val="100000"/>
              </a:lnSpc>
            </a:pPr>
            <a:r>
              <a:rPr lang="hu-HU" sz="1800" b="1" strike="noStrike" spc="-1" dirty="0">
                <a:solidFill>
                  <a:srgbClr val="5A6F81"/>
                </a:solidFill>
                <a:latin typeface="Trebuchet MS"/>
                <a:ea typeface="Arial"/>
              </a:rPr>
              <a:t>WHO </a:t>
            </a:r>
            <a:r>
              <a:rPr lang="hu-HU" sz="1800" b="1" strike="noStrike" spc="-1" dirty="0" err="1">
                <a:solidFill>
                  <a:srgbClr val="5A6F81"/>
                </a:solidFill>
                <a:latin typeface="Trebuchet MS"/>
                <a:ea typeface="Arial"/>
              </a:rPr>
              <a:t>guideline</a:t>
            </a:r>
            <a:r>
              <a:rPr lang="hu-HU" sz="1800" b="0" strike="noStrike" spc="-1" dirty="0">
                <a:solidFill>
                  <a:srgbClr val="5A6F81"/>
                </a:solidFill>
                <a:latin typeface="Trebuchet MS"/>
                <a:ea typeface="Arial"/>
              </a:rPr>
              <a:t>: 100 µg/m</a:t>
            </a:r>
            <a:r>
              <a:rPr lang="hu-HU" spc="-1" baseline="30000" dirty="0">
                <a:solidFill>
                  <a:srgbClr val="5A6F81"/>
                </a:solidFill>
                <a:latin typeface="Trebuchet MS"/>
                <a:ea typeface="Trebuchet MS"/>
              </a:rPr>
              <a:t>3</a:t>
            </a:r>
            <a:r>
              <a:rPr lang="hu-HU" sz="1800" b="0" strike="noStrike" spc="-1" dirty="0">
                <a:solidFill>
                  <a:srgbClr val="5A6F81"/>
                </a:solidFill>
                <a:latin typeface="Trebuchet MS"/>
                <a:ea typeface="Arial"/>
              </a:rPr>
              <a:t> – 30 </a:t>
            </a:r>
            <a:r>
              <a:rPr lang="hu-HU" sz="1800" b="0" strike="noStrike" spc="-1" dirty="0" err="1">
                <a:solidFill>
                  <a:srgbClr val="5A6F81"/>
                </a:solidFill>
                <a:latin typeface="Trebuchet MS"/>
                <a:ea typeface="Arial"/>
              </a:rPr>
              <a:t>minutes</a:t>
            </a:r>
            <a:endParaRPr lang="hu-HU" sz="1800" b="0" strike="noStrike" spc="-1" dirty="0">
              <a:latin typeface="Arial"/>
            </a:endParaRPr>
          </a:p>
          <a:p>
            <a:pPr>
              <a:lnSpc>
                <a:spcPct val="100000"/>
              </a:lnSpc>
            </a:pPr>
            <a:endParaRPr lang="hu-HU" sz="1800" b="0" strike="noStrike" spc="-1" dirty="0">
              <a:latin typeface="Arial"/>
            </a:endParaRPr>
          </a:p>
          <a:p>
            <a:pPr>
              <a:lnSpc>
                <a:spcPct val="100000"/>
              </a:lnSpc>
            </a:pPr>
            <a:r>
              <a:rPr lang="hu-HU" sz="1800" b="1" strike="noStrike" spc="-1" dirty="0" err="1">
                <a:solidFill>
                  <a:srgbClr val="5A6F81"/>
                </a:solidFill>
                <a:latin typeface="Trebuchet MS"/>
                <a:ea typeface="Arial"/>
              </a:rPr>
              <a:t>Exposure</a:t>
            </a:r>
            <a:r>
              <a:rPr lang="hu-HU" sz="1800" b="1" strike="noStrike" spc="-1" dirty="0">
                <a:solidFill>
                  <a:srgbClr val="5A6F81"/>
                </a:solidFill>
                <a:latin typeface="Trebuchet MS"/>
                <a:ea typeface="Arial"/>
              </a:rPr>
              <a:t> </a:t>
            </a:r>
            <a:r>
              <a:rPr lang="hu-HU" sz="1800" b="1" strike="noStrike" spc="-1" dirty="0" err="1">
                <a:solidFill>
                  <a:srgbClr val="5A6F81"/>
                </a:solidFill>
                <a:latin typeface="Trebuchet MS"/>
                <a:ea typeface="Arial"/>
              </a:rPr>
              <a:t>reduction</a:t>
            </a:r>
            <a:r>
              <a:rPr lang="hu-HU" sz="1800" b="1" strike="noStrike" spc="-1" dirty="0">
                <a:solidFill>
                  <a:srgbClr val="5A6F81"/>
                </a:solidFill>
                <a:latin typeface="Trebuchet MS"/>
                <a:ea typeface="Arial"/>
              </a:rPr>
              <a:t>: </a:t>
            </a:r>
            <a:endParaRPr lang="hu-HU" sz="1800" b="0" strike="noStrike" spc="-1" dirty="0">
              <a:latin typeface="Arial"/>
            </a:endParaRPr>
          </a:p>
          <a:p>
            <a:pPr marL="343080" indent="-342720">
              <a:lnSpc>
                <a:spcPct val="100000"/>
              </a:lnSpc>
              <a:buClr>
                <a:srgbClr val="000000"/>
              </a:buClr>
              <a:buFont typeface="Arial"/>
              <a:buChar char="•"/>
            </a:pPr>
            <a:r>
              <a:rPr lang="hu-HU" sz="1800" b="0" strike="noStrike" spc="-1" dirty="0" err="1">
                <a:solidFill>
                  <a:srgbClr val="5A6F81"/>
                </a:solidFill>
                <a:latin typeface="Trebuchet MS"/>
                <a:ea typeface="Arial"/>
              </a:rPr>
              <a:t>Reduced</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formaldehyde-emitting</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products</a:t>
            </a:r>
            <a:endParaRPr lang="hu-HU" sz="1800" b="0" strike="noStrike" spc="-1" dirty="0">
              <a:latin typeface="Arial"/>
            </a:endParaRPr>
          </a:p>
          <a:p>
            <a:pPr marL="343080" indent="-342720">
              <a:lnSpc>
                <a:spcPct val="100000"/>
              </a:lnSpc>
              <a:buClr>
                <a:srgbClr val="000000"/>
              </a:buClr>
              <a:buFont typeface="Arial"/>
              <a:buChar char="•"/>
            </a:pPr>
            <a:r>
              <a:rPr lang="hu-HU" sz="1800" b="0" strike="noStrike" spc="-1" dirty="0" err="1">
                <a:solidFill>
                  <a:srgbClr val="5A6F81"/>
                </a:solidFill>
                <a:latin typeface="Trebuchet MS"/>
                <a:ea typeface="Arial"/>
              </a:rPr>
              <a:t>Temperature</a:t>
            </a:r>
            <a:r>
              <a:rPr lang="hu-HU" sz="1800" b="0" strike="noStrike" spc="-1" dirty="0">
                <a:solidFill>
                  <a:srgbClr val="5A6F81"/>
                </a:solidFill>
                <a:latin typeface="Trebuchet MS"/>
                <a:ea typeface="Arial"/>
              </a:rPr>
              <a:t> and </a:t>
            </a:r>
            <a:r>
              <a:rPr lang="hu-HU" sz="1800" b="0" strike="noStrike" spc="-1" dirty="0" err="1">
                <a:solidFill>
                  <a:srgbClr val="5A6F81"/>
                </a:solidFill>
                <a:latin typeface="Trebuchet MS"/>
                <a:ea typeface="Arial"/>
              </a:rPr>
              <a:t>humidity</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control</a:t>
            </a:r>
            <a:endParaRPr lang="hu-HU" sz="1800" b="0" strike="noStrike" spc="-1" dirty="0">
              <a:latin typeface="Arial"/>
            </a:endParaRPr>
          </a:p>
          <a:p>
            <a:pPr marL="343080" indent="-342720">
              <a:lnSpc>
                <a:spcPct val="100000"/>
              </a:lnSpc>
              <a:buClr>
                <a:srgbClr val="000000"/>
              </a:buClr>
              <a:buFont typeface="Arial"/>
              <a:buChar char="•"/>
            </a:pPr>
            <a:r>
              <a:rPr lang="hu-HU" sz="1800" b="0" strike="noStrike" spc="-1" dirty="0" err="1">
                <a:solidFill>
                  <a:srgbClr val="5A6F81"/>
                </a:solidFill>
                <a:latin typeface="Trebuchet MS"/>
                <a:ea typeface="Arial"/>
              </a:rPr>
              <a:t>Proper</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ventilation</a:t>
            </a:r>
            <a:endParaRPr lang="hu-HU" sz="1800" b="0" strike="noStrike" spc="-1" dirty="0">
              <a:latin typeface="Arial"/>
            </a:endParaRPr>
          </a:p>
          <a:p>
            <a:pPr>
              <a:lnSpc>
                <a:spcPct val="100000"/>
              </a:lnSpc>
            </a:pPr>
            <a:endParaRPr lang="hu-HU" sz="1800" b="0" strike="noStrike" spc="-1" dirty="0">
              <a:latin typeface="Arial"/>
            </a:endParaRPr>
          </a:p>
        </p:txBody>
      </p:sp>
      <p:sp>
        <p:nvSpPr>
          <p:cNvPr id="4" name="TextShape 1"/>
          <p:cNvSpPr txBox="1"/>
          <p:nvPr/>
        </p:nvSpPr>
        <p:spPr>
          <a:xfrm>
            <a:off x="0" y="84085"/>
            <a:ext cx="2766369" cy="815760"/>
          </a:xfrm>
          <a:prstGeom prst="rect">
            <a:avLst/>
          </a:prstGeom>
          <a:noFill/>
          <a:ln>
            <a:noFill/>
          </a:ln>
        </p:spPr>
        <p:txBody>
          <a:bodyPr tIns="91440" bIns="91440" anchor="ctr">
            <a:noAutofit/>
          </a:bodyPr>
          <a:lstStyle/>
          <a:p>
            <a:pPr algn="ctr">
              <a:lnSpc>
                <a:spcPct val="100000"/>
              </a:lnSpc>
            </a:pPr>
            <a:r>
              <a:rPr lang="hu-HU" sz="2400" b="1" spc="-1" dirty="0">
                <a:solidFill>
                  <a:srgbClr val="7B7B7B"/>
                </a:solidFill>
                <a:latin typeface="Trebuchet MS"/>
                <a:ea typeface="Trebuchet MS"/>
              </a:rPr>
              <a:t>Formaldehyde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TextShape 1"/>
          <p:cNvSpPr txBox="1"/>
          <p:nvPr/>
        </p:nvSpPr>
        <p:spPr>
          <a:xfrm>
            <a:off x="0" y="157564"/>
            <a:ext cx="1914120" cy="685800"/>
          </a:xfrm>
          <a:prstGeom prst="rect">
            <a:avLst/>
          </a:prstGeom>
          <a:noFill/>
          <a:ln>
            <a:noFill/>
          </a:ln>
        </p:spPr>
        <p:txBody>
          <a:bodyPr tIns="91440" bIns="91440" anchor="ctr">
            <a:noAutofit/>
          </a:bodyPr>
          <a:lstStyle/>
          <a:p>
            <a:pPr marL="216000">
              <a:lnSpc>
                <a:spcPct val="100000"/>
              </a:lnSpc>
            </a:pPr>
            <a:r>
              <a:rPr lang="hu-HU" sz="2400" b="1" strike="noStrike" spc="-1" dirty="0">
                <a:solidFill>
                  <a:srgbClr val="7B7B7B"/>
                </a:solidFill>
                <a:latin typeface="Trebuchet MS"/>
                <a:ea typeface="Trebuchet MS"/>
              </a:rPr>
              <a:t>Benzene</a:t>
            </a:r>
            <a:endParaRPr lang="hu-HU" sz="2400" b="0" strike="noStrike" spc="-1" dirty="0">
              <a:solidFill>
                <a:srgbClr val="000000"/>
              </a:solidFill>
              <a:latin typeface="Arial"/>
            </a:endParaRPr>
          </a:p>
        </p:txBody>
      </p:sp>
      <p:sp>
        <p:nvSpPr>
          <p:cNvPr id="837" name="TextShape 2"/>
          <p:cNvSpPr txBox="1"/>
          <p:nvPr/>
        </p:nvSpPr>
        <p:spPr>
          <a:xfrm>
            <a:off x="251640" y="1128240"/>
            <a:ext cx="8229240" cy="4964760"/>
          </a:xfrm>
          <a:prstGeom prst="rect">
            <a:avLst/>
          </a:prstGeom>
          <a:noFill/>
          <a:ln>
            <a:noFill/>
          </a:ln>
        </p:spPr>
        <p:txBody>
          <a:bodyPr tIns="91440" bIns="91440">
            <a:noAutofit/>
          </a:bodyPr>
          <a:lstStyle/>
          <a:p>
            <a:pPr marL="457200" indent="-350280">
              <a:lnSpc>
                <a:spcPct val="100000"/>
              </a:lnSpc>
              <a:spcBef>
                <a:spcPts val="479"/>
              </a:spcBef>
            </a:pPr>
            <a:r>
              <a:rPr lang="hu-HU" sz="1700" b="1" strike="noStrike" spc="-1">
                <a:solidFill>
                  <a:srgbClr val="5A6F81"/>
                </a:solidFill>
                <a:latin typeface="Trebuchet MS"/>
                <a:ea typeface="Trebuchet MS"/>
              </a:rPr>
              <a:t>Sources:</a:t>
            </a:r>
            <a:endParaRPr lang="hu-HU" sz="1700" b="0" strike="noStrike" spc="-1">
              <a:solidFill>
                <a:srgbClr val="000000"/>
              </a:solidFill>
              <a:latin typeface="Arial"/>
            </a:endParaRPr>
          </a:p>
          <a:p>
            <a:pPr marL="457200" indent="-350280">
              <a:lnSpc>
                <a:spcPct val="100000"/>
              </a:lnSpc>
              <a:spcBef>
                <a:spcPts val="479"/>
              </a:spcBef>
              <a:buClr>
                <a:srgbClr val="7E93A5"/>
              </a:buClr>
              <a:buFont typeface="Wingdings" charset="2"/>
              <a:buChar char=""/>
            </a:pPr>
            <a:r>
              <a:rPr lang="hu-HU" sz="1700" b="0" strike="noStrike" spc="-1">
                <a:solidFill>
                  <a:srgbClr val="5A6F81"/>
                </a:solidFill>
                <a:latin typeface="Trebuchet MS"/>
                <a:ea typeface="Trebuchet MS"/>
              </a:rPr>
              <a:t>Varnishes, paints, adhesives </a:t>
            </a:r>
            <a:endParaRPr lang="hu-HU" sz="1700" b="0" strike="noStrike" spc="-1">
              <a:solidFill>
                <a:srgbClr val="000000"/>
              </a:solidFill>
              <a:latin typeface="Arial"/>
            </a:endParaRPr>
          </a:p>
          <a:p>
            <a:pPr marL="457200" indent="-350280">
              <a:lnSpc>
                <a:spcPct val="100000"/>
              </a:lnSpc>
              <a:spcBef>
                <a:spcPts val="479"/>
              </a:spcBef>
              <a:buClr>
                <a:srgbClr val="7E93A5"/>
              </a:buClr>
              <a:buFont typeface="Wingdings" charset="2"/>
              <a:buChar char=""/>
            </a:pPr>
            <a:r>
              <a:rPr lang="hu-HU" sz="1700" b="0" strike="noStrike" spc="-1">
                <a:solidFill>
                  <a:srgbClr val="5A6F81"/>
                </a:solidFill>
                <a:latin typeface="Trebuchet MS"/>
                <a:ea typeface="Trebuchet MS"/>
              </a:rPr>
              <a:t>Cigarette smoke (430-590µg/cigarette), </a:t>
            </a:r>
            <a:endParaRPr lang="hu-HU" sz="1700" b="0" strike="noStrike" spc="-1">
              <a:solidFill>
                <a:srgbClr val="000000"/>
              </a:solidFill>
              <a:latin typeface="Arial"/>
            </a:endParaRPr>
          </a:p>
          <a:p>
            <a:pPr marL="457200" indent="-350280">
              <a:lnSpc>
                <a:spcPct val="100000"/>
              </a:lnSpc>
              <a:spcBef>
                <a:spcPts val="479"/>
              </a:spcBef>
              <a:buClr>
                <a:srgbClr val="7E93A5"/>
              </a:buClr>
              <a:buFont typeface="Wingdings" charset="2"/>
              <a:buChar char=""/>
            </a:pPr>
            <a:r>
              <a:rPr lang="hu-HU" sz="1700" b="0" strike="noStrike" spc="-1">
                <a:solidFill>
                  <a:srgbClr val="5A6F81"/>
                </a:solidFill>
                <a:latin typeface="Trebuchet MS"/>
                <a:ea typeface="Trebuchet MS"/>
              </a:rPr>
              <a:t>Combustion, oil heating</a:t>
            </a:r>
            <a:endParaRPr lang="hu-HU" sz="1700" b="0" strike="noStrike" spc="-1">
              <a:solidFill>
                <a:srgbClr val="000000"/>
              </a:solidFill>
              <a:latin typeface="Arial"/>
            </a:endParaRPr>
          </a:p>
          <a:p>
            <a:pPr marL="457200" indent="-350280">
              <a:lnSpc>
                <a:spcPct val="100000"/>
              </a:lnSpc>
              <a:spcBef>
                <a:spcPts val="479"/>
              </a:spcBef>
              <a:buClr>
                <a:srgbClr val="7E93A5"/>
              </a:buClr>
              <a:buFont typeface="Wingdings" charset="2"/>
              <a:buChar char=""/>
            </a:pPr>
            <a:r>
              <a:rPr lang="hu-HU" sz="1700" b="0" strike="noStrike" spc="-1">
                <a:solidFill>
                  <a:srgbClr val="5A6F81"/>
                </a:solidFill>
                <a:latin typeface="Trebuchet MS"/>
                <a:ea typeface="Trebuchet MS"/>
              </a:rPr>
              <a:t>Traffic (gasoline), </a:t>
            </a:r>
            <a:endParaRPr lang="hu-HU" sz="1700" b="0" strike="noStrike" spc="-1">
              <a:solidFill>
                <a:srgbClr val="000000"/>
              </a:solidFill>
              <a:latin typeface="Arial"/>
            </a:endParaRPr>
          </a:p>
          <a:p>
            <a:pPr marL="457200" indent="-350280">
              <a:lnSpc>
                <a:spcPct val="100000"/>
              </a:lnSpc>
              <a:spcBef>
                <a:spcPts val="479"/>
              </a:spcBef>
              <a:buClr>
                <a:srgbClr val="7E93A5"/>
              </a:buClr>
              <a:buFont typeface="Wingdings" charset="2"/>
              <a:buChar char=""/>
            </a:pPr>
            <a:r>
              <a:rPr lang="hu-HU" sz="1700" b="0" strike="noStrike" spc="-1">
                <a:solidFill>
                  <a:srgbClr val="5A6F81"/>
                </a:solidFill>
                <a:latin typeface="Trebuchet MS"/>
                <a:ea typeface="Trebuchet MS"/>
              </a:rPr>
              <a:t>Garages</a:t>
            </a:r>
            <a:endParaRPr lang="hu-HU" sz="1700" b="0" strike="noStrike" spc="-1">
              <a:solidFill>
                <a:srgbClr val="000000"/>
              </a:solidFill>
              <a:latin typeface="Arial"/>
            </a:endParaRPr>
          </a:p>
          <a:p>
            <a:pPr marL="457200" indent="-350280">
              <a:lnSpc>
                <a:spcPct val="100000"/>
              </a:lnSpc>
              <a:spcBef>
                <a:spcPts val="479"/>
              </a:spcBef>
              <a:buClr>
                <a:srgbClr val="7E93A5"/>
              </a:buClr>
              <a:buFont typeface="Wingdings" charset="2"/>
              <a:buChar char=""/>
            </a:pPr>
            <a:r>
              <a:rPr lang="hu-HU" sz="1700" b="0" strike="noStrike" spc="-1">
                <a:solidFill>
                  <a:srgbClr val="5A6F81"/>
                </a:solidFill>
                <a:latin typeface="Trebuchet MS"/>
                <a:ea typeface="Trebuchet MS"/>
              </a:rPr>
              <a:t>Oil industry</a:t>
            </a:r>
            <a:endParaRPr lang="hu-HU" sz="1700" b="0" strike="noStrike" spc="-1">
              <a:solidFill>
                <a:srgbClr val="000000"/>
              </a:solidFill>
              <a:latin typeface="Arial"/>
            </a:endParaRPr>
          </a:p>
          <a:p>
            <a:pPr marL="457200" indent="-350280">
              <a:lnSpc>
                <a:spcPct val="100000"/>
              </a:lnSpc>
              <a:spcBef>
                <a:spcPts val="479"/>
              </a:spcBef>
              <a:buClr>
                <a:srgbClr val="7E93A5"/>
              </a:buClr>
              <a:buFont typeface="Wingdings" charset="2"/>
              <a:buChar char=""/>
            </a:pPr>
            <a:r>
              <a:rPr lang="hu-HU" sz="1700" b="0" strike="noStrike" spc="-1">
                <a:solidFill>
                  <a:srgbClr val="5A6F81"/>
                </a:solidFill>
                <a:latin typeface="Trebuchet MS"/>
                <a:ea typeface="Trebuchet MS"/>
              </a:rPr>
              <a:t>Chemical- and pharmaceutical industries</a:t>
            </a:r>
            <a:endParaRPr lang="hu-HU" sz="1700" b="0" strike="noStrike" spc="-1">
              <a:solidFill>
                <a:srgbClr val="000000"/>
              </a:solidFill>
              <a:latin typeface="Arial"/>
            </a:endParaRPr>
          </a:p>
          <a:p>
            <a:pPr marL="106560">
              <a:lnSpc>
                <a:spcPct val="100000"/>
              </a:lnSpc>
              <a:spcBef>
                <a:spcPts val="479"/>
              </a:spcBef>
            </a:pPr>
            <a:endParaRPr lang="hu-HU" sz="1700" b="0" strike="noStrike" spc="-1">
              <a:solidFill>
                <a:srgbClr val="000000"/>
              </a:solidFill>
              <a:latin typeface="Arial"/>
            </a:endParaRPr>
          </a:p>
          <a:p>
            <a:pPr marL="106560">
              <a:lnSpc>
                <a:spcPct val="100000"/>
              </a:lnSpc>
              <a:spcBef>
                <a:spcPts val="479"/>
              </a:spcBef>
            </a:pPr>
            <a:r>
              <a:rPr lang="hu-HU" sz="1700" b="1" strike="noStrike" spc="-1">
                <a:solidFill>
                  <a:srgbClr val="5A6F81"/>
                </a:solidFill>
                <a:latin typeface="Trebuchet MS"/>
                <a:ea typeface="Trebuchet MS"/>
              </a:rPr>
              <a:t>Health effect </a:t>
            </a:r>
            <a:r>
              <a:rPr lang="hu-HU" sz="1700" b="0" strike="noStrike" spc="-1">
                <a:solidFill>
                  <a:srgbClr val="5A6F81"/>
                </a:solidFill>
                <a:latin typeface="Trebuchet MS"/>
                <a:ea typeface="Trebuchet MS"/>
              </a:rPr>
              <a:t>(less toxic with toluene) : </a:t>
            </a:r>
            <a:endParaRPr lang="hu-HU" sz="1700" b="0" strike="noStrike" spc="-1">
              <a:solidFill>
                <a:srgbClr val="000000"/>
              </a:solidFill>
              <a:latin typeface="Arial"/>
            </a:endParaRPr>
          </a:p>
          <a:p>
            <a:pPr marL="457200" indent="-273960">
              <a:lnSpc>
                <a:spcPct val="100000"/>
              </a:lnSpc>
              <a:spcBef>
                <a:spcPts val="479"/>
              </a:spcBef>
              <a:buClr>
                <a:srgbClr val="7E93A5"/>
              </a:buClr>
              <a:buFont typeface="Wingdings" charset="2"/>
              <a:buChar char=""/>
            </a:pPr>
            <a:r>
              <a:rPr lang="hu-HU" sz="1700" b="0" strike="noStrike" spc="-1">
                <a:solidFill>
                  <a:srgbClr val="5A6F81"/>
                </a:solidFill>
                <a:latin typeface="Trebuchet MS"/>
                <a:ea typeface="Trebuchet MS"/>
              </a:rPr>
              <a:t>Acute poisoning: euphoria, nausea, vertigo, cramps, loss of consciousness, respiratory arrest</a:t>
            </a:r>
            <a:endParaRPr lang="hu-HU" sz="1700" b="0" strike="noStrike" spc="-1">
              <a:solidFill>
                <a:srgbClr val="000000"/>
              </a:solidFill>
              <a:latin typeface="Arial"/>
            </a:endParaRPr>
          </a:p>
          <a:p>
            <a:pPr marL="457200" indent="-273960">
              <a:lnSpc>
                <a:spcPct val="100000"/>
              </a:lnSpc>
              <a:spcBef>
                <a:spcPts val="479"/>
              </a:spcBef>
              <a:buClr>
                <a:srgbClr val="7E93A5"/>
              </a:buClr>
              <a:buFont typeface="Wingdings" charset="2"/>
              <a:buChar char=""/>
            </a:pPr>
            <a:r>
              <a:rPr lang="hu-HU" sz="1700" b="0" strike="noStrike" spc="-1">
                <a:solidFill>
                  <a:srgbClr val="5A6F81"/>
                </a:solidFill>
                <a:latin typeface="Trebuchet MS"/>
                <a:ea typeface="Trebuchet MS"/>
              </a:rPr>
              <a:t>Chronic poisoning: haematological disorders (bone marrow anaplasia, leukaemia - IARC 1A carcinogen), chromosome aberrations, immunological disturbances, asthmatic symptoms</a:t>
            </a:r>
            <a:endParaRPr lang="hu-HU" sz="1700" b="0" strike="noStrike" spc="-1">
              <a:solidFill>
                <a:srgbClr val="000000"/>
              </a:solidFill>
              <a:latin typeface="Arial"/>
            </a:endParaRPr>
          </a:p>
          <a:p>
            <a:pPr>
              <a:lnSpc>
                <a:spcPct val="100000"/>
              </a:lnSpc>
              <a:spcBef>
                <a:spcPts val="479"/>
              </a:spcBef>
            </a:pPr>
            <a:endParaRPr lang="hu-HU" sz="1700" b="0" strike="noStrike" spc="-1">
              <a:solidFill>
                <a:srgbClr val="000000"/>
              </a:solid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TextShape 1"/>
          <p:cNvSpPr txBox="1"/>
          <p:nvPr/>
        </p:nvSpPr>
        <p:spPr>
          <a:xfrm>
            <a:off x="0" y="116640"/>
            <a:ext cx="1738080" cy="810360"/>
          </a:xfrm>
          <a:prstGeom prst="rect">
            <a:avLst/>
          </a:prstGeom>
          <a:noFill/>
          <a:ln>
            <a:noFill/>
          </a:ln>
        </p:spPr>
        <p:txBody>
          <a:bodyPr tIns="91440" bIns="91440" anchor="ctr">
            <a:noAutofit/>
          </a:bodyPr>
          <a:lstStyle/>
          <a:p>
            <a:pPr marL="216000">
              <a:lnSpc>
                <a:spcPct val="100000"/>
              </a:lnSpc>
            </a:pPr>
            <a:r>
              <a:rPr lang="hu-HU" sz="2400" b="1" strike="noStrike" spc="-1" dirty="0">
                <a:solidFill>
                  <a:srgbClr val="7B7B7B"/>
                </a:solidFill>
                <a:latin typeface="Trebuchet MS"/>
                <a:ea typeface="Trebuchet MS"/>
              </a:rPr>
              <a:t>Benzene</a:t>
            </a:r>
            <a:endParaRPr lang="hu-HU" sz="2400" b="0" strike="noStrike" spc="-1" dirty="0">
              <a:solidFill>
                <a:srgbClr val="000000"/>
              </a:solidFill>
              <a:latin typeface="Arial"/>
            </a:endParaRPr>
          </a:p>
        </p:txBody>
      </p:sp>
      <p:sp>
        <p:nvSpPr>
          <p:cNvPr id="839" name="TextShape 2"/>
          <p:cNvSpPr txBox="1"/>
          <p:nvPr/>
        </p:nvSpPr>
        <p:spPr>
          <a:xfrm>
            <a:off x="179640" y="1168560"/>
            <a:ext cx="8362440" cy="5284440"/>
          </a:xfrm>
          <a:prstGeom prst="rect">
            <a:avLst/>
          </a:prstGeom>
          <a:noFill/>
          <a:ln>
            <a:noFill/>
          </a:ln>
        </p:spPr>
        <p:txBody>
          <a:bodyPr tIns="91440" bIns="91440">
            <a:noAutofit/>
          </a:bodyPr>
          <a:lstStyle/>
          <a:p>
            <a:pPr marL="457200" indent="-350280">
              <a:lnSpc>
                <a:spcPct val="100000"/>
              </a:lnSpc>
              <a:spcBef>
                <a:spcPts val="479"/>
              </a:spcBef>
              <a:spcAft>
                <a:spcPts val="1199"/>
              </a:spcAft>
            </a:pPr>
            <a:r>
              <a:rPr lang="hu-HU" sz="1800" b="1" strike="noStrike" spc="-1" dirty="0" err="1">
                <a:solidFill>
                  <a:srgbClr val="5A6F81"/>
                </a:solidFill>
                <a:latin typeface="Trebuchet MS"/>
                <a:ea typeface="Trebuchet MS"/>
              </a:rPr>
              <a:t>Guideline</a:t>
            </a:r>
            <a:r>
              <a:rPr lang="hu-HU" sz="1800" b="1" strike="noStrike" spc="-1" dirty="0">
                <a:solidFill>
                  <a:srgbClr val="5A6F81"/>
                </a:solidFill>
                <a:latin typeface="Trebuchet MS"/>
                <a:ea typeface="Trebuchet MS"/>
              </a:rPr>
              <a:t> </a:t>
            </a:r>
            <a:r>
              <a:rPr lang="hu-HU" sz="1800" b="1" strike="noStrike" spc="-1" dirty="0" err="1">
                <a:solidFill>
                  <a:srgbClr val="5A6F81"/>
                </a:solidFill>
                <a:latin typeface="Trebuchet MS"/>
                <a:ea typeface="Trebuchet MS"/>
              </a:rPr>
              <a:t>values</a:t>
            </a:r>
            <a:r>
              <a:rPr lang="hu-HU" sz="1800" b="0" strike="noStrike" spc="-1" dirty="0">
                <a:solidFill>
                  <a:srgbClr val="5A6F81"/>
                </a:solidFill>
                <a:latin typeface="Trebuchet MS"/>
                <a:ea typeface="Trebuchet MS"/>
              </a:rPr>
              <a:t>: </a:t>
            </a:r>
            <a:r>
              <a:rPr lang="hu-HU" sz="1800" b="1" strike="noStrike" spc="-1" dirty="0">
                <a:solidFill>
                  <a:srgbClr val="5A6F81"/>
                </a:solidFill>
                <a:latin typeface="Trebuchet MS"/>
                <a:ea typeface="Trebuchet MS"/>
              </a:rPr>
              <a:t>No </a:t>
            </a:r>
            <a:r>
              <a:rPr lang="hu-HU" sz="1800" b="1" strike="noStrike" spc="-1" dirty="0" err="1">
                <a:solidFill>
                  <a:srgbClr val="5A6F81"/>
                </a:solidFill>
                <a:latin typeface="Trebuchet MS"/>
                <a:ea typeface="Trebuchet MS"/>
              </a:rPr>
              <a:t>safe</a:t>
            </a:r>
            <a:r>
              <a:rPr lang="hu-HU" sz="1800" b="1" strike="noStrike" spc="-1" dirty="0">
                <a:solidFill>
                  <a:srgbClr val="5A6F81"/>
                </a:solidFill>
                <a:latin typeface="Trebuchet MS"/>
                <a:ea typeface="Trebuchet MS"/>
              </a:rPr>
              <a:t> </a:t>
            </a:r>
            <a:r>
              <a:rPr lang="hu-HU" sz="1800" b="1" strike="noStrike" spc="-1" dirty="0" err="1">
                <a:solidFill>
                  <a:srgbClr val="5A6F81"/>
                </a:solidFill>
                <a:latin typeface="Trebuchet MS"/>
                <a:ea typeface="Trebuchet MS"/>
              </a:rPr>
              <a:t>concentration</a:t>
            </a:r>
            <a:r>
              <a:rPr lang="hu-HU" sz="1800" b="1" strike="noStrike" spc="-1" dirty="0">
                <a:solidFill>
                  <a:srgbClr val="5A6F81"/>
                </a:solidFill>
                <a:latin typeface="Trebuchet MS"/>
                <a:ea typeface="Trebuchet MS"/>
              </a:rPr>
              <a:t> (!)</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US/EPA </a:t>
            </a:r>
            <a:r>
              <a:rPr lang="hu-HU" sz="1800" b="0" strike="noStrike" spc="-1" dirty="0" err="1">
                <a:solidFill>
                  <a:srgbClr val="5A6F81"/>
                </a:solidFill>
                <a:latin typeface="Trebuchet MS"/>
                <a:ea typeface="Trebuchet MS"/>
              </a:rPr>
              <a:t>lifetime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cancer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risk</a:t>
            </a:r>
            <a:r>
              <a:rPr lang="hu-HU" sz="1800" b="0" strike="noStrike" spc="-1" dirty="0">
                <a:solidFill>
                  <a:srgbClr val="5A6F81"/>
                </a:solidFill>
                <a:latin typeface="Trebuchet MS"/>
                <a:ea typeface="Trebuchet MS"/>
              </a:rPr>
              <a:t>: </a:t>
            </a:r>
            <a:endParaRPr lang="hu-HU" sz="1800" b="0" strike="noStrike" spc="-1" dirty="0">
              <a:solidFill>
                <a:srgbClr val="000000"/>
              </a:solidFill>
              <a:latin typeface="Arial"/>
            </a:endParaRPr>
          </a:p>
          <a:p>
            <a:pPr marL="106560">
              <a:lnSpc>
                <a:spcPct val="100000"/>
              </a:lnSpc>
              <a:spcBef>
                <a:spcPts val="479"/>
              </a:spcBef>
              <a:spcAft>
                <a:spcPts val="601"/>
              </a:spcAft>
            </a:pPr>
            <a:r>
              <a:rPr lang="hu-HU" sz="1800" b="0" strike="noStrike" spc="-1" dirty="0">
                <a:solidFill>
                  <a:srgbClr val="5A6F81"/>
                </a:solidFill>
                <a:latin typeface="Trebuchet MS"/>
                <a:ea typeface="Trebuchet MS"/>
              </a:rPr>
              <a:t>                   1 µg/m</a:t>
            </a:r>
            <a:r>
              <a:rPr lang="hu-HU" sz="1800" b="0" strike="noStrike" spc="-1" baseline="30000" dirty="0">
                <a:solidFill>
                  <a:srgbClr val="5A6F81"/>
                </a:solidFill>
                <a:latin typeface="Trebuchet MS"/>
                <a:ea typeface="Trebuchet MS"/>
              </a:rPr>
              <a:t>3</a:t>
            </a:r>
            <a:r>
              <a:rPr lang="hu-HU" sz="1800" b="0" strike="noStrike" spc="-1" dirty="0">
                <a:solidFill>
                  <a:srgbClr val="5A6F81"/>
                </a:solidFill>
                <a:latin typeface="Trebuchet MS"/>
                <a:ea typeface="Trebuchet MS"/>
              </a:rPr>
              <a:t> = 2.2-7.8 / 1.000.000</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WHO </a:t>
            </a:r>
            <a:r>
              <a:rPr lang="hu-HU" sz="1800" b="0" strike="noStrike" spc="-1" dirty="0" err="1">
                <a:solidFill>
                  <a:srgbClr val="5A6F81"/>
                </a:solidFill>
                <a:latin typeface="Trebuchet MS"/>
                <a:ea typeface="Trebuchet MS"/>
              </a:rPr>
              <a:t>excess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lifetime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risk</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leukaemia</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106560">
              <a:lnSpc>
                <a:spcPct val="100000"/>
              </a:lnSpc>
              <a:spcBef>
                <a:spcPts val="479"/>
              </a:spcBef>
            </a:pPr>
            <a:r>
              <a:rPr lang="hu-HU" sz="1800" b="0" strike="noStrike" spc="-1" dirty="0">
                <a:solidFill>
                  <a:srgbClr val="5A6F81"/>
                </a:solidFill>
                <a:latin typeface="Trebuchet MS"/>
                <a:ea typeface="Trebuchet MS"/>
              </a:rPr>
              <a:t>                   	1 </a:t>
            </a:r>
            <a:r>
              <a:rPr lang="hu-HU" sz="1800" b="0" strike="noStrike" spc="-1" dirty="0" err="1">
                <a:solidFill>
                  <a:srgbClr val="5A6F81"/>
                </a:solidFill>
                <a:latin typeface="Trebuchet MS"/>
                <a:ea typeface="Trebuchet MS"/>
              </a:rPr>
              <a:t>μg</a:t>
            </a:r>
            <a:r>
              <a:rPr lang="hu-HU" sz="1800" b="0" strike="noStrike" spc="-1" dirty="0">
                <a:solidFill>
                  <a:srgbClr val="5A6F81"/>
                </a:solidFill>
                <a:latin typeface="Trebuchet MS"/>
                <a:ea typeface="Trebuchet MS"/>
              </a:rPr>
              <a:t>/m</a:t>
            </a:r>
            <a:r>
              <a:rPr lang="hu-HU" sz="1800" b="0" strike="noStrike" spc="-1" baseline="30000" dirty="0">
                <a:solidFill>
                  <a:srgbClr val="5A6F81"/>
                </a:solidFill>
                <a:latin typeface="Trebuchet MS"/>
                <a:ea typeface="Trebuchet MS"/>
              </a:rPr>
              <a:t>3</a:t>
            </a:r>
            <a:r>
              <a:rPr lang="hu-HU" sz="1800" b="0" strike="noStrike" spc="-1" dirty="0">
                <a:solidFill>
                  <a:srgbClr val="5A6F81"/>
                </a:solidFill>
                <a:latin typeface="Trebuchet MS"/>
                <a:ea typeface="Trebuchet MS"/>
              </a:rPr>
              <a:t> = 6 /1.000.000 </a:t>
            </a:r>
            <a:endParaRPr lang="hu-HU" sz="1800" b="0" strike="noStrike" spc="-1" dirty="0">
              <a:solidFill>
                <a:srgbClr val="000000"/>
              </a:solidFill>
              <a:latin typeface="Arial"/>
            </a:endParaRPr>
          </a:p>
          <a:p>
            <a:pPr marL="106560">
              <a:lnSpc>
                <a:spcPct val="100000"/>
              </a:lnSpc>
              <a:spcBef>
                <a:spcPts val="479"/>
              </a:spcBef>
            </a:pPr>
            <a:r>
              <a:rPr lang="hu-HU" sz="1800" b="0" strike="noStrike" spc="-1" dirty="0">
                <a:solidFill>
                  <a:srgbClr val="5A6F81"/>
                </a:solidFill>
                <a:latin typeface="Trebuchet MS"/>
                <a:ea typeface="Trebuchet MS"/>
              </a:rPr>
              <a:t>     		0.17 </a:t>
            </a:r>
            <a:r>
              <a:rPr lang="hu-HU" sz="1800" b="0" strike="noStrike" spc="-1" dirty="0" err="1">
                <a:solidFill>
                  <a:srgbClr val="5A6F81"/>
                </a:solidFill>
                <a:latin typeface="Trebuchet MS"/>
                <a:ea typeface="Trebuchet MS"/>
              </a:rPr>
              <a:t>μg</a:t>
            </a:r>
            <a:r>
              <a:rPr lang="hu-HU" sz="1800" b="0" strike="noStrike" spc="-1" dirty="0">
                <a:solidFill>
                  <a:srgbClr val="5A6F81"/>
                </a:solidFill>
                <a:latin typeface="Trebuchet MS"/>
                <a:ea typeface="Trebuchet MS"/>
              </a:rPr>
              <a:t>/m</a:t>
            </a:r>
            <a:r>
              <a:rPr lang="hu-HU" sz="1800" b="0" strike="noStrike" spc="-1" baseline="30000" dirty="0">
                <a:solidFill>
                  <a:srgbClr val="5A6F81"/>
                </a:solidFill>
                <a:latin typeface="Trebuchet MS"/>
                <a:ea typeface="Trebuchet MS"/>
              </a:rPr>
              <a:t>3</a:t>
            </a:r>
            <a:r>
              <a:rPr lang="hu-HU" sz="1800" b="0" strike="noStrike" spc="-1" dirty="0">
                <a:solidFill>
                  <a:srgbClr val="5A6F81"/>
                </a:solidFill>
                <a:latin typeface="Trebuchet MS"/>
                <a:ea typeface="Trebuchet MS"/>
              </a:rPr>
              <a:t> = 1/1.000.000</a:t>
            </a:r>
            <a:endParaRPr lang="hu-HU" sz="1800" b="0" strike="noStrike" spc="-1" dirty="0">
              <a:solidFill>
                <a:srgbClr val="000000"/>
              </a:solidFill>
              <a:latin typeface="Arial"/>
            </a:endParaRPr>
          </a:p>
          <a:p>
            <a:pPr marL="106560">
              <a:lnSpc>
                <a:spcPct val="100000"/>
              </a:lnSpc>
              <a:spcBef>
                <a:spcPts val="479"/>
              </a:spcBef>
            </a:pPr>
            <a:r>
              <a:rPr lang="hu-HU" sz="1800" b="0" strike="noStrike" spc="-1" dirty="0">
                <a:solidFill>
                  <a:srgbClr val="5A6F81"/>
                </a:solidFill>
                <a:latin typeface="Trebuchet MS"/>
                <a:ea typeface="Trebuchet MS"/>
              </a:rPr>
              <a:t>       		1.7 </a:t>
            </a:r>
            <a:r>
              <a:rPr lang="hu-HU" sz="1800" b="0" strike="noStrike" spc="-1" dirty="0" err="1">
                <a:solidFill>
                  <a:srgbClr val="5A6F81"/>
                </a:solidFill>
                <a:latin typeface="Trebuchet MS"/>
                <a:ea typeface="Trebuchet MS"/>
              </a:rPr>
              <a:t>μg</a:t>
            </a:r>
            <a:r>
              <a:rPr lang="hu-HU" sz="1800" b="0" strike="noStrike" spc="-1" dirty="0">
                <a:solidFill>
                  <a:srgbClr val="5A6F81"/>
                </a:solidFill>
                <a:latin typeface="Trebuchet MS"/>
                <a:ea typeface="Trebuchet MS"/>
              </a:rPr>
              <a:t>/m</a:t>
            </a:r>
            <a:r>
              <a:rPr lang="hu-HU" sz="1800" b="0" strike="noStrike" spc="-1" baseline="30000" dirty="0">
                <a:solidFill>
                  <a:srgbClr val="5A6F81"/>
                </a:solidFill>
                <a:latin typeface="Trebuchet MS"/>
                <a:ea typeface="Trebuchet MS"/>
              </a:rPr>
              <a:t>3</a:t>
            </a:r>
            <a:r>
              <a:rPr lang="hu-HU" sz="1800" b="0" strike="noStrike" spc="-1" dirty="0">
                <a:solidFill>
                  <a:srgbClr val="5A6F81"/>
                </a:solidFill>
                <a:latin typeface="Trebuchet MS"/>
                <a:ea typeface="Trebuchet MS"/>
              </a:rPr>
              <a:t> = 1/ 100.000</a:t>
            </a:r>
            <a:endParaRPr lang="hu-HU" sz="1800" b="0" strike="noStrike" spc="-1" dirty="0">
              <a:solidFill>
                <a:srgbClr val="000000"/>
              </a:solidFill>
              <a:latin typeface="Arial"/>
            </a:endParaRPr>
          </a:p>
          <a:p>
            <a:pPr marL="106560">
              <a:lnSpc>
                <a:spcPct val="100000"/>
              </a:lnSpc>
              <a:spcBef>
                <a:spcPts val="479"/>
              </a:spcBef>
              <a:spcAft>
                <a:spcPts val="601"/>
              </a:spcAft>
            </a:pPr>
            <a:r>
              <a:rPr lang="hu-HU" sz="1800" b="0" strike="noStrike" spc="-1" dirty="0">
                <a:solidFill>
                  <a:srgbClr val="5A6F81"/>
                </a:solidFill>
                <a:latin typeface="Trebuchet MS"/>
                <a:ea typeface="Trebuchet MS"/>
              </a:rPr>
              <a:t>        		17 </a:t>
            </a:r>
            <a:r>
              <a:rPr lang="hu-HU" sz="1800" b="0" strike="noStrike" spc="-1" dirty="0" err="1">
                <a:solidFill>
                  <a:srgbClr val="5A6F81"/>
                </a:solidFill>
                <a:latin typeface="Trebuchet MS"/>
                <a:ea typeface="Trebuchet MS"/>
              </a:rPr>
              <a:t>μg</a:t>
            </a:r>
            <a:r>
              <a:rPr lang="hu-HU" sz="1800" b="0" strike="noStrike" spc="-1" dirty="0">
                <a:solidFill>
                  <a:srgbClr val="5A6F81"/>
                </a:solidFill>
                <a:latin typeface="Trebuchet MS"/>
                <a:ea typeface="Trebuchet MS"/>
              </a:rPr>
              <a:t>/m</a:t>
            </a:r>
            <a:r>
              <a:rPr lang="hu-HU" sz="1800" b="0" strike="noStrike" spc="-1" baseline="30000" dirty="0">
                <a:solidFill>
                  <a:srgbClr val="5A6F81"/>
                </a:solidFill>
                <a:latin typeface="Trebuchet MS"/>
                <a:ea typeface="Trebuchet MS"/>
              </a:rPr>
              <a:t>3</a:t>
            </a:r>
            <a:r>
              <a:rPr lang="hu-HU" sz="1800" b="0" strike="noStrike" spc="-1" dirty="0">
                <a:solidFill>
                  <a:srgbClr val="5A6F81"/>
                </a:solidFill>
                <a:latin typeface="Trebuchet MS"/>
                <a:ea typeface="Trebuchet MS"/>
              </a:rPr>
              <a:t> = 1/ 10.000</a:t>
            </a:r>
            <a:endParaRPr lang="hu-HU" sz="1800" b="0" strike="noStrike" spc="-1" dirty="0">
              <a:solidFill>
                <a:srgbClr val="000000"/>
              </a:solidFill>
              <a:latin typeface="Arial"/>
            </a:endParaRPr>
          </a:p>
          <a:p>
            <a:pPr marL="457200" indent="-350280">
              <a:lnSpc>
                <a:spcPct val="100000"/>
              </a:lnSpc>
              <a:spcBef>
                <a:spcPts val="479"/>
              </a:spcBef>
              <a:spcAft>
                <a:spcPts val="601"/>
              </a:spcAft>
              <a:buClr>
                <a:srgbClr val="7E93A5"/>
              </a:buClr>
              <a:buFont typeface="Wingdings" charset="2"/>
              <a:buChar char=""/>
            </a:pPr>
            <a:r>
              <a:rPr lang="hu-HU" sz="1800" b="0" strike="noStrike" spc="-1" dirty="0">
                <a:solidFill>
                  <a:srgbClr val="5A6F81"/>
                </a:solidFill>
                <a:latin typeface="Trebuchet MS"/>
                <a:ea typeface="Trebuchet MS"/>
              </a:rPr>
              <a:t>WHO </a:t>
            </a:r>
            <a:r>
              <a:rPr lang="hu-HU" sz="1800" b="0" strike="noStrike" spc="-1" dirty="0" err="1">
                <a:solidFill>
                  <a:srgbClr val="5A6F81"/>
                </a:solidFill>
                <a:latin typeface="Trebuchet MS"/>
                <a:ea typeface="Trebuchet MS"/>
              </a:rPr>
              <a:t>guideline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value</a:t>
            </a:r>
            <a:r>
              <a:rPr lang="hu-HU" sz="1800" b="0" strike="noStrike" spc="-1" dirty="0">
                <a:solidFill>
                  <a:srgbClr val="5A6F81"/>
                </a:solidFill>
                <a:latin typeface="Trebuchet MS"/>
                <a:ea typeface="Trebuchet MS"/>
              </a:rPr>
              <a:t>: 		5 </a:t>
            </a:r>
            <a:r>
              <a:rPr lang="hu-HU" sz="1800" b="0" strike="noStrike" spc="-1" dirty="0" err="1">
                <a:solidFill>
                  <a:srgbClr val="5A6F81"/>
                </a:solidFill>
                <a:latin typeface="Trebuchet MS"/>
                <a:ea typeface="Trebuchet MS"/>
              </a:rPr>
              <a:t>μg</a:t>
            </a:r>
            <a:r>
              <a:rPr lang="hu-HU" sz="1800" b="0" strike="noStrike" spc="-1" dirty="0">
                <a:solidFill>
                  <a:srgbClr val="5A6F81"/>
                </a:solidFill>
                <a:latin typeface="Trebuchet MS"/>
                <a:ea typeface="Trebuchet MS"/>
              </a:rPr>
              <a:t>/m</a:t>
            </a:r>
            <a:r>
              <a:rPr lang="hu-HU" sz="1800" b="0" strike="noStrike" spc="-1" baseline="30000" dirty="0">
                <a:solidFill>
                  <a:srgbClr val="5A6F81"/>
                </a:solidFill>
                <a:latin typeface="Trebuchet MS"/>
                <a:ea typeface="Trebuchet MS"/>
              </a:rPr>
              <a:t>3</a:t>
            </a:r>
            <a:r>
              <a:rPr lang="hu-HU" sz="1800" b="0" strike="noStrike" spc="-1" dirty="0">
                <a:solidFill>
                  <a:srgbClr val="5A6F81"/>
                </a:solidFill>
                <a:latin typeface="Trebuchet MS"/>
                <a:ea typeface="Trebuchet MS"/>
              </a:rPr>
              <a:t> – </a:t>
            </a:r>
            <a:r>
              <a:rPr lang="hu-HU" sz="1800" b="0" strike="noStrike" spc="-1" dirty="0" err="1">
                <a:solidFill>
                  <a:srgbClr val="5A6F81"/>
                </a:solidFill>
                <a:latin typeface="Trebuchet MS"/>
                <a:ea typeface="Trebuchet MS"/>
              </a:rPr>
              <a:t>yearly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average</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endParaRPr lang="hu-HU" sz="1800" b="0" strike="noStrike" spc="-1" dirty="0">
              <a:solidFill>
                <a:srgbClr val="5A6F81"/>
              </a:solidFill>
              <a:latin typeface="Trebuchet MS"/>
              <a:ea typeface="Trebuchet MS"/>
            </a:endParaRPr>
          </a:p>
          <a:p>
            <a:pPr marL="457200" indent="-350280">
              <a:lnSpc>
                <a:spcPct val="100000"/>
              </a:lnSpc>
              <a:spcBef>
                <a:spcPts val="479"/>
              </a:spcBef>
            </a:pPr>
            <a:endParaRPr lang="hu-HU" sz="1800" b="0" strike="noStrike" spc="-1" dirty="0">
              <a:solidFill>
                <a:srgbClr val="000000"/>
              </a:solidFill>
              <a:latin typeface="Arial"/>
            </a:endParaRPr>
          </a:p>
          <a:p>
            <a:pPr marL="457200" indent="-350280">
              <a:lnSpc>
                <a:spcPct val="100000"/>
              </a:lnSpc>
              <a:spcBef>
                <a:spcPts val="479"/>
              </a:spcBef>
            </a:pPr>
            <a:endParaRPr lang="hu-HU" sz="1800" b="0" strike="noStrike" spc="-1" dirty="0">
              <a:solidFill>
                <a:srgbClr val="000000"/>
              </a:solid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 name="TextShape 1"/>
          <p:cNvSpPr txBox="1"/>
          <p:nvPr/>
        </p:nvSpPr>
        <p:spPr>
          <a:xfrm>
            <a:off x="107640" y="116640"/>
            <a:ext cx="1671480" cy="709920"/>
          </a:xfrm>
          <a:prstGeom prst="rect">
            <a:avLst/>
          </a:prstGeom>
          <a:noFill/>
          <a:ln>
            <a:noFill/>
          </a:ln>
        </p:spPr>
        <p:txBody>
          <a:bodyPr tIns="91440" bIns="91440" anchor="ctr">
            <a:noAutofit/>
          </a:bodyPr>
          <a:lstStyle/>
          <a:p>
            <a:pPr marL="216000">
              <a:lnSpc>
                <a:spcPct val="100000"/>
              </a:lnSpc>
            </a:pPr>
            <a:r>
              <a:rPr lang="hu-HU" sz="2400" b="1" strike="noStrike" spc="-1">
                <a:solidFill>
                  <a:srgbClr val="7B7B7B"/>
                </a:solidFill>
                <a:latin typeface="Trebuchet MS"/>
                <a:ea typeface="Trebuchet MS"/>
              </a:rPr>
              <a:t>Toluene</a:t>
            </a:r>
            <a:endParaRPr lang="hu-HU" sz="2400" b="0" strike="noStrike" spc="-1">
              <a:solidFill>
                <a:srgbClr val="000000"/>
              </a:solidFill>
              <a:latin typeface="Arial"/>
            </a:endParaRPr>
          </a:p>
        </p:txBody>
      </p:sp>
      <p:sp>
        <p:nvSpPr>
          <p:cNvPr id="841" name="CustomShape 2"/>
          <p:cNvSpPr/>
          <p:nvPr/>
        </p:nvSpPr>
        <p:spPr>
          <a:xfrm>
            <a:off x="104040" y="980640"/>
            <a:ext cx="8362440" cy="5472360"/>
          </a:xfrm>
          <a:prstGeom prst="rect">
            <a:avLst/>
          </a:prstGeom>
          <a:noFill/>
          <a:ln>
            <a:noFill/>
          </a:ln>
        </p:spPr>
        <p:style>
          <a:lnRef idx="0">
            <a:scrgbClr r="0" g="0" b="0"/>
          </a:lnRef>
          <a:fillRef idx="0">
            <a:scrgbClr r="0" g="0" b="0"/>
          </a:fillRef>
          <a:effectRef idx="0">
            <a:scrgbClr r="0" g="0" b="0"/>
          </a:effectRef>
          <a:fontRef idx="minor"/>
        </p:style>
        <p:txBody>
          <a:bodyPr tIns="91440" bIns="91440">
            <a:noAutofit/>
          </a:bodyPr>
          <a:lstStyle/>
          <a:p>
            <a:pPr marL="106560">
              <a:lnSpc>
                <a:spcPct val="100000"/>
              </a:lnSpc>
              <a:spcBef>
                <a:spcPts val="479"/>
              </a:spcBef>
              <a:spcAft>
                <a:spcPts val="1199"/>
              </a:spcAft>
            </a:pPr>
            <a:r>
              <a:rPr lang="hu-HU" sz="1800" b="1" strike="noStrike" spc="-1" dirty="0" err="1">
                <a:solidFill>
                  <a:srgbClr val="5A6F81"/>
                </a:solidFill>
                <a:latin typeface="Trebuchet MS"/>
                <a:ea typeface="Trebuchet MS"/>
              </a:rPr>
              <a:t>Source</a:t>
            </a:r>
            <a:r>
              <a:rPr lang="hu-HU" sz="1800" b="1" strike="noStrike" spc="-1" dirty="0">
                <a:solidFill>
                  <a:srgbClr val="5A6F81"/>
                </a:solidFill>
                <a:latin typeface="Trebuchet MS"/>
                <a:ea typeface="Trebuchet MS"/>
              </a:rPr>
              <a: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Chemical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industry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to</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replace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benzene</a:t>
            </a:r>
            <a:r>
              <a:rPr lang="hu-HU" sz="1800" b="0" strike="noStrike" spc="-1" dirty="0">
                <a:solidFill>
                  <a:srgbClr val="5A6F81"/>
                </a:solidFill>
                <a:latin typeface="Trebuchet MS"/>
                <a:ea typeface="Trebuchet MS"/>
              </a:rPr>
              <a:t>!)</a:t>
            </a:r>
            <a:endParaRPr lang="hu-HU" sz="1800" b="0" strike="noStrike" spc="-1" dirty="0">
              <a:latin typeface="Arial"/>
            </a:endParaRPr>
          </a:p>
          <a:p>
            <a:pPr marL="106560">
              <a:lnSpc>
                <a:spcPct val="100000"/>
              </a:lnSpc>
              <a:spcBef>
                <a:spcPts val="479"/>
              </a:spcBef>
              <a:spcAft>
                <a:spcPts val="1199"/>
              </a:spcAft>
            </a:pPr>
            <a:r>
              <a:rPr lang="hu-HU" sz="1800" b="1" strike="noStrike" spc="-1" dirty="0">
                <a:solidFill>
                  <a:srgbClr val="5A6F81"/>
                </a:solidFill>
                <a:latin typeface="Trebuchet MS"/>
                <a:ea typeface="Trebuchet MS"/>
              </a:rPr>
              <a:t>Health </a:t>
            </a:r>
            <a:r>
              <a:rPr lang="hu-HU" sz="1800" b="1" strike="noStrike" spc="-1" dirty="0" err="1">
                <a:solidFill>
                  <a:srgbClr val="5A6F81"/>
                </a:solidFill>
                <a:latin typeface="Trebuchet MS"/>
                <a:ea typeface="Trebuchet MS"/>
              </a:rPr>
              <a:t>effects</a:t>
            </a:r>
            <a:r>
              <a:rPr lang="hu-HU" sz="1800" b="1"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liver</a:t>
            </a:r>
            <a:r>
              <a:rPr lang="hu-HU" sz="1800" b="0" strike="noStrike" spc="-1" dirty="0">
                <a:solidFill>
                  <a:srgbClr val="5A6F81"/>
                </a:solidFill>
                <a:latin typeface="Trebuchet MS"/>
                <a:ea typeface="Trebuchet MS"/>
              </a:rPr>
              <a:t> and </a:t>
            </a:r>
            <a:r>
              <a:rPr lang="hu-HU" sz="1800" b="0" strike="noStrike" spc="-1" dirty="0" err="1">
                <a:solidFill>
                  <a:srgbClr val="5A6F81"/>
                </a:solidFill>
                <a:latin typeface="Trebuchet MS"/>
                <a:ea typeface="Trebuchet MS"/>
              </a:rPr>
              <a:t>kidney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damage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central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nervous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system</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damage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glue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sniffers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reproductive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damage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disruption</a:t>
            </a:r>
            <a:r>
              <a:rPr lang="hu-HU" sz="1800" b="0" strike="noStrike" spc="-1" dirty="0">
                <a:solidFill>
                  <a:srgbClr val="5A6F81"/>
                </a:solidFill>
                <a:latin typeface="Trebuchet MS"/>
                <a:ea typeface="Trebuchet MS"/>
              </a:rPr>
              <a:t> of </a:t>
            </a:r>
            <a:r>
              <a:rPr lang="hu-HU" sz="1800" b="0" strike="noStrike" spc="-1" dirty="0" err="1">
                <a:solidFill>
                  <a:srgbClr val="5A6F81"/>
                </a:solidFill>
                <a:latin typeface="Trebuchet MS"/>
                <a:ea typeface="Trebuchet MS"/>
              </a:rPr>
              <a:t>foetal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development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spontaneous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abortion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developmental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disorder</a:t>
            </a:r>
            <a:r>
              <a:rPr lang="hu-HU" sz="1800" b="0" strike="noStrike" spc="-1" dirty="0">
                <a:solidFill>
                  <a:srgbClr val="5A6F81"/>
                </a:solidFill>
                <a:latin typeface="Trebuchet MS"/>
                <a:ea typeface="Trebuchet MS"/>
              </a:rPr>
              <a:t>, IUGR). </a:t>
            </a:r>
            <a:r>
              <a:rPr lang="hu-HU" sz="1800" b="0" strike="noStrike" spc="-1" dirty="0" err="1">
                <a:solidFill>
                  <a:srgbClr val="5A6F81"/>
                </a:solidFill>
                <a:latin typeface="Trebuchet MS"/>
                <a:ea typeface="Trebuchet MS"/>
              </a:rPr>
              <a:t>Not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genotoxic</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not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carcinogen</a:t>
            </a:r>
            <a:endParaRPr lang="hu-HU" sz="1800" b="0" strike="noStrike" spc="-1" dirty="0">
              <a:latin typeface="Arial"/>
            </a:endParaRPr>
          </a:p>
          <a:p>
            <a:pPr marL="106560">
              <a:lnSpc>
                <a:spcPct val="100000"/>
              </a:lnSpc>
              <a:spcBef>
                <a:spcPts val="479"/>
              </a:spcBef>
            </a:pPr>
            <a:r>
              <a:rPr lang="hu-HU" sz="1800" b="1" strike="noStrike" spc="-1" dirty="0" err="1">
                <a:solidFill>
                  <a:srgbClr val="5A6F81"/>
                </a:solidFill>
                <a:latin typeface="Trebuchet MS"/>
                <a:ea typeface="Trebuchet MS"/>
              </a:rPr>
              <a:t>Guideline</a:t>
            </a:r>
            <a:r>
              <a:rPr lang="hu-HU" sz="1800" b="1" strike="noStrike" spc="-1" dirty="0">
                <a:solidFill>
                  <a:srgbClr val="5A6F81"/>
                </a:solidFill>
                <a:latin typeface="Trebuchet MS"/>
                <a:ea typeface="Trebuchet MS"/>
              </a:rPr>
              <a:t> </a:t>
            </a:r>
            <a:r>
              <a:rPr lang="hu-HU" sz="1800" b="1" strike="noStrike" spc="-1" dirty="0" err="1">
                <a:solidFill>
                  <a:srgbClr val="5A6F81"/>
                </a:solidFill>
                <a:latin typeface="Trebuchet MS"/>
                <a:ea typeface="Trebuchet MS"/>
              </a:rPr>
              <a:t>values</a:t>
            </a:r>
            <a:r>
              <a:rPr lang="hu-HU" sz="1800" b="1" strike="noStrike" spc="-1" dirty="0">
                <a:solidFill>
                  <a:srgbClr val="5A6F81"/>
                </a:solidFill>
                <a:latin typeface="Trebuchet MS"/>
                <a:ea typeface="Trebuchet MS"/>
              </a:rPr>
              <a:t>:</a:t>
            </a:r>
            <a:endParaRPr lang="hu-HU" sz="1800" b="0" strike="noStrike" spc="-1" dirty="0">
              <a:latin typeface="Arial"/>
            </a:endParaRPr>
          </a:p>
          <a:p>
            <a:pPr marL="457200" indent="-350280">
              <a:lnSpc>
                <a:spcPct val="100000"/>
              </a:lnSpc>
              <a:spcBef>
                <a:spcPts val="479"/>
              </a:spcBef>
              <a:buClr>
                <a:srgbClr val="7E93A5"/>
              </a:buClr>
              <a:buFont typeface="Wingdings" charset="2"/>
              <a:buChar char=""/>
            </a:pPr>
            <a:r>
              <a:rPr lang="hu-HU" sz="1800" b="1" strike="noStrike" spc="-1" dirty="0">
                <a:solidFill>
                  <a:srgbClr val="5A6F81"/>
                </a:solidFill>
                <a:latin typeface="Trebuchet MS"/>
                <a:ea typeface="Trebuchet MS"/>
              </a:rPr>
              <a:t>WHO </a:t>
            </a:r>
            <a:r>
              <a:rPr lang="hu-HU" sz="1800" b="1" strike="noStrike" spc="-1" dirty="0" err="1">
                <a:solidFill>
                  <a:srgbClr val="5A6F81"/>
                </a:solidFill>
                <a:latin typeface="Trebuchet MS"/>
                <a:ea typeface="Trebuchet MS"/>
              </a:rPr>
              <a:t>Guideline</a:t>
            </a:r>
            <a:r>
              <a:rPr lang="hu-HU" sz="1800" b="1" strike="noStrike" spc="-1" dirty="0">
                <a:solidFill>
                  <a:srgbClr val="5A6F81"/>
                </a:solidFill>
                <a:latin typeface="Trebuchet MS"/>
                <a:ea typeface="Trebuchet MS"/>
              </a:rPr>
              <a:t> </a:t>
            </a:r>
            <a:r>
              <a:rPr lang="hu-HU" sz="1800" b="1" strike="noStrike" spc="-1" dirty="0" err="1">
                <a:solidFill>
                  <a:srgbClr val="5A6F81"/>
                </a:solidFill>
                <a:latin typeface="Trebuchet MS"/>
                <a:ea typeface="Trebuchet MS"/>
              </a:rPr>
              <a:t>value</a:t>
            </a:r>
            <a:r>
              <a:rPr lang="hu-HU" sz="1800" b="1" strike="noStrike" spc="-1" dirty="0">
                <a:solidFill>
                  <a:srgbClr val="5A6F81"/>
                </a:solidFill>
                <a:latin typeface="Trebuchet MS"/>
                <a:ea typeface="Trebuchet MS"/>
              </a:rPr>
              <a:t>:</a:t>
            </a:r>
            <a:endParaRPr lang="hu-HU" sz="1800" b="0" strike="noStrike" spc="-1" dirty="0">
              <a:latin typeface="Arial"/>
            </a:endParaRPr>
          </a:p>
          <a:p>
            <a:pPr marL="457200" indent="-350280">
              <a:lnSpc>
                <a:spcPct val="100000"/>
              </a:lnSpc>
              <a:spcBef>
                <a:spcPts val="479"/>
              </a:spcBef>
            </a:pPr>
            <a:r>
              <a:rPr lang="hu-HU" sz="1800" b="0" strike="noStrike" spc="-1" dirty="0">
                <a:solidFill>
                  <a:srgbClr val="5A6F81"/>
                </a:solidFill>
                <a:latin typeface="Trebuchet MS"/>
                <a:ea typeface="Trebuchet MS"/>
              </a:rPr>
              <a:t>            260 </a:t>
            </a:r>
            <a:r>
              <a:rPr lang="hu-HU" sz="1800" b="0" strike="noStrike" spc="-1" dirty="0" err="1">
                <a:solidFill>
                  <a:srgbClr val="5A6F81"/>
                </a:solidFill>
                <a:latin typeface="Trebuchet MS"/>
                <a:ea typeface="Trebuchet MS"/>
              </a:rPr>
              <a:t>μg</a:t>
            </a:r>
            <a:r>
              <a:rPr lang="hu-HU" sz="1800" b="0" strike="noStrike" spc="-1" dirty="0">
                <a:solidFill>
                  <a:srgbClr val="5A6F81"/>
                </a:solidFill>
                <a:latin typeface="Trebuchet MS"/>
                <a:ea typeface="Trebuchet MS"/>
              </a:rPr>
              <a:t>/m</a:t>
            </a:r>
            <a:r>
              <a:rPr lang="hu-HU" sz="1800" b="0" strike="noStrike" spc="-1" baseline="30000" dirty="0">
                <a:solidFill>
                  <a:srgbClr val="5A6F81"/>
                </a:solidFill>
                <a:latin typeface="Trebuchet MS"/>
                <a:ea typeface="Trebuchet MS"/>
              </a:rPr>
              <a:t>3 </a:t>
            </a:r>
            <a:r>
              <a:rPr lang="hu-HU" sz="1800" b="0" strike="noStrike" spc="-1" dirty="0">
                <a:solidFill>
                  <a:srgbClr val="5A6F81"/>
                </a:solidFill>
                <a:latin typeface="Trebuchet MS"/>
                <a:ea typeface="Trebuchet MS"/>
              </a:rPr>
              <a:t>(</a:t>
            </a:r>
            <a:r>
              <a:rPr lang="hu-HU" sz="1800" b="0" strike="noStrike" spc="-1" dirty="0" err="1">
                <a:solidFill>
                  <a:srgbClr val="5A6F81"/>
                </a:solidFill>
                <a:latin typeface="Trebuchet MS"/>
                <a:ea typeface="Trebuchet MS"/>
              </a:rPr>
              <a:t>weekly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avg</a:t>
            </a:r>
            <a:r>
              <a:rPr lang="hu-HU" sz="1800" b="0" strike="noStrike" spc="-1" dirty="0">
                <a:solidFill>
                  <a:srgbClr val="5A6F81"/>
                </a:solidFill>
                <a:latin typeface="Trebuchet MS"/>
                <a:ea typeface="Trebuchet MS"/>
              </a:rPr>
              <a:t>. concentration)</a:t>
            </a:r>
            <a:endParaRPr lang="hu-HU" sz="1800" b="0" strike="noStrike" spc="-1" dirty="0">
              <a:latin typeface="Arial"/>
            </a:endParaRPr>
          </a:p>
          <a:p>
            <a:pPr marL="457200" indent="-350280">
              <a:lnSpc>
                <a:spcPct val="100000"/>
              </a:lnSpc>
              <a:spcBef>
                <a:spcPts val="479"/>
              </a:spcBef>
            </a:pP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also</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good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protective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effect</a:t>
            </a:r>
            <a:r>
              <a:rPr lang="hu-HU" sz="1800" b="0" strike="noStrike" spc="-1" dirty="0">
                <a:solidFill>
                  <a:srgbClr val="5A6F81"/>
                </a:solidFill>
                <a:latin typeface="Trebuchet MS"/>
                <a:ea typeface="Trebuchet MS"/>
              </a:rPr>
              <a:t> in </a:t>
            </a:r>
            <a:r>
              <a:rPr lang="hu-HU" sz="1800" b="0" strike="noStrike" spc="-1" dirty="0" err="1">
                <a:solidFill>
                  <a:srgbClr val="5A6F81"/>
                </a:solidFill>
                <a:latin typeface="Trebuchet MS"/>
                <a:ea typeface="Trebuchet MS"/>
              </a:rPr>
              <a:t>terms</a:t>
            </a:r>
            <a:r>
              <a:rPr lang="hu-HU" sz="1800" b="0" strike="noStrike" spc="-1" dirty="0">
                <a:solidFill>
                  <a:srgbClr val="5A6F81"/>
                </a:solidFill>
                <a:latin typeface="Trebuchet MS"/>
                <a:ea typeface="Trebuchet MS"/>
              </a:rPr>
              <a:t> of </a:t>
            </a:r>
            <a:r>
              <a:rPr lang="hu-HU" sz="1800" b="0" strike="noStrike" spc="-1" dirty="0" err="1">
                <a:solidFill>
                  <a:srgbClr val="5A6F81"/>
                </a:solidFill>
                <a:latin typeface="Trebuchet MS"/>
                <a:ea typeface="Trebuchet MS"/>
              </a:rPr>
              <a:t>reproduction</a:t>
            </a:r>
            <a:r>
              <a:rPr lang="hu-HU" sz="1800" b="0" strike="noStrike" spc="-1" dirty="0">
                <a:solidFill>
                  <a:srgbClr val="5A6F81"/>
                </a:solidFill>
                <a:latin typeface="Trebuchet MS"/>
                <a:ea typeface="Trebuchet MS"/>
              </a:rPr>
              <a:t>)</a:t>
            </a:r>
            <a:endParaRPr lang="hu-HU" sz="1800" b="0" strike="noStrike" spc="-1" dirty="0">
              <a:latin typeface="Arial"/>
            </a:endParaRPr>
          </a:p>
          <a:p>
            <a:pPr marL="457200" indent="-350280">
              <a:lnSpc>
                <a:spcPct val="100000"/>
              </a:lnSpc>
              <a:spcBef>
                <a:spcPts val="479"/>
              </a:spcBef>
            </a:pP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based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on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odour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threshold</a:t>
            </a:r>
            <a:r>
              <a:rPr lang="hu-HU" sz="1800" b="0" strike="noStrike" spc="-1" dirty="0">
                <a:solidFill>
                  <a:srgbClr val="5A6F81"/>
                </a:solidFill>
                <a:latin typeface="Trebuchet MS"/>
                <a:ea typeface="Trebuchet MS"/>
              </a:rPr>
              <a:t>: 1 mg/m</a:t>
            </a:r>
            <a:r>
              <a:rPr lang="hu-HU" sz="1800" b="0" strike="noStrike" spc="-1" baseline="30000" dirty="0">
                <a:solidFill>
                  <a:srgbClr val="5A6F81"/>
                </a:solidFill>
                <a:latin typeface="Trebuchet MS"/>
                <a:ea typeface="Trebuchet MS"/>
              </a:rPr>
              <a:t>3 </a:t>
            </a:r>
            <a:r>
              <a:rPr lang="hu-HU" sz="1800" b="0" strike="noStrike" spc="-1" dirty="0">
                <a:solidFill>
                  <a:srgbClr val="5A6F81"/>
                </a:solidFill>
                <a:latin typeface="Trebuchet MS"/>
                <a:ea typeface="Trebuchet MS"/>
              </a:rPr>
              <a:t>(30 min </a:t>
            </a:r>
            <a:r>
              <a:rPr lang="hu-HU" sz="1800" b="0" strike="noStrike" spc="-1" dirty="0" err="1">
                <a:solidFill>
                  <a:srgbClr val="5A6F81"/>
                </a:solidFill>
                <a:latin typeface="Trebuchet MS"/>
                <a:ea typeface="Trebuchet MS"/>
              </a:rPr>
              <a:t>avg</a:t>
            </a:r>
            <a:r>
              <a:rPr lang="hu-HU" sz="1800" b="0" strike="noStrike" spc="-1" dirty="0">
                <a:solidFill>
                  <a:srgbClr val="5A6F81"/>
                </a:solidFill>
                <a:latin typeface="Trebuchet MS"/>
                <a:ea typeface="Trebuchet MS"/>
              </a:rPr>
              <a:t>)</a:t>
            </a:r>
            <a:endParaRPr lang="hu-HU" sz="1800" b="0" strike="noStrike" spc="-1" dirty="0">
              <a:latin typeface="Arial"/>
            </a:endParaRPr>
          </a:p>
          <a:p>
            <a:pPr marL="457200" indent="-350280">
              <a:lnSpc>
                <a:spcPct val="100000"/>
              </a:lnSpc>
              <a:spcBef>
                <a:spcPts val="479"/>
              </a:spcBef>
            </a:pPr>
            <a:endParaRPr lang="hu-HU" sz="1800" b="0" strike="noStrike" spc="-1" dirty="0">
              <a:latin typeface="Arial"/>
            </a:endParaRPr>
          </a:p>
          <a:p>
            <a:pPr marL="457200" indent="-350280">
              <a:lnSpc>
                <a:spcPct val="100000"/>
              </a:lnSpc>
              <a:spcBef>
                <a:spcPts val="479"/>
              </a:spcBef>
              <a:buClr>
                <a:srgbClr val="7E93A5"/>
              </a:buClr>
              <a:buFont typeface="Wingdings" charset="2"/>
              <a:buChar char=""/>
            </a:pPr>
            <a:r>
              <a:rPr lang="hu-HU" sz="1800" b="1" strike="noStrike" spc="-1" dirty="0" err="1">
                <a:solidFill>
                  <a:srgbClr val="5A6F81"/>
                </a:solidFill>
                <a:latin typeface="Trebuchet MS"/>
                <a:ea typeface="Trebuchet MS"/>
              </a:rPr>
              <a:t>Values</a:t>
            </a:r>
            <a:r>
              <a:rPr lang="hu-HU" sz="1800" b="1" strike="noStrike" spc="-1" dirty="0">
                <a:solidFill>
                  <a:srgbClr val="5A6F81"/>
                </a:solidFill>
                <a:latin typeface="Trebuchet MS"/>
                <a:ea typeface="Trebuchet MS"/>
              </a:rPr>
              <a:t> </a:t>
            </a:r>
            <a:r>
              <a:rPr lang="hu-HU" sz="1800" b="1" strike="noStrike" spc="-1" dirty="0" err="1">
                <a:solidFill>
                  <a:srgbClr val="5A6F81"/>
                </a:solidFill>
                <a:latin typeface="Trebuchet MS"/>
                <a:ea typeface="Trebuchet MS"/>
              </a:rPr>
              <a:t>measured</a:t>
            </a:r>
            <a:r>
              <a:rPr lang="hu-HU" sz="1800" b="1" strike="noStrike" spc="-1" dirty="0">
                <a:solidFill>
                  <a:srgbClr val="5A6F81"/>
                </a:solidFill>
                <a:latin typeface="Trebuchet MS"/>
                <a:ea typeface="Trebuchet MS"/>
              </a:rPr>
              <a:t> in Hungary:</a:t>
            </a:r>
            <a:r>
              <a:rPr lang="hu-HU" sz="1800" b="0" strike="noStrike" spc="-1" dirty="0">
                <a:solidFill>
                  <a:srgbClr val="5A6F81"/>
                </a:solidFill>
                <a:latin typeface="Trebuchet MS"/>
                <a:ea typeface="Trebuchet MS"/>
              </a:rPr>
              <a:t> </a:t>
            </a:r>
            <a:endParaRPr lang="hu-HU" sz="1800" b="0" strike="noStrike" spc="-1" dirty="0">
              <a:latin typeface="Arial"/>
            </a:endParaRPr>
          </a:p>
          <a:p>
            <a:pPr marL="457200" indent="-350280">
              <a:lnSpc>
                <a:spcPct val="100000"/>
              </a:lnSpc>
              <a:spcBef>
                <a:spcPts val="479"/>
              </a:spcBef>
            </a:pPr>
            <a:r>
              <a:rPr lang="hu-HU" sz="1800" b="0" strike="noStrike" spc="-1" dirty="0">
                <a:solidFill>
                  <a:srgbClr val="5A6F81"/>
                </a:solidFill>
                <a:latin typeface="Trebuchet MS"/>
                <a:ea typeface="Trebuchet MS"/>
              </a:rPr>
              <a:t>                SEARCH: 4.7 ± 4.0 (1.0-21.4) </a:t>
            </a:r>
            <a:r>
              <a:rPr lang="hu-HU" sz="1800" b="0" strike="noStrike" spc="-1" dirty="0" err="1">
                <a:solidFill>
                  <a:srgbClr val="5A6F81"/>
                </a:solidFill>
                <a:latin typeface="Trebuchet MS"/>
                <a:ea typeface="Trebuchet MS"/>
              </a:rPr>
              <a:t>μg</a:t>
            </a:r>
            <a:r>
              <a:rPr lang="hu-HU" sz="1800" b="0" strike="noStrike" spc="-1" dirty="0">
                <a:solidFill>
                  <a:srgbClr val="5A6F81"/>
                </a:solidFill>
                <a:latin typeface="Trebuchet MS"/>
                <a:ea typeface="Trebuchet MS"/>
              </a:rPr>
              <a:t>/m</a:t>
            </a:r>
            <a:r>
              <a:rPr lang="hu-HU" sz="1800" b="0" strike="noStrike" spc="-1" baseline="30000" dirty="0">
                <a:solidFill>
                  <a:srgbClr val="5A6F81"/>
                </a:solidFill>
                <a:latin typeface="Trebuchet MS"/>
                <a:ea typeface="Trebuchet MS"/>
              </a:rPr>
              <a:t>3</a:t>
            </a:r>
            <a:r>
              <a:rPr lang="hu-HU" sz="1800" b="0" strike="noStrike" spc="-1" dirty="0">
                <a:solidFill>
                  <a:srgbClr val="5A6F81"/>
                </a:solidFill>
                <a:latin typeface="Trebuchet MS"/>
                <a:ea typeface="Trebuchet MS"/>
              </a:rPr>
              <a:t> </a:t>
            </a:r>
            <a:endParaRPr lang="hu-HU" sz="1800" b="0" strike="noStrike" spc="-1" dirty="0">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TextShape 1"/>
          <p:cNvSpPr txBox="1"/>
          <p:nvPr/>
        </p:nvSpPr>
        <p:spPr>
          <a:xfrm>
            <a:off x="-6840" y="149400"/>
            <a:ext cx="1554120" cy="685800"/>
          </a:xfrm>
          <a:prstGeom prst="rect">
            <a:avLst/>
          </a:prstGeom>
          <a:noFill/>
          <a:ln>
            <a:noFill/>
          </a:ln>
        </p:spPr>
        <p:txBody>
          <a:bodyPr tIns="91440" bIns="91440" anchor="ctr">
            <a:noAutofit/>
          </a:bodyPr>
          <a:lstStyle/>
          <a:p>
            <a:pPr marL="216000">
              <a:lnSpc>
                <a:spcPct val="100000"/>
              </a:lnSpc>
            </a:pPr>
            <a:r>
              <a:rPr lang="hu-HU" sz="2400" b="1" strike="noStrike" spc="-1">
                <a:solidFill>
                  <a:srgbClr val="7B7B7B"/>
                </a:solidFill>
                <a:latin typeface="Trebuchet MS"/>
                <a:ea typeface="Trebuchet MS"/>
              </a:rPr>
              <a:t>Xylenes</a:t>
            </a:r>
            <a:endParaRPr lang="hu-HU" sz="2400" b="0" strike="noStrike" spc="-1">
              <a:solidFill>
                <a:srgbClr val="000000"/>
              </a:solidFill>
              <a:latin typeface="Arial"/>
            </a:endParaRPr>
          </a:p>
        </p:txBody>
      </p:sp>
      <p:sp>
        <p:nvSpPr>
          <p:cNvPr id="843" name="CustomShape 2"/>
          <p:cNvSpPr/>
          <p:nvPr/>
        </p:nvSpPr>
        <p:spPr>
          <a:xfrm>
            <a:off x="395640" y="1674720"/>
            <a:ext cx="7057800" cy="2697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hu-HU" sz="1800" b="0" strike="noStrike" spc="-1" dirty="0">
                <a:solidFill>
                  <a:srgbClr val="5A6F81"/>
                </a:solidFill>
                <a:latin typeface="Trebuchet MS" panose="020B0603020202020204" pitchFamily="34" charset="0"/>
                <a:ea typeface="Arial"/>
              </a:rPr>
              <a:t>Less </a:t>
            </a:r>
            <a:r>
              <a:rPr lang="hu-HU" sz="1800" b="0" strike="noStrike" spc="-1" dirty="0" err="1">
                <a:solidFill>
                  <a:srgbClr val="5A6F81"/>
                </a:solidFill>
                <a:latin typeface="Trebuchet MS" panose="020B0603020202020204" pitchFamily="34" charset="0"/>
                <a:ea typeface="Arial"/>
              </a:rPr>
              <a:t>toxic</a:t>
            </a:r>
            <a:r>
              <a:rPr lang="hu-HU" sz="1800" b="0" strike="noStrike" spc="-1" dirty="0">
                <a:solidFill>
                  <a:srgbClr val="5A6F81"/>
                </a:solidFill>
                <a:latin typeface="Trebuchet MS" panose="020B0603020202020204" pitchFamily="34" charset="0"/>
                <a:ea typeface="Arial"/>
              </a:rPr>
              <a:t> </a:t>
            </a:r>
            <a:r>
              <a:rPr lang="hu-HU" sz="1800" b="0" strike="noStrike" spc="-1" dirty="0" err="1">
                <a:solidFill>
                  <a:srgbClr val="5A6F81"/>
                </a:solidFill>
                <a:latin typeface="Trebuchet MS" panose="020B0603020202020204" pitchFamily="34" charset="0"/>
                <a:ea typeface="Arial"/>
              </a:rPr>
              <a:t>than</a:t>
            </a:r>
            <a:r>
              <a:rPr lang="hu-HU" sz="1800" b="0" strike="noStrike" spc="-1" dirty="0">
                <a:solidFill>
                  <a:srgbClr val="5A6F81"/>
                </a:solidFill>
                <a:latin typeface="Trebuchet MS" panose="020B0603020202020204" pitchFamily="34" charset="0"/>
                <a:ea typeface="Arial"/>
              </a:rPr>
              <a:t> </a:t>
            </a:r>
            <a:r>
              <a:rPr lang="hu-HU" sz="1800" b="0" strike="noStrike" spc="-1" dirty="0" err="1">
                <a:solidFill>
                  <a:srgbClr val="5A6F81"/>
                </a:solidFill>
                <a:latin typeface="Trebuchet MS" panose="020B0603020202020204" pitchFamily="34" charset="0"/>
                <a:ea typeface="Arial"/>
              </a:rPr>
              <a:t>benzene</a:t>
            </a:r>
            <a:r>
              <a:rPr lang="hu-HU" sz="1800" b="0" strike="noStrike" spc="-1" dirty="0">
                <a:solidFill>
                  <a:srgbClr val="5A6F81"/>
                </a:solidFill>
                <a:latin typeface="Trebuchet MS" panose="020B0603020202020204" pitchFamily="34" charset="0"/>
                <a:ea typeface="Arial"/>
              </a:rPr>
              <a:t>.</a:t>
            </a:r>
            <a:endParaRPr lang="hu-HU" sz="1800" b="0" strike="noStrike" spc="-1" dirty="0">
              <a:latin typeface="Trebuchet MS" panose="020B0603020202020204" pitchFamily="34" charset="0"/>
            </a:endParaRPr>
          </a:p>
          <a:p>
            <a:pPr>
              <a:lnSpc>
                <a:spcPct val="100000"/>
              </a:lnSpc>
              <a:spcBef>
                <a:spcPts val="901"/>
              </a:spcBef>
            </a:pPr>
            <a:r>
              <a:rPr lang="hu-HU" sz="1800" b="0" strike="noStrike" spc="-1" dirty="0" err="1">
                <a:solidFill>
                  <a:srgbClr val="5A6F81"/>
                </a:solidFill>
                <a:latin typeface="Trebuchet MS" panose="020B0603020202020204" pitchFamily="34" charset="0"/>
                <a:ea typeface="Arial"/>
              </a:rPr>
              <a:t>Acute</a:t>
            </a:r>
            <a:r>
              <a:rPr lang="hu-HU" sz="1800" b="0" strike="noStrike" spc="-1" dirty="0">
                <a:solidFill>
                  <a:srgbClr val="5A6F81"/>
                </a:solidFill>
                <a:latin typeface="Trebuchet MS" panose="020B0603020202020204" pitchFamily="34" charset="0"/>
                <a:ea typeface="Arial"/>
              </a:rPr>
              <a:t> </a:t>
            </a:r>
            <a:r>
              <a:rPr lang="hu-HU" sz="1800" b="0" strike="noStrike" spc="-1" dirty="0" err="1">
                <a:solidFill>
                  <a:srgbClr val="5A6F81"/>
                </a:solidFill>
                <a:latin typeface="Trebuchet MS" panose="020B0603020202020204" pitchFamily="34" charset="0"/>
                <a:ea typeface="Arial"/>
              </a:rPr>
              <a:t>effect</a:t>
            </a:r>
            <a:r>
              <a:rPr lang="hu-HU" sz="1800" b="0" strike="noStrike" spc="-1" dirty="0">
                <a:solidFill>
                  <a:srgbClr val="5A6F81"/>
                </a:solidFill>
                <a:latin typeface="Trebuchet MS" panose="020B0603020202020204" pitchFamily="34" charset="0"/>
                <a:ea typeface="Arial"/>
              </a:rPr>
              <a:t>: </a:t>
            </a:r>
            <a:r>
              <a:rPr lang="hu-HU" sz="1800" b="0" strike="noStrike" spc="-1" dirty="0" err="1">
                <a:solidFill>
                  <a:srgbClr val="5A6F81"/>
                </a:solidFill>
                <a:latin typeface="Trebuchet MS" panose="020B0603020202020204" pitchFamily="34" charset="0"/>
                <a:ea typeface="Arial"/>
              </a:rPr>
              <a:t>skin</a:t>
            </a:r>
            <a:r>
              <a:rPr lang="hu-HU" sz="1800" b="0" strike="noStrike" spc="-1" dirty="0">
                <a:solidFill>
                  <a:srgbClr val="5A6F81"/>
                </a:solidFill>
                <a:latin typeface="Trebuchet MS" panose="020B0603020202020204" pitchFamily="34" charset="0"/>
                <a:ea typeface="Arial"/>
              </a:rPr>
              <a:t> </a:t>
            </a:r>
            <a:r>
              <a:rPr lang="hu-HU" sz="1800" b="0" strike="noStrike" spc="-1" dirty="0" err="1">
                <a:solidFill>
                  <a:srgbClr val="5A6F81"/>
                </a:solidFill>
                <a:latin typeface="Trebuchet MS" panose="020B0603020202020204" pitchFamily="34" charset="0"/>
                <a:ea typeface="Arial"/>
              </a:rPr>
              <a:t>irritation</a:t>
            </a:r>
            <a:endParaRPr lang="hu-HU" sz="1800" b="0" strike="noStrike" spc="-1" dirty="0">
              <a:latin typeface="Trebuchet MS" panose="020B0603020202020204" pitchFamily="34" charset="0"/>
            </a:endParaRPr>
          </a:p>
          <a:p>
            <a:pPr>
              <a:lnSpc>
                <a:spcPct val="100000"/>
              </a:lnSpc>
              <a:spcBef>
                <a:spcPts val="901"/>
              </a:spcBef>
            </a:pPr>
            <a:r>
              <a:rPr lang="hu-HU" sz="1800" b="0" strike="noStrike" spc="-1" dirty="0" err="1">
                <a:solidFill>
                  <a:srgbClr val="5A6F81"/>
                </a:solidFill>
                <a:latin typeface="Trebuchet MS" panose="020B0603020202020204" pitchFamily="34" charset="0"/>
                <a:ea typeface="Arial"/>
              </a:rPr>
              <a:t>Chronic</a:t>
            </a:r>
            <a:r>
              <a:rPr lang="hu-HU" sz="1800" b="0" strike="noStrike" spc="-1" dirty="0">
                <a:solidFill>
                  <a:srgbClr val="5A6F81"/>
                </a:solidFill>
                <a:latin typeface="Trebuchet MS" panose="020B0603020202020204" pitchFamily="34" charset="0"/>
                <a:ea typeface="Arial"/>
              </a:rPr>
              <a:t> </a:t>
            </a:r>
            <a:r>
              <a:rPr lang="hu-HU" sz="1800" b="0" strike="noStrike" spc="-1" dirty="0" err="1">
                <a:solidFill>
                  <a:srgbClr val="5A6F81"/>
                </a:solidFill>
                <a:latin typeface="Trebuchet MS" panose="020B0603020202020204" pitchFamily="34" charset="0"/>
                <a:ea typeface="Arial"/>
              </a:rPr>
              <a:t>effect</a:t>
            </a:r>
            <a:r>
              <a:rPr lang="hu-HU" sz="1800" b="0" strike="noStrike" spc="-1" dirty="0">
                <a:solidFill>
                  <a:srgbClr val="5A6F81"/>
                </a:solidFill>
                <a:latin typeface="Trebuchet MS" panose="020B0603020202020204" pitchFamily="34" charset="0"/>
                <a:ea typeface="Arial"/>
              </a:rPr>
              <a:t>: </a:t>
            </a:r>
            <a:r>
              <a:rPr lang="hu-HU" sz="1800" b="0" strike="noStrike" spc="-1" dirty="0" err="1">
                <a:solidFill>
                  <a:srgbClr val="5A6F81"/>
                </a:solidFill>
                <a:latin typeface="Trebuchet MS" panose="020B0603020202020204" pitchFamily="34" charset="0"/>
                <a:ea typeface="Arial"/>
              </a:rPr>
              <a:t>liver</a:t>
            </a:r>
            <a:r>
              <a:rPr lang="hu-HU" sz="1800" b="0" strike="noStrike" spc="-1" dirty="0">
                <a:solidFill>
                  <a:srgbClr val="5A6F81"/>
                </a:solidFill>
                <a:latin typeface="Trebuchet MS" panose="020B0603020202020204" pitchFamily="34" charset="0"/>
                <a:ea typeface="Arial"/>
              </a:rPr>
              <a:t> and </a:t>
            </a:r>
            <a:r>
              <a:rPr lang="hu-HU" sz="1800" b="0" strike="noStrike" spc="-1" dirty="0" err="1">
                <a:solidFill>
                  <a:srgbClr val="5A6F81"/>
                </a:solidFill>
                <a:latin typeface="Trebuchet MS" panose="020B0603020202020204" pitchFamily="34" charset="0"/>
                <a:ea typeface="Arial"/>
              </a:rPr>
              <a:t>kidney</a:t>
            </a:r>
            <a:r>
              <a:rPr lang="hu-HU" sz="1800" b="0" strike="noStrike" spc="-1" dirty="0">
                <a:solidFill>
                  <a:srgbClr val="5A6F81"/>
                </a:solidFill>
                <a:latin typeface="Trebuchet MS" panose="020B0603020202020204" pitchFamily="34" charset="0"/>
                <a:ea typeface="Arial"/>
              </a:rPr>
              <a:t> </a:t>
            </a:r>
            <a:r>
              <a:rPr lang="hu-HU" sz="1800" b="0" strike="noStrike" spc="-1" dirty="0" err="1">
                <a:solidFill>
                  <a:srgbClr val="5A6F81"/>
                </a:solidFill>
                <a:latin typeface="Trebuchet MS" panose="020B0603020202020204" pitchFamily="34" charset="0"/>
                <a:ea typeface="Arial"/>
              </a:rPr>
              <a:t>damage</a:t>
            </a:r>
            <a:endParaRPr lang="hu-HU" sz="1800" b="0" strike="noStrike" spc="-1" dirty="0">
              <a:latin typeface="Trebuchet MS" panose="020B0603020202020204" pitchFamily="34" charset="0"/>
            </a:endParaRPr>
          </a:p>
          <a:p>
            <a:pPr>
              <a:lnSpc>
                <a:spcPct val="100000"/>
              </a:lnSpc>
              <a:spcBef>
                <a:spcPts val="901"/>
              </a:spcBef>
            </a:pPr>
            <a:endParaRPr lang="hu-HU" sz="1800" b="0" strike="noStrike" spc="-1" dirty="0">
              <a:latin typeface="Trebuchet MS" panose="020B0603020202020204" pitchFamily="34" charset="0"/>
            </a:endParaRPr>
          </a:p>
          <a:p>
            <a:pPr>
              <a:lnSpc>
                <a:spcPct val="100000"/>
              </a:lnSpc>
              <a:spcBef>
                <a:spcPts val="901"/>
              </a:spcBef>
            </a:pPr>
            <a:endParaRPr lang="hu-HU" sz="1800" b="0" strike="noStrike" spc="-1" dirty="0">
              <a:latin typeface="Trebuchet MS" panose="020B0603020202020204" pitchFamily="34" charset="0"/>
            </a:endParaRPr>
          </a:p>
          <a:p>
            <a:pPr>
              <a:lnSpc>
                <a:spcPct val="100000"/>
              </a:lnSpc>
              <a:spcBef>
                <a:spcPts val="901"/>
              </a:spcBef>
            </a:pPr>
            <a:r>
              <a:rPr lang="hu-HU" sz="1800" b="0" strike="noStrike" spc="-1" dirty="0" err="1">
                <a:solidFill>
                  <a:srgbClr val="5A6F81"/>
                </a:solidFill>
                <a:latin typeface="Trebuchet MS" panose="020B0603020202020204" pitchFamily="34" charset="0"/>
                <a:ea typeface="Arial"/>
              </a:rPr>
              <a:t>Values</a:t>
            </a:r>
            <a:r>
              <a:rPr lang="hu-HU" sz="1800" b="0" strike="noStrike" spc="-1" dirty="0">
                <a:solidFill>
                  <a:srgbClr val="5A6F81"/>
                </a:solidFill>
                <a:latin typeface="Trebuchet MS" panose="020B0603020202020204" pitchFamily="34" charset="0"/>
                <a:ea typeface="Arial"/>
              </a:rPr>
              <a:t> </a:t>
            </a:r>
            <a:r>
              <a:rPr lang="hu-HU" sz="1800" b="0" strike="noStrike" spc="-1" dirty="0" err="1">
                <a:solidFill>
                  <a:srgbClr val="5A6F81"/>
                </a:solidFill>
                <a:latin typeface="Trebuchet MS" panose="020B0603020202020204" pitchFamily="34" charset="0"/>
                <a:ea typeface="Arial"/>
              </a:rPr>
              <a:t>measured</a:t>
            </a:r>
            <a:r>
              <a:rPr lang="hu-HU" sz="1800" b="0" strike="noStrike" spc="-1" dirty="0">
                <a:solidFill>
                  <a:srgbClr val="5A6F81"/>
                </a:solidFill>
                <a:latin typeface="Trebuchet MS" panose="020B0603020202020204" pitchFamily="34" charset="0"/>
                <a:ea typeface="Arial"/>
              </a:rPr>
              <a:t> in Hungary:</a:t>
            </a:r>
            <a:endParaRPr lang="hu-HU" sz="1800" b="0" strike="noStrike" spc="-1" dirty="0">
              <a:latin typeface="Trebuchet MS" panose="020B0603020202020204" pitchFamily="34" charset="0"/>
            </a:endParaRPr>
          </a:p>
          <a:p>
            <a:pPr>
              <a:lnSpc>
                <a:spcPct val="100000"/>
              </a:lnSpc>
              <a:spcBef>
                <a:spcPts val="901"/>
              </a:spcBef>
            </a:pPr>
            <a:r>
              <a:rPr lang="hu-HU" sz="1800" b="0" strike="noStrike" spc="-1" dirty="0">
                <a:solidFill>
                  <a:srgbClr val="5A6F81"/>
                </a:solidFill>
                <a:latin typeface="Trebuchet MS" panose="020B0603020202020204" pitchFamily="34" charset="0"/>
                <a:ea typeface="Arial"/>
              </a:rPr>
              <a:t>    SEARCH: 7.4 ± 12.4 </a:t>
            </a:r>
            <a:r>
              <a:rPr lang="hu-HU" sz="1800" b="0" strike="noStrike" spc="-1" dirty="0" err="1">
                <a:solidFill>
                  <a:srgbClr val="5A6F81"/>
                </a:solidFill>
                <a:latin typeface="Trebuchet MS" panose="020B0603020202020204" pitchFamily="34" charset="0"/>
                <a:ea typeface="Arial"/>
              </a:rPr>
              <a:t>μg</a:t>
            </a:r>
            <a:r>
              <a:rPr lang="hu-HU" sz="1800" b="0" strike="noStrike" spc="-1" dirty="0">
                <a:solidFill>
                  <a:srgbClr val="5A6F81"/>
                </a:solidFill>
                <a:latin typeface="Trebuchet MS" panose="020B0603020202020204" pitchFamily="34" charset="0"/>
                <a:ea typeface="Arial"/>
              </a:rPr>
              <a:t>/m</a:t>
            </a:r>
            <a:r>
              <a:rPr lang="hu-HU" spc="-1" baseline="30000" dirty="0">
                <a:solidFill>
                  <a:srgbClr val="5A6F81"/>
                </a:solidFill>
                <a:latin typeface="Trebuchet MS" panose="020B0603020202020204" pitchFamily="34" charset="0"/>
                <a:ea typeface="Trebuchet MS"/>
              </a:rPr>
              <a:t>3</a:t>
            </a:r>
            <a:r>
              <a:rPr lang="hu-HU" sz="1800" b="0" strike="noStrike" spc="-1" dirty="0">
                <a:solidFill>
                  <a:srgbClr val="5A6F81"/>
                </a:solidFill>
                <a:latin typeface="Trebuchet MS" panose="020B0603020202020204" pitchFamily="34" charset="0"/>
                <a:ea typeface="Arial"/>
              </a:rPr>
              <a:t>  (</a:t>
            </a:r>
            <a:r>
              <a:rPr lang="hu-HU" sz="1800" b="0" strike="noStrike" spc="-1" dirty="0" err="1">
                <a:solidFill>
                  <a:srgbClr val="5A6F81"/>
                </a:solidFill>
                <a:latin typeface="Trebuchet MS" panose="020B0603020202020204" pitchFamily="34" charset="0"/>
                <a:ea typeface="Arial"/>
              </a:rPr>
              <a:t>range</a:t>
            </a:r>
            <a:r>
              <a:rPr lang="hu-HU" sz="1800" b="0" strike="noStrike" spc="-1" dirty="0">
                <a:solidFill>
                  <a:srgbClr val="5A6F81"/>
                </a:solidFill>
                <a:latin typeface="Trebuchet MS" panose="020B0603020202020204" pitchFamily="34" charset="0"/>
                <a:ea typeface="Arial"/>
              </a:rPr>
              <a:t>: 0.4 – 69.3)</a:t>
            </a:r>
            <a:endParaRPr lang="hu-HU" sz="1800" b="0" strike="noStrike" spc="-1" dirty="0">
              <a:latin typeface="Trebuchet MS" panose="020B0603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TextShape 1"/>
          <p:cNvSpPr txBox="1"/>
          <p:nvPr/>
        </p:nvSpPr>
        <p:spPr>
          <a:xfrm>
            <a:off x="0" y="161640"/>
            <a:ext cx="2699280" cy="705960"/>
          </a:xfrm>
          <a:prstGeom prst="rect">
            <a:avLst/>
          </a:prstGeom>
          <a:noFill/>
          <a:ln>
            <a:noFill/>
          </a:ln>
        </p:spPr>
        <p:txBody>
          <a:bodyPr tIns="91440" bIns="91440" anchor="ctr">
            <a:noAutofit/>
          </a:bodyPr>
          <a:lstStyle/>
          <a:p>
            <a:pPr marL="216000">
              <a:lnSpc>
                <a:spcPct val="100000"/>
              </a:lnSpc>
            </a:pPr>
            <a:r>
              <a:rPr lang="hu-HU" sz="2400" b="1" strike="noStrike" spc="-1" dirty="0">
                <a:solidFill>
                  <a:srgbClr val="7B7B7B"/>
                </a:solidFill>
                <a:latin typeface="Trebuchet MS"/>
                <a:ea typeface="Trebuchet MS"/>
              </a:rPr>
              <a:t>Naphthalene</a:t>
            </a:r>
            <a:endParaRPr lang="hu-HU" sz="2400" b="0" strike="noStrike" spc="-1" dirty="0">
              <a:solidFill>
                <a:srgbClr val="000000"/>
              </a:solidFill>
              <a:latin typeface="Arial"/>
            </a:endParaRPr>
          </a:p>
        </p:txBody>
      </p:sp>
      <p:sp>
        <p:nvSpPr>
          <p:cNvPr id="845" name="TextShape 2"/>
          <p:cNvSpPr txBox="1"/>
          <p:nvPr/>
        </p:nvSpPr>
        <p:spPr>
          <a:xfrm>
            <a:off x="30960" y="1052640"/>
            <a:ext cx="9005400" cy="5544360"/>
          </a:xfrm>
          <a:prstGeom prst="rect">
            <a:avLst/>
          </a:prstGeom>
          <a:noFill/>
          <a:ln>
            <a:noFill/>
          </a:ln>
        </p:spPr>
        <p:txBody>
          <a:bodyPr tIns="91440" bIns="91440">
            <a:noAutofit/>
          </a:bodyPr>
          <a:lstStyle/>
          <a:p>
            <a:pPr marL="457200" indent="-350280">
              <a:lnSpc>
                <a:spcPct val="100000"/>
              </a:lnSpc>
              <a:spcBef>
                <a:spcPts val="479"/>
              </a:spcBef>
              <a:spcAft>
                <a:spcPts val="1199"/>
              </a:spcAft>
            </a:pPr>
            <a:r>
              <a:rPr lang="hu-HU" sz="1800" b="1" strike="noStrike" spc="-1" dirty="0" err="1">
                <a:solidFill>
                  <a:srgbClr val="5A6F81"/>
                </a:solidFill>
                <a:latin typeface="Trebuchet MS"/>
                <a:ea typeface="Trebuchet MS"/>
              </a:rPr>
              <a:t>Sources</a:t>
            </a:r>
            <a:r>
              <a:rPr lang="hu-HU" sz="1800" b="1" strike="noStrike" spc="-1" dirty="0">
                <a:solidFill>
                  <a:srgbClr val="5A6F81"/>
                </a:solidFill>
                <a:latin typeface="Trebuchet MS"/>
                <a:ea typeface="Trebuchet MS"/>
              </a:rPr>
              <a: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coal</a:t>
            </a:r>
            <a:r>
              <a:rPr lang="hu-HU" sz="1800" b="0" strike="noStrike" spc="-1" dirty="0">
                <a:solidFill>
                  <a:srgbClr val="5A6F81"/>
                </a:solidFill>
                <a:latin typeface="Trebuchet MS"/>
                <a:ea typeface="Trebuchet MS"/>
              </a:rPr>
              <a:t> tar, </a:t>
            </a:r>
            <a:r>
              <a:rPr lang="hu-HU" sz="1800" b="0" strike="noStrike" spc="-1" dirty="0" err="1">
                <a:solidFill>
                  <a:srgbClr val="5A6F81"/>
                </a:solidFill>
                <a:latin typeface="Trebuchet MS"/>
                <a:ea typeface="Trebuchet MS"/>
              </a:rPr>
              <a:t>industry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phthalate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production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car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exhaust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moth</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repellents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disinfectants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deodorants</a:t>
            </a:r>
            <a:endParaRPr lang="hu-HU" sz="1800" b="0" strike="noStrike" spc="-1" dirty="0">
              <a:solidFill>
                <a:srgbClr val="000000"/>
              </a:solidFill>
              <a:latin typeface="Arial"/>
            </a:endParaRPr>
          </a:p>
          <a:p>
            <a:pPr marL="457200" indent="-350280">
              <a:lnSpc>
                <a:spcPct val="100000"/>
              </a:lnSpc>
              <a:spcBef>
                <a:spcPts val="479"/>
              </a:spcBef>
            </a:pPr>
            <a:r>
              <a:rPr lang="hu-HU" sz="1800" b="1" strike="noStrike" spc="-1" dirty="0">
                <a:solidFill>
                  <a:srgbClr val="5A6F81"/>
                </a:solidFill>
                <a:latin typeface="Trebuchet MS"/>
                <a:ea typeface="Trebuchet MS"/>
              </a:rPr>
              <a:t>Health </a:t>
            </a:r>
            <a:r>
              <a:rPr lang="hu-HU" sz="1800" b="1" strike="noStrike" spc="-1" dirty="0" err="1">
                <a:solidFill>
                  <a:srgbClr val="5A6F81"/>
                </a:solidFill>
                <a:latin typeface="Trebuchet MS"/>
                <a:ea typeface="Trebuchet MS"/>
              </a:rPr>
              <a:t>effect</a:t>
            </a:r>
            <a:r>
              <a:rPr lang="hu-HU" sz="1800" b="1"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err="1">
                <a:solidFill>
                  <a:srgbClr val="5A6F81"/>
                </a:solidFill>
                <a:latin typeface="Trebuchet MS"/>
                <a:ea typeface="Trebuchet MS"/>
              </a:rPr>
              <a:t>Respiratory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damage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inflammation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cancer</a:t>
            </a:r>
            <a:r>
              <a:rPr lang="hu-HU" sz="1800" b="0" strike="noStrike" spc="-1" dirty="0">
                <a:solidFill>
                  <a:srgbClr val="5A6F81"/>
                </a:solidFill>
                <a:latin typeface="Trebuchet MS"/>
                <a:ea typeface="Trebuchet MS"/>
              </a:rPr>
              <a:t>- in </a:t>
            </a:r>
            <a:r>
              <a:rPr lang="hu-HU" sz="1800" b="0" strike="noStrike" spc="-1" dirty="0" err="1">
                <a:solidFill>
                  <a:srgbClr val="5A6F81"/>
                </a:solidFill>
                <a:latin typeface="Trebuchet MS"/>
                <a:ea typeface="Trebuchet MS"/>
              </a:rPr>
              <a:t>animals</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457200" indent="-350280">
              <a:lnSpc>
                <a:spcPct val="100000"/>
              </a:lnSpc>
              <a:spcBef>
                <a:spcPts val="479"/>
              </a:spcBef>
              <a:spcAft>
                <a:spcPts val="601"/>
              </a:spcAft>
              <a:buClr>
                <a:srgbClr val="7E93A5"/>
              </a:buClr>
              <a:buFont typeface="Wingdings" charset="2"/>
              <a:buChar char=""/>
            </a:pPr>
            <a:r>
              <a:rPr lang="hu-HU" sz="1800" b="0" strike="noStrike" spc="-1" dirty="0" err="1">
                <a:solidFill>
                  <a:srgbClr val="5A6F81"/>
                </a:solidFill>
                <a:latin typeface="Trebuchet MS"/>
                <a:ea typeface="Trebuchet MS"/>
              </a:rPr>
              <a:t>Carcinogen</a:t>
            </a:r>
            <a:r>
              <a:rPr lang="hu-HU" sz="1800" b="0" strike="noStrike" spc="-1" dirty="0">
                <a:solidFill>
                  <a:srgbClr val="5A6F81"/>
                </a:solidFill>
                <a:latin typeface="Trebuchet MS"/>
                <a:ea typeface="Trebuchet MS"/>
              </a:rPr>
              <a:t> (IARC 2B) – </a:t>
            </a:r>
            <a:r>
              <a:rPr lang="hu-HU" sz="1800" b="0" strike="noStrike" spc="-1" dirty="0" err="1">
                <a:solidFill>
                  <a:srgbClr val="5A6F81"/>
                </a:solidFill>
                <a:latin typeface="Trebuchet MS"/>
                <a:ea typeface="Trebuchet MS"/>
              </a:rPr>
              <a:t>possibly</a:t>
            </a:r>
            <a:endParaRPr lang="hu-HU" sz="1800" b="0" strike="noStrike" spc="-1" dirty="0">
              <a:solidFill>
                <a:srgbClr val="000000"/>
              </a:solidFill>
              <a:latin typeface="Arial"/>
            </a:endParaRPr>
          </a:p>
          <a:p>
            <a:pPr marL="106560">
              <a:lnSpc>
                <a:spcPct val="100000"/>
              </a:lnSpc>
              <a:spcBef>
                <a:spcPts val="479"/>
              </a:spcBef>
            </a:pPr>
            <a:r>
              <a:rPr lang="hu-HU" sz="1800" b="0" strike="noStrike" spc="-1" dirty="0" err="1">
                <a:solidFill>
                  <a:srgbClr val="5A6F81"/>
                </a:solidFill>
                <a:latin typeface="Trebuchet MS"/>
                <a:ea typeface="Trebuchet MS"/>
              </a:rPr>
              <a:t>Guidelines</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WHO IAQ </a:t>
            </a:r>
            <a:r>
              <a:rPr lang="hu-HU" sz="1800" b="0" strike="noStrike" spc="-1" dirty="0" err="1">
                <a:solidFill>
                  <a:srgbClr val="5A6F81"/>
                </a:solidFill>
                <a:latin typeface="Trebuchet MS"/>
                <a:ea typeface="Trebuchet MS"/>
              </a:rPr>
              <a:t>Guideline</a:t>
            </a:r>
            <a:r>
              <a:rPr lang="hu-HU" sz="1800" b="0" strike="noStrike" spc="-1" dirty="0">
                <a:solidFill>
                  <a:srgbClr val="5A6F81"/>
                </a:solidFill>
                <a:latin typeface="Trebuchet MS"/>
                <a:ea typeface="Trebuchet MS"/>
              </a:rPr>
              <a:t>: 10 </a:t>
            </a:r>
            <a:r>
              <a:rPr lang="hu-HU" sz="1800" b="0" strike="noStrike" spc="-1" dirty="0" err="1">
                <a:solidFill>
                  <a:srgbClr val="5A6F81"/>
                </a:solidFill>
                <a:latin typeface="Trebuchet MS"/>
                <a:ea typeface="Trebuchet MS"/>
              </a:rPr>
              <a:t>μg</a:t>
            </a:r>
            <a:r>
              <a:rPr lang="hu-HU" sz="1800" b="0" strike="noStrike" spc="-1" dirty="0">
                <a:solidFill>
                  <a:srgbClr val="5A6F81"/>
                </a:solidFill>
                <a:latin typeface="Trebuchet MS"/>
                <a:ea typeface="Trebuchet MS"/>
              </a:rPr>
              <a:t>/m</a:t>
            </a:r>
            <a:r>
              <a:rPr lang="hu-HU" sz="1800" b="0" strike="noStrike" spc="-1" baseline="30000" dirty="0">
                <a:solidFill>
                  <a:srgbClr val="5A6F81"/>
                </a:solidFill>
                <a:latin typeface="Trebuchet MS"/>
                <a:ea typeface="Trebuchet MS"/>
              </a:rPr>
              <a:t>3</a:t>
            </a:r>
            <a:r>
              <a:rPr lang="hu-HU" sz="1800" b="0" strike="noStrike" spc="-1" dirty="0">
                <a:solidFill>
                  <a:srgbClr val="5A6F81"/>
                </a:solidFill>
                <a:latin typeface="Trebuchet MS"/>
                <a:ea typeface="Trebuchet MS"/>
              </a:rPr>
              <a:t> </a:t>
            </a:r>
            <a:endParaRPr lang="hu-HU" sz="1800" b="0" strike="noStrike" spc="-1" dirty="0">
              <a:solidFill>
                <a:srgbClr val="000000"/>
              </a:solidFill>
              <a:latin typeface="Arial"/>
            </a:endParaRPr>
          </a:p>
          <a:p>
            <a:pPr marL="457200" indent="-350280">
              <a:lnSpc>
                <a:spcPct val="100000"/>
              </a:lnSpc>
              <a:spcBef>
                <a:spcPts val="479"/>
              </a:spcBef>
              <a:spcAft>
                <a:spcPts val="601"/>
              </a:spcAft>
              <a:buClr>
                <a:srgbClr val="7E93A5"/>
              </a:buClr>
              <a:buFont typeface="Wingdings" charset="2"/>
              <a:buChar char=""/>
            </a:pPr>
            <a:r>
              <a:rPr lang="hu-HU" sz="1800" b="0" strike="noStrike" spc="-1" dirty="0" err="1">
                <a:solidFill>
                  <a:srgbClr val="5A6F81"/>
                </a:solidFill>
                <a:latin typeface="Trebuchet MS"/>
                <a:ea typeface="Trebuchet MS"/>
              </a:rPr>
              <a:t>values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measured</a:t>
            </a:r>
            <a:r>
              <a:rPr lang="hu-HU" sz="1800" b="0" strike="noStrike" spc="-1" dirty="0">
                <a:solidFill>
                  <a:srgbClr val="5A6F81"/>
                </a:solidFill>
                <a:latin typeface="Trebuchet MS"/>
                <a:ea typeface="Trebuchet MS"/>
              </a:rPr>
              <a:t> in </a:t>
            </a:r>
            <a:r>
              <a:rPr lang="hu-HU" sz="1800" b="0" strike="noStrike" spc="-1" dirty="0" err="1">
                <a:solidFill>
                  <a:srgbClr val="5A6F81"/>
                </a:solidFill>
                <a:latin typeface="Trebuchet MS"/>
                <a:ea typeface="Trebuchet MS"/>
              </a:rPr>
              <a:t>Hungarian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schools</a:t>
            </a:r>
            <a:r>
              <a:rPr lang="hu-HU" sz="1800" b="0" strike="noStrike" spc="-1" dirty="0">
                <a:solidFill>
                  <a:srgbClr val="5A6F81"/>
                </a:solidFill>
                <a:latin typeface="Trebuchet MS"/>
                <a:ea typeface="Trebuchet MS"/>
              </a:rPr>
              <a:t>: 3.2 ± 2.1 (</a:t>
            </a:r>
            <a:r>
              <a:rPr lang="hu-HU" sz="1800" b="0" strike="noStrike" spc="-1" dirty="0" err="1">
                <a:solidFill>
                  <a:srgbClr val="5A6F81"/>
                </a:solidFill>
                <a:latin typeface="Trebuchet MS"/>
                <a:ea typeface="Trebuchet MS"/>
              </a:rPr>
              <a:t>range</a:t>
            </a:r>
            <a:r>
              <a:rPr lang="hu-HU" sz="1800" b="0" strike="noStrike" spc="-1" dirty="0">
                <a:solidFill>
                  <a:srgbClr val="5A6F81"/>
                </a:solidFill>
                <a:latin typeface="Trebuchet MS"/>
                <a:ea typeface="Trebuchet MS"/>
              </a:rPr>
              <a:t>: 0.3 -9.0)</a:t>
            </a:r>
            <a:endParaRPr lang="hu-HU" sz="1800" b="0" strike="noStrike" spc="-1" dirty="0">
              <a:solidFill>
                <a:srgbClr val="000000"/>
              </a:solidFill>
              <a:latin typeface="Arial"/>
            </a:endParaRPr>
          </a:p>
          <a:p>
            <a:pPr marL="106560">
              <a:lnSpc>
                <a:spcPct val="100000"/>
              </a:lnSpc>
              <a:spcBef>
                <a:spcPts val="479"/>
              </a:spcBef>
              <a:spcAft>
                <a:spcPts val="601"/>
              </a:spcAft>
            </a:pPr>
            <a:r>
              <a:rPr lang="hu-HU" sz="2400" b="1" strike="noStrike" spc="-1" dirty="0" err="1">
                <a:solidFill>
                  <a:srgbClr val="5A6F81"/>
                </a:solidFill>
                <a:latin typeface="Trebuchet MS"/>
                <a:ea typeface="Trebuchet MS"/>
              </a:rPr>
              <a:t>Limonene</a:t>
            </a:r>
            <a:endParaRPr lang="hu-HU" sz="2400" b="0" strike="noStrike" spc="-1" dirty="0">
              <a:solidFill>
                <a:srgbClr val="000000"/>
              </a:solidFill>
              <a:latin typeface="Arial"/>
            </a:endParaRPr>
          </a:p>
          <a:p>
            <a:pPr marL="106560">
              <a:lnSpc>
                <a:spcPct val="100000"/>
              </a:lnSpc>
              <a:spcBef>
                <a:spcPts val="479"/>
              </a:spcBef>
            </a:pPr>
            <a:r>
              <a:rPr lang="hu-HU" sz="1800" b="1" strike="noStrike" spc="-1" dirty="0" err="1">
                <a:solidFill>
                  <a:srgbClr val="5A6F81"/>
                </a:solidFill>
                <a:latin typeface="Trebuchet MS"/>
                <a:ea typeface="Trebuchet MS"/>
              </a:rPr>
              <a:t>Source</a:t>
            </a:r>
            <a:r>
              <a:rPr lang="hu-HU" sz="1800" b="1" strike="noStrike" spc="-1" dirty="0">
                <a:solidFill>
                  <a:srgbClr val="5A6F81"/>
                </a:solidFill>
                <a:latin typeface="Trebuchet MS"/>
                <a:ea typeface="Trebuchet MS"/>
              </a:rPr>
              <a: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Cleaning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products</a:t>
            </a:r>
            <a:endParaRPr lang="hu-HU" sz="1800" b="0" strike="noStrike" spc="-1" dirty="0">
              <a:solidFill>
                <a:srgbClr val="000000"/>
              </a:solidFill>
              <a:latin typeface="Arial"/>
            </a:endParaRPr>
          </a:p>
          <a:p>
            <a:pPr marL="106560">
              <a:lnSpc>
                <a:spcPct val="100000"/>
              </a:lnSpc>
              <a:spcBef>
                <a:spcPts val="479"/>
              </a:spcBef>
            </a:pPr>
            <a:r>
              <a:rPr lang="hu-HU" sz="1800" b="0" strike="noStrike" spc="-1" dirty="0" err="1">
                <a:solidFill>
                  <a:srgbClr val="5A6F81"/>
                </a:solidFill>
                <a:latin typeface="Trebuchet MS"/>
                <a:ea typeface="Trebuchet MS"/>
              </a:rPr>
              <a:t>Values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measured</a:t>
            </a:r>
            <a:r>
              <a:rPr lang="hu-HU" sz="1800" b="0" strike="noStrike" spc="-1" dirty="0">
                <a:solidFill>
                  <a:srgbClr val="5A6F81"/>
                </a:solidFill>
                <a:latin typeface="Trebuchet MS"/>
                <a:ea typeface="Trebuchet MS"/>
              </a:rPr>
              <a:t> in </a:t>
            </a:r>
            <a:r>
              <a:rPr lang="hu-HU" sz="1800" b="0" strike="noStrike" spc="-1" dirty="0" err="1">
                <a:solidFill>
                  <a:srgbClr val="5A6F81"/>
                </a:solidFill>
                <a:latin typeface="Trebuchet MS"/>
                <a:ea typeface="Trebuchet MS"/>
              </a:rPr>
              <a:t>Hungarian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schools</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457200" indent="-350280">
              <a:lnSpc>
                <a:spcPct val="100000"/>
              </a:lnSpc>
              <a:spcBef>
                <a:spcPts val="479"/>
              </a:spcBef>
            </a:pPr>
            <a:r>
              <a:rPr lang="hu-HU" sz="1800" b="0" strike="noStrike" spc="-1" dirty="0">
                <a:solidFill>
                  <a:srgbClr val="5A6F81"/>
                </a:solidFill>
                <a:latin typeface="Trebuchet MS"/>
                <a:ea typeface="Trebuchet MS"/>
              </a:rPr>
              <a:t>            37.3 ± 41.8 </a:t>
            </a:r>
            <a:r>
              <a:rPr lang="hu-HU" sz="1800" b="0" strike="noStrike" spc="-1" dirty="0" err="1">
                <a:solidFill>
                  <a:srgbClr val="5A6F81"/>
                </a:solidFill>
                <a:latin typeface="Trebuchet MS"/>
                <a:ea typeface="Trebuchet MS"/>
              </a:rPr>
              <a:t>μg</a:t>
            </a:r>
            <a:r>
              <a:rPr lang="hu-HU" sz="1800" b="0" strike="noStrike" spc="-1" dirty="0">
                <a:solidFill>
                  <a:srgbClr val="5A6F81"/>
                </a:solidFill>
                <a:latin typeface="Trebuchet MS"/>
                <a:ea typeface="Trebuchet MS"/>
              </a:rPr>
              <a:t>/m</a:t>
            </a:r>
            <a:r>
              <a:rPr lang="hu-HU" sz="1800" b="0" strike="noStrike" spc="-1" baseline="30000" dirty="0">
                <a:solidFill>
                  <a:srgbClr val="5A6F81"/>
                </a:solidFill>
                <a:latin typeface="Trebuchet MS"/>
                <a:ea typeface="Trebuchet MS"/>
              </a:rPr>
              <a:t>3</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range</a:t>
            </a:r>
            <a:r>
              <a:rPr lang="hu-HU" sz="1800" b="0" strike="noStrike" spc="-1" dirty="0">
                <a:solidFill>
                  <a:srgbClr val="5A6F81"/>
                </a:solidFill>
                <a:latin typeface="Trebuchet MS"/>
                <a:ea typeface="Trebuchet MS"/>
              </a:rPr>
              <a:t>: 4.9-149.5)</a:t>
            </a:r>
            <a:endParaRPr lang="hu-HU" sz="1800" b="0" strike="noStrike" spc="-1" dirty="0">
              <a:solidFill>
                <a:srgbClr val="000000"/>
              </a:solidFill>
              <a:latin typeface="Arial"/>
            </a:endParaRPr>
          </a:p>
          <a:p>
            <a:pPr>
              <a:lnSpc>
                <a:spcPct val="100000"/>
              </a:lnSpc>
              <a:spcBef>
                <a:spcPts val="479"/>
              </a:spcBef>
            </a:pPr>
            <a:endParaRPr lang="hu-HU" sz="1800" b="0" strike="noStrike" spc="-1" dirty="0">
              <a:solidFill>
                <a:srgbClr val="000000"/>
              </a:solidFill>
              <a:latin typeface="Arial"/>
            </a:endParaRPr>
          </a:p>
          <a:p>
            <a:pPr>
              <a:lnSpc>
                <a:spcPct val="100000"/>
              </a:lnSpc>
              <a:spcBef>
                <a:spcPts val="479"/>
              </a:spcBef>
            </a:pPr>
            <a:endParaRPr lang="hu-HU" sz="1800" b="0" strike="noStrike" spc="-1" dirty="0">
              <a:solidFill>
                <a:srgbClr val="000000"/>
              </a:solidFill>
              <a:latin typeface="Arial"/>
            </a:endParaRPr>
          </a:p>
          <a:p>
            <a:pPr>
              <a:lnSpc>
                <a:spcPct val="100000"/>
              </a:lnSpc>
              <a:spcBef>
                <a:spcPts val="479"/>
              </a:spcBef>
            </a:pPr>
            <a:endParaRPr lang="hu-HU" sz="1800" b="0" strike="noStrike" spc="-1" dirty="0">
              <a:solidFill>
                <a:srgbClr val="000000"/>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TextShape 1"/>
          <p:cNvSpPr txBox="1"/>
          <p:nvPr/>
        </p:nvSpPr>
        <p:spPr>
          <a:xfrm>
            <a:off x="0" y="0"/>
            <a:ext cx="4067640" cy="987878"/>
          </a:xfrm>
          <a:prstGeom prst="rect">
            <a:avLst/>
          </a:prstGeom>
          <a:noFill/>
          <a:ln>
            <a:noFill/>
          </a:ln>
        </p:spPr>
        <p:txBody>
          <a:bodyPr tIns="91440" bIns="91440" anchor="ctr">
            <a:noAutofit/>
          </a:bodyPr>
          <a:lstStyle/>
          <a:p>
            <a:pPr marL="216000"/>
            <a:br>
              <a:rPr sz="2400" b="1" spc="-1" dirty="0">
                <a:solidFill>
                  <a:srgbClr val="7B7B7B"/>
                </a:solidFill>
                <a:latin typeface="Trebuchet MS"/>
                <a:ea typeface="Trebuchet MS"/>
              </a:rPr>
            </a:br>
            <a:r>
              <a:rPr lang="hu-HU" sz="2400" b="1" spc="-1" dirty="0">
                <a:solidFill>
                  <a:srgbClr val="7B7B7B"/>
                </a:solidFill>
                <a:latin typeface="Trebuchet MS"/>
                <a:ea typeface="Trebuchet MS"/>
              </a:rPr>
              <a:t>Trichloroethylene (TCE) </a:t>
            </a:r>
            <a:br>
              <a:rPr sz="2400" b="1" spc="-1" dirty="0">
                <a:solidFill>
                  <a:srgbClr val="7B7B7B"/>
                </a:solidFill>
                <a:latin typeface="Trebuchet MS"/>
                <a:ea typeface="Trebuchet MS"/>
              </a:rPr>
            </a:br>
            <a:endParaRPr lang="hu-HU" sz="2400" b="1" spc="-1" dirty="0">
              <a:solidFill>
                <a:srgbClr val="7B7B7B"/>
              </a:solidFill>
              <a:latin typeface="Trebuchet MS"/>
              <a:ea typeface="Trebuchet MS"/>
            </a:endParaRPr>
          </a:p>
        </p:txBody>
      </p:sp>
      <p:sp>
        <p:nvSpPr>
          <p:cNvPr id="847" name="CustomShape 2"/>
          <p:cNvSpPr/>
          <p:nvPr/>
        </p:nvSpPr>
        <p:spPr>
          <a:xfrm>
            <a:off x="0" y="980640"/>
            <a:ext cx="8856720" cy="585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hu-HU" sz="1800" b="1" strike="noStrike" spc="-1" dirty="0" err="1">
                <a:solidFill>
                  <a:srgbClr val="5A6F81"/>
                </a:solidFill>
                <a:latin typeface="Trebuchet MS"/>
                <a:ea typeface="Arial"/>
              </a:rPr>
              <a:t>Sources</a:t>
            </a:r>
            <a:r>
              <a:rPr lang="hu-HU" sz="1800" b="1" strike="noStrike" spc="-1" dirty="0">
                <a:solidFill>
                  <a:srgbClr val="5A6F81"/>
                </a:solidFill>
                <a:latin typeface="Trebuchet MS"/>
                <a:ea typeface="Arial"/>
              </a:rPr>
              <a:t>:	</a:t>
            </a:r>
            <a:endParaRPr lang="hu-HU" sz="1800" b="0" strike="noStrike" spc="-1" dirty="0">
              <a:latin typeface="Arial"/>
            </a:endParaRPr>
          </a:p>
          <a:p>
            <a:pPr marL="285840" indent="-285480">
              <a:lnSpc>
                <a:spcPct val="100000"/>
              </a:lnSpc>
              <a:spcBef>
                <a:spcPts val="901"/>
              </a:spcBef>
              <a:buClr>
                <a:srgbClr val="7B7B7B"/>
              </a:buClr>
              <a:buFont typeface="Wingdings" charset="2"/>
              <a:buChar char=""/>
            </a:pPr>
            <a:r>
              <a:rPr lang="hu-HU" sz="1800" b="0" strike="noStrike" spc="-1" dirty="0" err="1">
                <a:solidFill>
                  <a:srgbClr val="5A6F81"/>
                </a:solidFill>
                <a:latin typeface="Trebuchet MS"/>
                <a:ea typeface="Arial"/>
              </a:rPr>
              <a:t>ambient</a:t>
            </a:r>
            <a:r>
              <a:rPr lang="hu-HU" sz="1800" b="0" strike="noStrike" spc="-1" dirty="0">
                <a:solidFill>
                  <a:srgbClr val="5A6F81"/>
                </a:solidFill>
                <a:latin typeface="Trebuchet MS"/>
                <a:ea typeface="Arial"/>
              </a:rPr>
              <a:t> air </a:t>
            </a:r>
            <a:r>
              <a:rPr lang="hu-HU" sz="1600" b="0" strike="noStrike" spc="-1" dirty="0">
                <a:solidFill>
                  <a:srgbClr val="5A6F81"/>
                </a:solidFill>
                <a:latin typeface="Trebuchet MS"/>
                <a:ea typeface="Arial"/>
              </a:rPr>
              <a:t>(18 µg/</a:t>
            </a:r>
            <a:r>
              <a:rPr lang="hu-HU" sz="1600" b="0" strike="noStrike" spc="-1" dirty="0" err="1">
                <a:solidFill>
                  <a:srgbClr val="5A6F81"/>
                </a:solidFill>
                <a:latin typeface="Trebuchet MS"/>
                <a:ea typeface="Arial"/>
              </a:rPr>
              <a:t>day</a:t>
            </a:r>
            <a:r>
              <a:rPr lang="hu-HU" sz="1600" b="0" strike="noStrike" spc="-1" dirty="0">
                <a:solidFill>
                  <a:srgbClr val="5A6F81"/>
                </a:solidFill>
                <a:latin typeface="Trebuchet MS"/>
                <a:ea typeface="Arial"/>
              </a:rPr>
              <a:t> </a:t>
            </a:r>
            <a:r>
              <a:rPr lang="hu-HU" sz="1600" b="0" strike="noStrike" spc="-1" dirty="0" err="1">
                <a:solidFill>
                  <a:srgbClr val="5A6F81"/>
                </a:solidFill>
                <a:latin typeface="Trebuchet MS"/>
                <a:ea typeface="Arial"/>
              </a:rPr>
              <a:t>on</a:t>
            </a:r>
            <a:r>
              <a:rPr lang="hu-HU" sz="1600" b="0" strike="noStrike" spc="-1" dirty="0">
                <a:solidFill>
                  <a:srgbClr val="5A6F81"/>
                </a:solidFill>
                <a:latin typeface="Trebuchet MS"/>
                <a:ea typeface="Arial"/>
              </a:rPr>
              <a:t> </a:t>
            </a:r>
            <a:r>
              <a:rPr lang="hu-HU" sz="1600" b="0" strike="noStrike" spc="-1" dirty="0" err="1">
                <a:solidFill>
                  <a:srgbClr val="5A6F81"/>
                </a:solidFill>
                <a:latin typeface="Trebuchet MS"/>
                <a:ea typeface="Arial"/>
              </a:rPr>
              <a:t>average</a:t>
            </a:r>
            <a:r>
              <a:rPr lang="hu-HU" sz="1600" b="0" strike="noStrike" spc="-1" dirty="0">
                <a:solidFill>
                  <a:srgbClr val="5A6F81"/>
                </a:solidFill>
                <a:latin typeface="Trebuchet MS"/>
                <a:ea typeface="Arial"/>
              </a:rPr>
              <a:t>)</a:t>
            </a:r>
            <a:endParaRPr lang="hu-HU" sz="1600" b="0" strike="noStrike" spc="-1" dirty="0">
              <a:latin typeface="Arial"/>
            </a:endParaRPr>
          </a:p>
          <a:p>
            <a:pPr marL="285840" indent="-285480">
              <a:lnSpc>
                <a:spcPct val="100000"/>
              </a:lnSpc>
              <a:spcBef>
                <a:spcPts val="901"/>
              </a:spcBef>
              <a:buClr>
                <a:srgbClr val="7B7B7B"/>
              </a:buClr>
              <a:buFont typeface="Wingdings" charset="2"/>
              <a:buChar char=""/>
            </a:pPr>
            <a:r>
              <a:rPr lang="hu-HU" sz="1800" b="0" strike="noStrike" spc="-1" dirty="0" err="1">
                <a:solidFill>
                  <a:srgbClr val="5A6F81"/>
                </a:solidFill>
                <a:latin typeface="Trebuchet MS"/>
                <a:ea typeface="Arial"/>
              </a:rPr>
              <a:t>indoor</a:t>
            </a:r>
            <a:r>
              <a:rPr lang="hu-HU" sz="1800" b="0" strike="noStrike" spc="-1" dirty="0">
                <a:solidFill>
                  <a:srgbClr val="5A6F81"/>
                </a:solidFill>
                <a:latin typeface="Trebuchet MS"/>
                <a:ea typeface="Arial"/>
              </a:rPr>
              <a:t> air </a:t>
            </a:r>
            <a:r>
              <a:rPr lang="hu-HU" sz="1600" b="0" strike="noStrike" spc="-1" dirty="0">
                <a:solidFill>
                  <a:srgbClr val="5A6F81"/>
                </a:solidFill>
                <a:latin typeface="Trebuchet MS"/>
                <a:ea typeface="Arial"/>
              </a:rPr>
              <a:t>(</a:t>
            </a:r>
            <a:r>
              <a:rPr lang="hu-HU" sz="1600" b="0" strike="noStrike" spc="-1" dirty="0" err="1">
                <a:solidFill>
                  <a:srgbClr val="5A6F81"/>
                </a:solidFill>
                <a:latin typeface="Trebuchet MS"/>
                <a:ea typeface="Arial"/>
              </a:rPr>
              <a:t>woodstains</a:t>
            </a:r>
            <a:r>
              <a:rPr lang="hu-HU" sz="1600" b="0" strike="noStrike" spc="-1" dirty="0">
                <a:solidFill>
                  <a:srgbClr val="5A6F81"/>
                </a:solidFill>
                <a:latin typeface="Trebuchet MS"/>
                <a:ea typeface="Arial"/>
              </a:rPr>
              <a:t>, </a:t>
            </a:r>
            <a:r>
              <a:rPr lang="hu-HU" sz="1600" b="0" strike="noStrike" spc="-1" dirty="0" err="1">
                <a:solidFill>
                  <a:srgbClr val="5A6F81"/>
                </a:solidFill>
                <a:latin typeface="Trebuchet MS"/>
                <a:ea typeface="Arial"/>
              </a:rPr>
              <a:t>varnishes</a:t>
            </a:r>
            <a:r>
              <a:rPr lang="hu-HU" sz="1600" b="0" strike="noStrike" spc="-1" dirty="0">
                <a:solidFill>
                  <a:srgbClr val="5A6F81"/>
                </a:solidFill>
                <a:latin typeface="Trebuchet MS"/>
                <a:ea typeface="Arial"/>
              </a:rPr>
              <a:t>, </a:t>
            </a:r>
            <a:r>
              <a:rPr lang="hu-HU" sz="1600" b="0" strike="noStrike" spc="-1" dirty="0" err="1">
                <a:solidFill>
                  <a:srgbClr val="5A6F81"/>
                </a:solidFill>
                <a:latin typeface="Trebuchet MS"/>
                <a:ea typeface="Arial"/>
              </a:rPr>
              <a:t>coatings</a:t>
            </a:r>
            <a:r>
              <a:rPr lang="hu-HU" sz="1600" b="0" strike="noStrike" spc="-1" dirty="0">
                <a:solidFill>
                  <a:srgbClr val="5A6F81"/>
                </a:solidFill>
                <a:latin typeface="Trebuchet MS"/>
                <a:ea typeface="Arial"/>
              </a:rPr>
              <a:t>, </a:t>
            </a:r>
            <a:r>
              <a:rPr lang="hu-HU" sz="1600" b="0" strike="noStrike" spc="-1" dirty="0" err="1">
                <a:solidFill>
                  <a:srgbClr val="5A6F81"/>
                </a:solidFill>
                <a:latin typeface="Trebuchet MS"/>
                <a:ea typeface="Arial"/>
              </a:rPr>
              <a:t>lubricants</a:t>
            </a:r>
            <a:r>
              <a:rPr lang="hu-HU" sz="1600" b="0" strike="noStrike" spc="-1" dirty="0">
                <a:solidFill>
                  <a:srgbClr val="5A6F81"/>
                </a:solidFill>
                <a:latin typeface="Trebuchet MS"/>
                <a:ea typeface="Arial"/>
              </a:rPr>
              <a:t> and </a:t>
            </a:r>
            <a:r>
              <a:rPr lang="hu-HU" sz="1600" b="0" strike="noStrike" spc="-1" dirty="0" err="1">
                <a:solidFill>
                  <a:srgbClr val="5A6F81"/>
                </a:solidFill>
                <a:latin typeface="Trebuchet MS"/>
                <a:ea typeface="Arial"/>
              </a:rPr>
              <a:t>adhesives</a:t>
            </a:r>
            <a:r>
              <a:rPr lang="hu-HU" sz="1600" b="0" strike="noStrike" spc="-1" dirty="0">
                <a:solidFill>
                  <a:srgbClr val="5A6F81"/>
                </a:solidFill>
                <a:latin typeface="Trebuchet MS"/>
                <a:ea typeface="Arial"/>
              </a:rPr>
              <a:t>, </a:t>
            </a:r>
            <a:r>
              <a:rPr lang="hu-HU" sz="1600" b="0" strike="noStrike" spc="-1" dirty="0" err="1">
                <a:solidFill>
                  <a:srgbClr val="5A6F81"/>
                </a:solidFill>
                <a:latin typeface="Trebuchet MS"/>
                <a:ea typeface="Arial"/>
              </a:rPr>
              <a:t>paint</a:t>
            </a:r>
            <a:r>
              <a:rPr lang="hu-HU" sz="1600" b="0" strike="noStrike" spc="-1" dirty="0">
                <a:solidFill>
                  <a:srgbClr val="5A6F81"/>
                </a:solidFill>
                <a:latin typeface="Trebuchet MS"/>
                <a:ea typeface="Arial"/>
              </a:rPr>
              <a:t> </a:t>
            </a:r>
            <a:r>
              <a:rPr lang="hu-HU" sz="1600" b="0" strike="noStrike" spc="-1" dirty="0" err="1">
                <a:solidFill>
                  <a:srgbClr val="5A6F81"/>
                </a:solidFill>
                <a:latin typeface="Trebuchet MS"/>
                <a:ea typeface="Arial"/>
              </a:rPr>
              <a:t>removers</a:t>
            </a:r>
            <a:r>
              <a:rPr lang="hu-HU" sz="1600" b="0" strike="noStrike" spc="-1" dirty="0">
                <a:solidFill>
                  <a:srgbClr val="5A6F81"/>
                </a:solidFill>
                <a:latin typeface="Trebuchet MS"/>
                <a:ea typeface="Arial"/>
              </a:rPr>
              <a:t>, </a:t>
            </a:r>
            <a:r>
              <a:rPr lang="hu-HU" sz="1600" b="0" strike="noStrike" spc="-1" dirty="0" err="1">
                <a:solidFill>
                  <a:srgbClr val="5A6F81"/>
                </a:solidFill>
                <a:latin typeface="Trebuchet MS"/>
                <a:ea typeface="Arial"/>
              </a:rPr>
              <a:t>cleaning</a:t>
            </a:r>
            <a:r>
              <a:rPr lang="hu-HU" sz="1600" b="0" strike="noStrike" spc="-1" dirty="0">
                <a:solidFill>
                  <a:srgbClr val="5A6F81"/>
                </a:solidFill>
                <a:latin typeface="Trebuchet MS"/>
                <a:ea typeface="Arial"/>
              </a:rPr>
              <a:t> </a:t>
            </a:r>
            <a:r>
              <a:rPr lang="hu-HU" sz="1600" b="0" strike="noStrike" spc="-1" dirty="0" err="1">
                <a:solidFill>
                  <a:srgbClr val="5A6F81"/>
                </a:solidFill>
                <a:latin typeface="Trebuchet MS"/>
                <a:ea typeface="Arial"/>
              </a:rPr>
              <a:t>products</a:t>
            </a:r>
            <a:r>
              <a:rPr lang="hu-HU" sz="1600" b="0" strike="noStrike" spc="-1" dirty="0">
                <a:solidFill>
                  <a:srgbClr val="5A6F81"/>
                </a:solidFill>
                <a:latin typeface="Trebuchet MS"/>
                <a:ea typeface="Arial"/>
              </a:rPr>
              <a:t>) </a:t>
            </a:r>
            <a:endParaRPr lang="hu-HU" sz="1600" b="0" strike="noStrike" spc="-1" dirty="0">
              <a:latin typeface="Arial"/>
            </a:endParaRPr>
          </a:p>
          <a:p>
            <a:pPr marL="285840" indent="-285480">
              <a:lnSpc>
                <a:spcPct val="100000"/>
              </a:lnSpc>
              <a:buClr>
                <a:srgbClr val="7B7B7B"/>
              </a:buClr>
              <a:buFont typeface="Wingdings" charset="2"/>
              <a:buChar char=""/>
            </a:pPr>
            <a:r>
              <a:rPr lang="hu-HU" sz="1800" b="0" strike="noStrike" spc="-1" dirty="0" err="1">
                <a:solidFill>
                  <a:srgbClr val="5A6F81"/>
                </a:solidFill>
                <a:latin typeface="Trebuchet MS"/>
                <a:ea typeface="Arial"/>
              </a:rPr>
              <a:t>drinking</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water</a:t>
            </a:r>
            <a:r>
              <a:rPr lang="hu-HU" sz="1800" b="0" strike="noStrike" spc="-1" dirty="0">
                <a:solidFill>
                  <a:srgbClr val="5A6F81"/>
                </a:solidFill>
                <a:latin typeface="Trebuchet MS"/>
                <a:ea typeface="Arial"/>
              </a:rPr>
              <a:t> </a:t>
            </a:r>
            <a:r>
              <a:rPr lang="hu-HU" sz="1600" b="0" strike="noStrike" spc="-1" dirty="0">
                <a:solidFill>
                  <a:srgbClr val="5A6F81"/>
                </a:solidFill>
                <a:latin typeface="Trebuchet MS"/>
                <a:ea typeface="Arial"/>
              </a:rPr>
              <a:t>(6 µg/</a:t>
            </a:r>
            <a:r>
              <a:rPr lang="hu-HU" sz="1600" b="0" strike="noStrike" spc="-1" dirty="0" err="1">
                <a:solidFill>
                  <a:srgbClr val="5A6F81"/>
                </a:solidFill>
                <a:latin typeface="Trebuchet MS"/>
                <a:ea typeface="Arial"/>
              </a:rPr>
              <a:t>day</a:t>
            </a:r>
            <a:r>
              <a:rPr lang="hu-HU" sz="1600" b="0" strike="noStrike" spc="-1" dirty="0">
                <a:solidFill>
                  <a:srgbClr val="5A6F81"/>
                </a:solidFill>
                <a:latin typeface="Trebuchet MS"/>
                <a:ea typeface="Arial"/>
              </a:rPr>
              <a:t> </a:t>
            </a:r>
            <a:r>
              <a:rPr lang="hu-HU" sz="1600" b="0" strike="noStrike" spc="-1" dirty="0" err="1">
                <a:solidFill>
                  <a:srgbClr val="5A6F81"/>
                </a:solidFill>
                <a:latin typeface="Trebuchet MS"/>
                <a:ea typeface="Arial"/>
              </a:rPr>
              <a:t>on</a:t>
            </a:r>
            <a:r>
              <a:rPr lang="hu-HU" sz="1600" b="0" strike="noStrike" spc="-1" dirty="0">
                <a:solidFill>
                  <a:srgbClr val="5A6F81"/>
                </a:solidFill>
                <a:latin typeface="Trebuchet MS"/>
                <a:ea typeface="Arial"/>
              </a:rPr>
              <a:t> </a:t>
            </a:r>
            <a:r>
              <a:rPr lang="hu-HU" sz="1600" b="0" strike="noStrike" spc="-1" dirty="0" err="1">
                <a:solidFill>
                  <a:srgbClr val="5A6F81"/>
                </a:solidFill>
                <a:latin typeface="Trebuchet MS"/>
                <a:ea typeface="Arial"/>
              </a:rPr>
              <a:t>average</a:t>
            </a:r>
            <a:r>
              <a:rPr lang="hu-HU" sz="1600" b="0" strike="noStrike" spc="-1" dirty="0">
                <a:solidFill>
                  <a:srgbClr val="5A6F81"/>
                </a:solidFill>
                <a:latin typeface="Trebuchet MS"/>
                <a:ea typeface="Arial"/>
              </a:rPr>
              <a:t>)</a:t>
            </a:r>
            <a:endParaRPr lang="hu-HU" sz="1600" b="0" strike="noStrike" spc="-1" dirty="0">
              <a:latin typeface="Arial"/>
            </a:endParaRPr>
          </a:p>
          <a:p>
            <a:pPr>
              <a:lnSpc>
                <a:spcPct val="100000"/>
              </a:lnSpc>
            </a:pPr>
            <a:endParaRPr lang="hu-HU" sz="1600" b="0" strike="noStrike" spc="-1" dirty="0">
              <a:latin typeface="Arial"/>
            </a:endParaRPr>
          </a:p>
          <a:p>
            <a:pPr>
              <a:lnSpc>
                <a:spcPct val="100000"/>
              </a:lnSpc>
              <a:spcAft>
                <a:spcPts val="601"/>
              </a:spcAft>
            </a:pPr>
            <a:r>
              <a:rPr lang="hu-HU" sz="1800" b="1" strike="noStrike" spc="-1" dirty="0">
                <a:solidFill>
                  <a:srgbClr val="5A6F81"/>
                </a:solidFill>
                <a:latin typeface="Trebuchet MS"/>
                <a:ea typeface="Arial"/>
              </a:rPr>
              <a:t>Health </a:t>
            </a:r>
            <a:r>
              <a:rPr lang="hu-HU" sz="1800" b="1" strike="noStrike" spc="-1" dirty="0" err="1">
                <a:solidFill>
                  <a:srgbClr val="5A6F81"/>
                </a:solidFill>
                <a:latin typeface="Trebuchet MS"/>
                <a:ea typeface="Arial"/>
              </a:rPr>
              <a:t>effects</a:t>
            </a:r>
            <a:r>
              <a:rPr lang="hu-HU" sz="1800" b="1" strike="noStrike" spc="-1" dirty="0">
                <a:solidFill>
                  <a:srgbClr val="5A6F81"/>
                </a:solidFill>
                <a:latin typeface="Trebuchet MS"/>
                <a:ea typeface="Arial"/>
              </a:rPr>
              <a:t>:</a:t>
            </a:r>
            <a:endParaRPr lang="hu-HU" sz="1800" b="0" strike="noStrike" spc="-1" dirty="0">
              <a:latin typeface="Arial"/>
            </a:endParaRPr>
          </a:p>
          <a:p>
            <a:pPr marL="285840" indent="-285480" algn="just">
              <a:lnSpc>
                <a:spcPct val="100000"/>
              </a:lnSpc>
              <a:buClr>
                <a:srgbClr val="7B7B7B"/>
              </a:buClr>
              <a:buFont typeface="Wingdings" charset="2"/>
              <a:buChar char=""/>
            </a:pPr>
            <a:r>
              <a:rPr lang="hu-HU" sz="1800" b="1" strike="noStrike" spc="-1" dirty="0" err="1">
                <a:solidFill>
                  <a:srgbClr val="5A6F81"/>
                </a:solidFill>
                <a:latin typeface="Trebuchet MS"/>
                <a:ea typeface="Arial"/>
              </a:rPr>
              <a:t>Toxic</a:t>
            </a:r>
            <a:r>
              <a:rPr lang="hu-HU" sz="1800" b="1" strike="noStrike" spc="-1" dirty="0">
                <a:solidFill>
                  <a:srgbClr val="5A6F81"/>
                </a:solidFill>
                <a:latin typeface="Trebuchet MS"/>
                <a:ea typeface="Arial"/>
              </a:rPr>
              <a:t> </a:t>
            </a:r>
            <a:r>
              <a:rPr lang="hu-HU" sz="1800" b="1" strike="noStrike" spc="-1" dirty="0" err="1">
                <a:solidFill>
                  <a:srgbClr val="5A6F81"/>
                </a:solidFill>
                <a:latin typeface="Trebuchet MS"/>
                <a:ea typeface="Arial"/>
              </a:rPr>
              <a:t>effect</a:t>
            </a:r>
            <a:r>
              <a:rPr lang="hu-HU" sz="1800" b="0" strike="noStrike" spc="-1" dirty="0">
                <a:solidFill>
                  <a:srgbClr val="5A6F81"/>
                </a:solidFill>
                <a:latin typeface="Trebuchet MS"/>
                <a:ea typeface="Arial"/>
              </a:rPr>
              <a:t>:  	- </a:t>
            </a:r>
            <a:r>
              <a:rPr lang="hu-HU" sz="1800" b="0" strike="noStrike" spc="-1" dirty="0" err="1">
                <a:solidFill>
                  <a:srgbClr val="5A6F81"/>
                </a:solidFill>
                <a:latin typeface="Trebuchet MS"/>
                <a:ea typeface="Arial"/>
              </a:rPr>
              <a:t>central</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nervous</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system</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headache</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tiredness</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irritability</a:t>
            </a:r>
            <a:r>
              <a:rPr lang="hu-HU" sz="1800" b="0" strike="noStrike" spc="-1" dirty="0">
                <a:solidFill>
                  <a:srgbClr val="5A6F81"/>
                </a:solidFill>
                <a:latin typeface="Trebuchet MS"/>
                <a:ea typeface="Arial"/>
              </a:rPr>
              <a:t>, </a:t>
            </a:r>
            <a:endParaRPr lang="hu-HU" sz="1800" b="0" strike="noStrike" spc="-1" dirty="0">
              <a:latin typeface="Arial"/>
            </a:endParaRPr>
          </a:p>
          <a:p>
            <a:pPr algn="just">
              <a:lnSpc>
                <a:spcPct val="100000"/>
              </a:lnSpc>
            </a:pP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alcohol</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intolerance</a:t>
            </a:r>
            <a:r>
              <a:rPr lang="hu-HU" sz="1800" b="0" strike="noStrike" spc="-1" dirty="0">
                <a:solidFill>
                  <a:srgbClr val="5A6F81"/>
                </a:solidFill>
                <a:latin typeface="Trebuchet MS"/>
                <a:ea typeface="Arial"/>
              </a:rPr>
              <a:t>, it </a:t>
            </a:r>
            <a:r>
              <a:rPr lang="hu-HU" sz="1800" b="0" strike="noStrike" spc="-1" dirty="0" err="1">
                <a:solidFill>
                  <a:srgbClr val="5A6F81"/>
                </a:solidFill>
                <a:latin typeface="Trebuchet MS"/>
                <a:ea typeface="Arial"/>
              </a:rPr>
              <a:t>was</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used</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as</a:t>
            </a:r>
            <a:r>
              <a:rPr lang="hu-HU" sz="1800" b="0" strike="noStrike" spc="-1" dirty="0">
                <a:solidFill>
                  <a:srgbClr val="5A6F81"/>
                </a:solidFill>
                <a:latin typeface="Trebuchet MS"/>
                <a:ea typeface="Arial"/>
              </a:rPr>
              <a:t> a </a:t>
            </a:r>
            <a:r>
              <a:rPr lang="hu-HU" sz="1800" b="0" strike="noStrike" spc="-1" dirty="0" err="1">
                <a:solidFill>
                  <a:srgbClr val="5A6F81"/>
                </a:solidFill>
                <a:latin typeface="Trebuchet MS"/>
                <a:ea typeface="Arial"/>
              </a:rPr>
              <a:t>general</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anesthetic</a:t>
            </a:r>
            <a:r>
              <a:rPr lang="hu-HU" sz="1800" b="0" strike="noStrike" spc="-1" dirty="0">
                <a:solidFill>
                  <a:srgbClr val="5A6F81"/>
                </a:solidFill>
                <a:latin typeface="Trebuchet MS"/>
                <a:ea typeface="Arial"/>
              </a:rPr>
              <a:t>)</a:t>
            </a:r>
            <a:endParaRPr lang="hu-HU" sz="1800" b="0" strike="noStrike" spc="-1" dirty="0">
              <a:latin typeface="Arial"/>
            </a:endParaRPr>
          </a:p>
          <a:p>
            <a:pPr algn="just">
              <a:lnSpc>
                <a:spcPct val="100000"/>
              </a:lnSpc>
            </a:pPr>
            <a:r>
              <a:rPr lang="hu-HU" sz="1800" b="0" strike="noStrike" spc="-1" dirty="0">
                <a:solidFill>
                  <a:srgbClr val="5A6F81"/>
                </a:solidFill>
                <a:latin typeface="Trebuchet MS"/>
                <a:ea typeface="Arial"/>
              </a:rPr>
              <a:t>		- </a:t>
            </a:r>
            <a:r>
              <a:rPr lang="hu-HU" sz="1800" b="0" strike="noStrike" spc="-1" dirty="0" err="1">
                <a:solidFill>
                  <a:srgbClr val="5A6F81"/>
                </a:solidFill>
                <a:latin typeface="Trebuchet MS"/>
                <a:ea typeface="Arial"/>
              </a:rPr>
              <a:t>liver</a:t>
            </a:r>
            <a:endParaRPr lang="hu-HU" sz="1800" b="0" strike="noStrike" spc="-1" dirty="0">
              <a:latin typeface="Arial"/>
            </a:endParaRPr>
          </a:p>
          <a:p>
            <a:pPr algn="just">
              <a:lnSpc>
                <a:spcPct val="100000"/>
              </a:lnSpc>
            </a:pPr>
            <a:r>
              <a:rPr lang="hu-HU" sz="1800" b="0" strike="noStrike" spc="-1" dirty="0">
                <a:solidFill>
                  <a:srgbClr val="5A6F81"/>
                </a:solidFill>
                <a:latin typeface="Trebuchet MS"/>
                <a:ea typeface="Arial"/>
              </a:rPr>
              <a:t>		- </a:t>
            </a:r>
            <a:r>
              <a:rPr lang="hu-HU" sz="1800" b="0" strike="noStrike" spc="-1" dirty="0" err="1">
                <a:solidFill>
                  <a:srgbClr val="5A6F81"/>
                </a:solidFill>
                <a:latin typeface="Trebuchet MS"/>
                <a:ea typeface="Arial"/>
              </a:rPr>
              <a:t>kidneys</a:t>
            </a:r>
            <a:r>
              <a:rPr lang="hu-HU" sz="1800" b="0" strike="noStrike" spc="-1" dirty="0">
                <a:solidFill>
                  <a:srgbClr val="5A6F81"/>
                </a:solidFill>
                <a:latin typeface="Trebuchet MS"/>
                <a:ea typeface="Arial"/>
              </a:rPr>
              <a:t> </a:t>
            </a:r>
            <a:endParaRPr lang="hu-HU" sz="1800" b="0" strike="noStrike" spc="-1" dirty="0">
              <a:latin typeface="Arial"/>
            </a:endParaRPr>
          </a:p>
          <a:p>
            <a:pPr marL="285840" indent="-285480" algn="just">
              <a:lnSpc>
                <a:spcPct val="100000"/>
              </a:lnSpc>
              <a:buClr>
                <a:srgbClr val="7B7B7B"/>
              </a:buClr>
              <a:buFont typeface="Wingdings" charset="2"/>
              <a:buChar char=""/>
            </a:pPr>
            <a:r>
              <a:rPr lang="hu-HU" sz="1800" b="1" strike="noStrike" spc="-1" dirty="0" err="1">
                <a:solidFill>
                  <a:srgbClr val="5A6F81"/>
                </a:solidFill>
                <a:latin typeface="Trebuchet MS"/>
                <a:ea typeface="Arial"/>
              </a:rPr>
              <a:t>Adverse</a:t>
            </a:r>
            <a:r>
              <a:rPr lang="hu-HU" sz="1800" b="1" strike="noStrike" spc="-1" dirty="0">
                <a:solidFill>
                  <a:srgbClr val="5A6F81"/>
                </a:solidFill>
                <a:latin typeface="Trebuchet MS"/>
                <a:ea typeface="Arial"/>
              </a:rPr>
              <a:t> </a:t>
            </a:r>
            <a:r>
              <a:rPr lang="hu-HU" sz="1800" b="1" strike="noStrike" spc="-1" dirty="0" err="1">
                <a:solidFill>
                  <a:srgbClr val="5A6F81"/>
                </a:solidFill>
                <a:latin typeface="Trebuchet MS"/>
                <a:ea typeface="Arial"/>
              </a:rPr>
              <a:t>pregnancy</a:t>
            </a:r>
            <a:r>
              <a:rPr lang="hu-HU" sz="1800" b="1" strike="noStrike" spc="-1" dirty="0">
                <a:solidFill>
                  <a:srgbClr val="5A6F81"/>
                </a:solidFill>
                <a:latin typeface="Trebuchet MS"/>
                <a:ea typeface="Arial"/>
              </a:rPr>
              <a:t> </a:t>
            </a:r>
            <a:r>
              <a:rPr lang="hu-HU" sz="1800" b="1" strike="noStrike" spc="-1" dirty="0" err="1">
                <a:solidFill>
                  <a:srgbClr val="5A6F81"/>
                </a:solidFill>
                <a:latin typeface="Trebuchet MS"/>
                <a:ea typeface="Arial"/>
              </a:rPr>
              <a:t>outcomes</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spontaneous</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abortion</a:t>
            </a:r>
            <a:r>
              <a:rPr lang="hu-HU" sz="1800" b="0" strike="noStrike" spc="-1" dirty="0">
                <a:solidFill>
                  <a:srgbClr val="5A6F81"/>
                </a:solidFill>
                <a:latin typeface="Trebuchet MS"/>
                <a:ea typeface="Arial"/>
              </a:rPr>
              <a:t> (+/-), </a:t>
            </a:r>
            <a:r>
              <a:rPr lang="hu-HU" sz="1800" b="0" strike="noStrike" spc="-1" dirty="0" err="1">
                <a:solidFill>
                  <a:srgbClr val="5A6F81"/>
                </a:solidFill>
                <a:latin typeface="Trebuchet MS"/>
                <a:ea typeface="Arial"/>
              </a:rPr>
              <a:t>heart</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malformation</a:t>
            </a:r>
            <a:r>
              <a:rPr lang="hu-HU" sz="1800" b="0" strike="noStrike" spc="-1" dirty="0">
                <a:solidFill>
                  <a:srgbClr val="5A6F81"/>
                </a:solidFill>
                <a:latin typeface="Trebuchet MS"/>
                <a:ea typeface="Arial"/>
              </a:rPr>
              <a:t>)</a:t>
            </a:r>
            <a:endParaRPr lang="hu-HU" sz="1800" b="0" strike="noStrike" spc="-1" dirty="0">
              <a:latin typeface="Arial"/>
            </a:endParaRPr>
          </a:p>
          <a:p>
            <a:pPr algn="just">
              <a:lnSpc>
                <a:spcPct val="100000"/>
              </a:lnSpc>
            </a:pPr>
            <a:endParaRPr lang="hu-HU" sz="1800" b="0" strike="noStrike" spc="-1" dirty="0">
              <a:latin typeface="Arial"/>
            </a:endParaRPr>
          </a:p>
          <a:p>
            <a:pPr marL="285840" indent="-285480" algn="just">
              <a:lnSpc>
                <a:spcPct val="100000"/>
              </a:lnSpc>
              <a:buClr>
                <a:srgbClr val="7B7B7B"/>
              </a:buClr>
              <a:buFont typeface="Wingdings" charset="2"/>
              <a:buChar char=""/>
            </a:pPr>
            <a:r>
              <a:rPr lang="hu-HU" sz="1800" b="1" strike="noStrike" spc="-1" dirty="0" err="1">
                <a:solidFill>
                  <a:srgbClr val="5A6F81"/>
                </a:solidFill>
                <a:latin typeface="Trebuchet MS"/>
                <a:ea typeface="Arial"/>
              </a:rPr>
              <a:t>Carcinogenic</a:t>
            </a:r>
            <a:r>
              <a:rPr lang="hu-HU" sz="1800" b="1" strike="noStrike" spc="-1" dirty="0">
                <a:solidFill>
                  <a:srgbClr val="5A6F81"/>
                </a:solidFill>
                <a:latin typeface="Trebuchet MS"/>
                <a:ea typeface="Arial"/>
              </a:rPr>
              <a:t> </a:t>
            </a:r>
            <a:r>
              <a:rPr lang="hu-HU" sz="1800" b="1" strike="noStrike" spc="-1" dirty="0" err="1">
                <a:solidFill>
                  <a:srgbClr val="5A6F81"/>
                </a:solidFill>
                <a:latin typeface="Trebuchet MS"/>
                <a:ea typeface="Arial"/>
              </a:rPr>
              <a:t>effect</a:t>
            </a:r>
            <a:r>
              <a:rPr lang="hu-HU" sz="1800" b="1" strike="noStrike" spc="-1" dirty="0">
                <a:solidFill>
                  <a:srgbClr val="5A6F81"/>
                </a:solidFill>
                <a:latin typeface="Trebuchet MS"/>
                <a:ea typeface="Arial"/>
              </a:rPr>
              <a:t>:  </a:t>
            </a:r>
            <a:r>
              <a:rPr lang="hu-HU" sz="1800" b="0" strike="noStrike" spc="-1" dirty="0">
                <a:solidFill>
                  <a:srgbClr val="5A6F81"/>
                </a:solidFill>
                <a:latin typeface="Trebuchet MS"/>
                <a:ea typeface="Arial"/>
              </a:rPr>
              <a:t>IARC 2A </a:t>
            </a:r>
            <a:r>
              <a:rPr lang="hu-HU" sz="1800" b="0" strike="noStrike" spc="-1" dirty="0" err="1">
                <a:solidFill>
                  <a:srgbClr val="5A6F81"/>
                </a:solidFill>
                <a:latin typeface="Trebuchet MS"/>
                <a:ea typeface="Arial"/>
              </a:rPr>
              <a:t>category</a:t>
            </a:r>
            <a:r>
              <a:rPr lang="hu-HU" sz="1800" b="0" strike="noStrike" spc="-1" dirty="0">
                <a:solidFill>
                  <a:srgbClr val="5A6F81"/>
                </a:solidFill>
                <a:latin typeface="Trebuchet MS"/>
                <a:ea typeface="Arial"/>
              </a:rPr>
              <a:t> </a:t>
            </a:r>
            <a:r>
              <a:rPr lang="hu-HU" sz="1800" b="1" strike="noStrike" spc="-1" dirty="0">
                <a:solidFill>
                  <a:srgbClr val="5A6F81"/>
                </a:solidFill>
                <a:latin typeface="Trebuchet MS"/>
                <a:ea typeface="Arial"/>
              </a:rPr>
              <a:t> </a:t>
            </a:r>
            <a:r>
              <a:rPr lang="hu-HU" sz="1800" b="0" strike="noStrike" spc="-1" dirty="0">
                <a:solidFill>
                  <a:srgbClr val="5A6F81"/>
                </a:solidFill>
                <a:latin typeface="Trebuchet MS"/>
                <a:ea typeface="Arial"/>
              </a:rPr>
              <a:t>(</a:t>
            </a:r>
            <a:r>
              <a:rPr lang="hu-HU" sz="1800" b="0" strike="noStrike" spc="-1" dirty="0" err="1">
                <a:solidFill>
                  <a:srgbClr val="5A6F81"/>
                </a:solidFill>
                <a:latin typeface="Trebuchet MS"/>
                <a:ea typeface="Arial"/>
              </a:rPr>
              <a:t>probably</a:t>
            </a:r>
            <a:r>
              <a:rPr lang="hu-HU" sz="1800" b="0" strike="noStrike" spc="-1" dirty="0">
                <a:solidFill>
                  <a:srgbClr val="5A6F81"/>
                </a:solidFill>
                <a:latin typeface="Trebuchet MS"/>
                <a:ea typeface="Arial"/>
              </a:rPr>
              <a:t> human </a:t>
            </a:r>
            <a:r>
              <a:rPr lang="hu-HU" sz="1800" b="0" strike="noStrike" spc="-1" dirty="0" err="1">
                <a:solidFill>
                  <a:srgbClr val="5A6F81"/>
                </a:solidFill>
                <a:latin typeface="Trebuchet MS"/>
                <a:ea typeface="Arial"/>
              </a:rPr>
              <a:t>carcinogen</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liver</a:t>
            </a:r>
            <a:r>
              <a:rPr lang="hu-HU" sz="1800" b="0" strike="noStrike" spc="-1" dirty="0">
                <a:solidFill>
                  <a:srgbClr val="5A6F81"/>
                </a:solidFill>
                <a:latin typeface="Trebuchet MS"/>
                <a:ea typeface="Arial"/>
              </a:rPr>
              <a:t> and </a:t>
            </a:r>
            <a:r>
              <a:rPr lang="hu-HU" sz="1800" b="0" strike="noStrike" spc="-1" dirty="0" err="1">
                <a:solidFill>
                  <a:srgbClr val="5A6F81"/>
                </a:solidFill>
                <a:latin typeface="Trebuchet MS"/>
                <a:ea typeface="Arial"/>
              </a:rPr>
              <a:t>biliary</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cancer</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risk</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increase</a:t>
            </a:r>
            <a:r>
              <a:rPr lang="hu-HU" sz="1800" b="0" strike="noStrike" spc="-1" dirty="0">
                <a:solidFill>
                  <a:srgbClr val="5A6F81"/>
                </a:solidFill>
                <a:latin typeface="Trebuchet MS"/>
                <a:ea typeface="Arial"/>
              </a:rPr>
              <a:t> of 90%), non-</a:t>
            </a:r>
            <a:r>
              <a:rPr lang="hu-HU" sz="1800" b="0" strike="noStrike" spc="-1" dirty="0" err="1">
                <a:solidFill>
                  <a:srgbClr val="5A6F81"/>
                </a:solidFill>
                <a:latin typeface="Trebuchet MS"/>
                <a:ea typeface="Arial"/>
              </a:rPr>
              <a:t>Hodgkin</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lymphoma</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risk</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increase</a:t>
            </a:r>
            <a:r>
              <a:rPr lang="hu-HU" sz="1800" b="0" strike="noStrike" spc="-1" dirty="0">
                <a:solidFill>
                  <a:srgbClr val="5A6F81"/>
                </a:solidFill>
                <a:latin typeface="Trebuchet MS"/>
                <a:ea typeface="Arial"/>
              </a:rPr>
              <a:t> of 50%), </a:t>
            </a:r>
            <a:r>
              <a:rPr lang="hu-HU" sz="1800" b="0" strike="noStrike" spc="-1" dirty="0" err="1">
                <a:solidFill>
                  <a:srgbClr val="5A6F81"/>
                </a:solidFill>
                <a:latin typeface="Trebuchet MS"/>
                <a:ea typeface="Arial"/>
              </a:rPr>
              <a:t>leukaemia</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myeloma</a:t>
            </a:r>
            <a:r>
              <a:rPr lang="hu-HU" sz="1800" b="0" strike="noStrike" spc="-1" dirty="0">
                <a:solidFill>
                  <a:srgbClr val="5A6F81"/>
                </a:solidFill>
                <a:latin typeface="Trebuchet MS"/>
                <a:ea typeface="Arial"/>
              </a:rPr>
              <a:t> multiplex, </a:t>
            </a:r>
            <a:r>
              <a:rPr lang="hu-HU" sz="1800" b="0" strike="noStrike" spc="-1" dirty="0" err="1">
                <a:solidFill>
                  <a:srgbClr val="5A6F81"/>
                </a:solidFill>
                <a:latin typeface="Trebuchet MS"/>
                <a:ea typeface="Arial"/>
              </a:rPr>
              <a:t>cervical</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cancer</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renal</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cancer</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risk</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incease</a:t>
            </a:r>
            <a:r>
              <a:rPr lang="hu-HU" sz="1800" b="0" strike="noStrike" spc="-1" dirty="0">
                <a:solidFill>
                  <a:srgbClr val="5A6F81"/>
                </a:solidFill>
                <a:latin typeface="Trebuchet MS"/>
                <a:ea typeface="Arial"/>
              </a:rPr>
              <a:t> of 70 %)</a:t>
            </a:r>
            <a:endParaRPr lang="hu-HU" sz="1800" b="0" strike="noStrike" spc="-1" dirty="0">
              <a:latin typeface="Arial"/>
            </a:endParaRPr>
          </a:p>
          <a:p>
            <a:pPr>
              <a:lnSpc>
                <a:spcPct val="100000"/>
              </a:lnSpc>
            </a:pPr>
            <a:endParaRPr lang="hu-HU" sz="1800" b="0" strike="noStrike" spc="-1" dirty="0">
              <a:latin typeface="Arial"/>
            </a:endParaRPr>
          </a:p>
          <a:p>
            <a:pPr>
              <a:lnSpc>
                <a:spcPct val="100000"/>
              </a:lnSpc>
            </a:pPr>
            <a:endParaRPr lang="hu-HU" sz="1800" b="0" strike="noStrike" spc="-1" dirty="0">
              <a:latin typeface="Arial"/>
            </a:endParaRPr>
          </a:p>
          <a:p>
            <a:pPr>
              <a:lnSpc>
                <a:spcPct val="100000"/>
              </a:lnSpc>
            </a:pPr>
            <a:r>
              <a:rPr lang="hu-HU" sz="1800" b="0" strike="noStrike" spc="-1" dirty="0">
                <a:solidFill>
                  <a:srgbClr val="5A6F81"/>
                </a:solidFill>
                <a:latin typeface="Times New Roman"/>
                <a:ea typeface="Arial"/>
              </a:rPr>
              <a:t>	</a:t>
            </a:r>
            <a:endParaRPr lang="hu-HU" sz="1800" b="0" strike="noStrike" spc="-1" dirty="0">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TextShape 1"/>
          <p:cNvSpPr txBox="1"/>
          <p:nvPr/>
        </p:nvSpPr>
        <p:spPr>
          <a:xfrm>
            <a:off x="0" y="245790"/>
            <a:ext cx="1223640" cy="531360"/>
          </a:xfrm>
          <a:prstGeom prst="rect">
            <a:avLst/>
          </a:prstGeom>
          <a:noFill/>
          <a:ln>
            <a:noFill/>
          </a:ln>
        </p:spPr>
        <p:txBody>
          <a:bodyPr tIns="91440" bIns="91440" anchor="ctr">
            <a:noAutofit/>
          </a:bodyPr>
          <a:lstStyle/>
          <a:p>
            <a:pPr marL="216000">
              <a:lnSpc>
                <a:spcPct val="100000"/>
              </a:lnSpc>
            </a:pPr>
            <a:r>
              <a:rPr lang="hu-HU" sz="2400" b="1" strike="noStrike" spc="-1" dirty="0">
                <a:solidFill>
                  <a:srgbClr val="7B7B7B"/>
                </a:solidFill>
                <a:latin typeface="Trebuchet MS"/>
                <a:ea typeface="Trebuchet MS"/>
              </a:rPr>
              <a:t>TCE</a:t>
            </a:r>
            <a:endParaRPr lang="hu-HU" sz="2400" b="0" strike="noStrike" spc="-1" dirty="0">
              <a:solidFill>
                <a:srgbClr val="000000"/>
              </a:solidFill>
              <a:latin typeface="Arial"/>
            </a:endParaRPr>
          </a:p>
        </p:txBody>
      </p:sp>
      <p:sp>
        <p:nvSpPr>
          <p:cNvPr id="849" name="CustomShape 2"/>
          <p:cNvSpPr/>
          <p:nvPr/>
        </p:nvSpPr>
        <p:spPr>
          <a:xfrm>
            <a:off x="132120" y="1412640"/>
            <a:ext cx="8904240" cy="38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hu-HU" sz="1800" b="1" strike="noStrike" spc="-1" dirty="0" err="1">
                <a:solidFill>
                  <a:srgbClr val="5A6F81"/>
                </a:solidFill>
                <a:latin typeface="Trebuchet MS"/>
                <a:ea typeface="Arial"/>
              </a:rPr>
              <a:t>According</a:t>
            </a:r>
            <a:r>
              <a:rPr lang="hu-HU" sz="1800" b="1" strike="noStrike" spc="-1" dirty="0">
                <a:solidFill>
                  <a:srgbClr val="5A6F81"/>
                </a:solidFill>
                <a:latin typeface="Trebuchet MS"/>
                <a:ea typeface="Arial"/>
              </a:rPr>
              <a:t> </a:t>
            </a:r>
            <a:r>
              <a:rPr lang="hu-HU" sz="1800" b="1" strike="noStrike" spc="-1" dirty="0" err="1">
                <a:solidFill>
                  <a:srgbClr val="5A6F81"/>
                </a:solidFill>
                <a:latin typeface="Trebuchet MS"/>
                <a:ea typeface="Arial"/>
              </a:rPr>
              <a:t>to</a:t>
            </a:r>
            <a:r>
              <a:rPr lang="hu-HU" sz="1800" b="1" strike="noStrike" spc="-1" dirty="0">
                <a:solidFill>
                  <a:srgbClr val="5A6F81"/>
                </a:solidFill>
                <a:latin typeface="Trebuchet MS"/>
                <a:ea typeface="Arial"/>
              </a:rPr>
              <a:t> WHO Air </a:t>
            </a:r>
            <a:r>
              <a:rPr lang="hu-HU" sz="1800" b="1" strike="noStrike" spc="-1" dirty="0" err="1">
                <a:solidFill>
                  <a:srgbClr val="5A6F81"/>
                </a:solidFill>
                <a:latin typeface="Trebuchet MS"/>
                <a:ea typeface="Arial"/>
              </a:rPr>
              <a:t>Quality</a:t>
            </a:r>
            <a:r>
              <a:rPr lang="hu-HU" sz="1800" b="1" strike="noStrike" spc="-1" dirty="0">
                <a:solidFill>
                  <a:srgbClr val="5A6F81"/>
                </a:solidFill>
                <a:latin typeface="Trebuchet MS"/>
                <a:ea typeface="Arial"/>
              </a:rPr>
              <a:t> </a:t>
            </a:r>
            <a:r>
              <a:rPr lang="hu-HU" sz="1800" b="1" strike="noStrike" spc="-1" dirty="0" err="1">
                <a:solidFill>
                  <a:srgbClr val="5A6F81"/>
                </a:solidFill>
                <a:latin typeface="Trebuchet MS"/>
                <a:ea typeface="Arial"/>
              </a:rPr>
              <a:t>Guideline</a:t>
            </a:r>
            <a:r>
              <a:rPr lang="hu-HU" sz="1800" b="1" strike="noStrike" spc="-1" dirty="0">
                <a:solidFill>
                  <a:srgbClr val="5A6F81"/>
                </a:solidFill>
                <a:latin typeface="Trebuchet MS"/>
                <a:ea typeface="Arial"/>
              </a:rPr>
              <a:t> </a:t>
            </a:r>
            <a:r>
              <a:rPr lang="hu-HU" sz="1800" b="1" strike="noStrike" spc="-1" dirty="0" err="1">
                <a:solidFill>
                  <a:srgbClr val="5A6F81"/>
                </a:solidFill>
                <a:latin typeface="Trebuchet MS"/>
                <a:ea typeface="Arial"/>
              </a:rPr>
              <a:t>for</a:t>
            </a:r>
            <a:r>
              <a:rPr lang="hu-HU" sz="1800" b="1" strike="noStrike" spc="-1" dirty="0">
                <a:solidFill>
                  <a:srgbClr val="5A6F81"/>
                </a:solidFill>
                <a:latin typeface="Trebuchet MS"/>
                <a:ea typeface="Arial"/>
              </a:rPr>
              <a:t> Europe , 2000:  </a:t>
            </a:r>
            <a:endParaRPr lang="hu-HU" sz="1800" b="0" strike="noStrike" spc="-1" dirty="0">
              <a:latin typeface="Arial"/>
            </a:endParaRPr>
          </a:p>
          <a:p>
            <a:pPr>
              <a:lnSpc>
                <a:spcPct val="100000"/>
              </a:lnSpc>
              <a:spcBef>
                <a:spcPts val="901"/>
              </a:spcBef>
            </a:pPr>
            <a:r>
              <a:rPr lang="hu-HU" sz="1800" b="1" strike="noStrike" spc="-1" dirty="0">
                <a:solidFill>
                  <a:srgbClr val="5A6F81"/>
                </a:solidFill>
                <a:latin typeface="Trebuchet MS"/>
                <a:ea typeface="Arial"/>
              </a:rPr>
              <a:t>          					NO SAFE CONCENTRATION (!)</a:t>
            </a:r>
            <a:endParaRPr lang="hu-HU" sz="1800" b="0" strike="noStrike" spc="-1" dirty="0">
              <a:latin typeface="Arial"/>
            </a:endParaRPr>
          </a:p>
          <a:p>
            <a:pPr>
              <a:lnSpc>
                <a:spcPct val="100000"/>
              </a:lnSpc>
              <a:spcBef>
                <a:spcPts val="901"/>
              </a:spcBef>
            </a:pPr>
            <a:r>
              <a:rPr lang="hu-HU" sz="1800" b="0" strike="noStrike" spc="-1" dirty="0" err="1">
                <a:solidFill>
                  <a:srgbClr val="5A6F81"/>
                </a:solidFill>
                <a:latin typeface="Trebuchet MS"/>
                <a:ea typeface="Arial"/>
              </a:rPr>
              <a:t>Excess</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lifetime</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risk</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values</a:t>
            </a:r>
            <a:r>
              <a:rPr lang="hu-HU" sz="1800" b="0" strike="noStrike" spc="-1" dirty="0">
                <a:solidFill>
                  <a:srgbClr val="5A6F81"/>
                </a:solidFill>
                <a:latin typeface="Trebuchet MS"/>
                <a:ea typeface="Arial"/>
              </a:rPr>
              <a:t>:  	in </a:t>
            </a:r>
            <a:r>
              <a:rPr lang="hu-HU" sz="1800" b="0" strike="noStrike" spc="-1" dirty="0" err="1">
                <a:solidFill>
                  <a:srgbClr val="5A6F81"/>
                </a:solidFill>
                <a:latin typeface="Trebuchet MS"/>
                <a:ea typeface="Arial"/>
              </a:rPr>
              <a:t>case</a:t>
            </a:r>
            <a:r>
              <a:rPr lang="hu-HU" sz="1800" b="0" strike="noStrike" spc="-1" dirty="0">
                <a:solidFill>
                  <a:srgbClr val="5A6F81"/>
                </a:solidFill>
                <a:latin typeface="Trebuchet MS"/>
                <a:ea typeface="Arial"/>
              </a:rPr>
              <a:t> of 2.3 </a:t>
            </a:r>
            <a:r>
              <a:rPr lang="hu-HU" sz="1800" b="0" strike="noStrike" spc="-1" dirty="0">
                <a:solidFill>
                  <a:srgbClr val="5A6F81"/>
                </a:solidFill>
                <a:latin typeface="Symbol"/>
                <a:ea typeface="Arial"/>
              </a:rPr>
              <a:t></a:t>
            </a:r>
            <a:r>
              <a:rPr lang="hu-HU" sz="1800" b="0" strike="noStrike" spc="-1" dirty="0">
                <a:solidFill>
                  <a:srgbClr val="5A6F81"/>
                </a:solidFill>
                <a:latin typeface="Trebuchet MS"/>
                <a:ea typeface="Arial"/>
              </a:rPr>
              <a:t>g/m</a:t>
            </a:r>
            <a:r>
              <a:rPr lang="hu-HU" sz="1800" b="0" strike="noStrike" spc="-1" baseline="30000" dirty="0">
                <a:solidFill>
                  <a:srgbClr val="5A6F81"/>
                </a:solidFill>
                <a:latin typeface="Trebuchet MS"/>
                <a:ea typeface="Arial"/>
              </a:rPr>
              <a:t>3</a:t>
            </a:r>
            <a:r>
              <a:rPr lang="hu-HU" sz="1800" b="0" strike="noStrike" spc="-1" dirty="0">
                <a:solidFill>
                  <a:srgbClr val="5A6F81"/>
                </a:solidFill>
                <a:latin typeface="Trebuchet MS"/>
                <a:ea typeface="Arial"/>
              </a:rPr>
              <a:t>: 1/1million, 	                                 				in </a:t>
            </a:r>
            <a:r>
              <a:rPr lang="hu-HU" sz="1800" b="0" strike="noStrike" spc="-1" dirty="0" err="1">
                <a:solidFill>
                  <a:srgbClr val="5A6F81"/>
                </a:solidFill>
                <a:latin typeface="Trebuchet MS"/>
                <a:ea typeface="Arial"/>
              </a:rPr>
              <a:t>case</a:t>
            </a:r>
            <a:r>
              <a:rPr lang="hu-HU" sz="1800" b="0" strike="noStrike" spc="-1" dirty="0">
                <a:solidFill>
                  <a:srgbClr val="5A6F81"/>
                </a:solidFill>
                <a:latin typeface="Trebuchet MS"/>
                <a:ea typeface="Arial"/>
              </a:rPr>
              <a:t> of 23.0 </a:t>
            </a:r>
            <a:r>
              <a:rPr lang="hu-HU" sz="1800" b="0" strike="noStrike" spc="-1" dirty="0">
                <a:solidFill>
                  <a:srgbClr val="5A6F81"/>
                </a:solidFill>
                <a:latin typeface="Symbol"/>
                <a:ea typeface="Arial"/>
              </a:rPr>
              <a:t></a:t>
            </a:r>
            <a:r>
              <a:rPr lang="hu-HU" sz="1800" b="0" strike="noStrike" spc="-1" dirty="0">
                <a:solidFill>
                  <a:srgbClr val="5A6F81"/>
                </a:solidFill>
                <a:latin typeface="Trebuchet MS"/>
                <a:ea typeface="Arial"/>
              </a:rPr>
              <a:t>g/m</a:t>
            </a:r>
            <a:r>
              <a:rPr lang="hu-HU" sz="1800" b="0" strike="noStrike" spc="-1" baseline="30000" dirty="0">
                <a:solidFill>
                  <a:srgbClr val="5A6F81"/>
                </a:solidFill>
                <a:latin typeface="Trebuchet MS"/>
                <a:ea typeface="Arial"/>
              </a:rPr>
              <a:t>3</a:t>
            </a:r>
            <a:r>
              <a:rPr lang="hu-HU" sz="1800" b="0" strike="noStrike" spc="-1" dirty="0">
                <a:solidFill>
                  <a:srgbClr val="5A6F81"/>
                </a:solidFill>
                <a:latin typeface="Trebuchet MS"/>
                <a:ea typeface="Arial"/>
              </a:rPr>
              <a:t>: 1/100thousand, </a:t>
            </a:r>
            <a:endParaRPr lang="hu-HU" sz="1800" b="0" strike="noStrike" spc="-1" dirty="0">
              <a:latin typeface="Arial"/>
            </a:endParaRPr>
          </a:p>
          <a:p>
            <a:pPr>
              <a:lnSpc>
                <a:spcPct val="100000"/>
              </a:lnSpc>
            </a:pPr>
            <a:r>
              <a:rPr lang="hu-HU" sz="1800" b="0" strike="noStrike" spc="-1" dirty="0">
                <a:solidFill>
                  <a:srgbClr val="5A6F81"/>
                </a:solidFill>
                <a:latin typeface="Trebuchet MS"/>
                <a:ea typeface="Arial"/>
              </a:rPr>
              <a:t>			   	in </a:t>
            </a:r>
            <a:r>
              <a:rPr lang="hu-HU" sz="1800" b="0" strike="noStrike" spc="-1" dirty="0" err="1">
                <a:solidFill>
                  <a:srgbClr val="5A6F81"/>
                </a:solidFill>
                <a:latin typeface="Trebuchet MS"/>
                <a:ea typeface="Arial"/>
              </a:rPr>
              <a:t>case</a:t>
            </a:r>
            <a:r>
              <a:rPr lang="hu-HU" sz="1800" b="0" strike="noStrike" spc="-1" dirty="0">
                <a:solidFill>
                  <a:srgbClr val="5A6F81"/>
                </a:solidFill>
                <a:latin typeface="Trebuchet MS"/>
                <a:ea typeface="Arial"/>
              </a:rPr>
              <a:t> of 230.0 </a:t>
            </a:r>
            <a:r>
              <a:rPr lang="hu-HU" sz="1800" b="0" strike="noStrike" spc="-1" dirty="0">
                <a:solidFill>
                  <a:srgbClr val="5A6F81"/>
                </a:solidFill>
                <a:latin typeface="Symbol"/>
                <a:ea typeface="Arial"/>
              </a:rPr>
              <a:t></a:t>
            </a:r>
            <a:r>
              <a:rPr lang="hu-HU" sz="1800" b="0" strike="noStrike" spc="-1" dirty="0">
                <a:solidFill>
                  <a:srgbClr val="5A6F81"/>
                </a:solidFill>
                <a:latin typeface="Trebuchet MS"/>
                <a:ea typeface="Arial"/>
              </a:rPr>
              <a:t>g/m</a:t>
            </a:r>
            <a:r>
              <a:rPr lang="hu-HU" sz="1800" b="0" strike="noStrike" spc="-1" baseline="30000" dirty="0">
                <a:solidFill>
                  <a:srgbClr val="5A6F81"/>
                </a:solidFill>
                <a:latin typeface="Trebuchet MS"/>
                <a:ea typeface="Arial"/>
              </a:rPr>
              <a:t>3</a:t>
            </a:r>
            <a:r>
              <a:rPr lang="hu-HU" sz="1800" b="0" strike="noStrike" spc="-1" dirty="0">
                <a:solidFill>
                  <a:srgbClr val="5A6F81"/>
                </a:solidFill>
                <a:latin typeface="Trebuchet MS"/>
                <a:ea typeface="Arial"/>
              </a:rPr>
              <a:t> :1/10thousand.</a:t>
            </a:r>
            <a:endParaRPr lang="hu-HU" sz="1800" b="0" strike="noStrike" spc="-1" dirty="0">
              <a:latin typeface="Arial"/>
            </a:endParaRPr>
          </a:p>
          <a:p>
            <a:pPr>
              <a:lnSpc>
                <a:spcPct val="100000"/>
              </a:lnSpc>
            </a:pPr>
            <a:endParaRPr lang="hu-HU" sz="1800" b="0" strike="noStrike" spc="-1" dirty="0">
              <a:latin typeface="Arial"/>
            </a:endParaRPr>
          </a:p>
          <a:p>
            <a:pPr>
              <a:lnSpc>
                <a:spcPct val="100000"/>
              </a:lnSpc>
            </a:pPr>
            <a:r>
              <a:rPr lang="hu-HU" sz="1800" b="0" strike="noStrike" spc="-1" dirty="0" err="1">
                <a:solidFill>
                  <a:srgbClr val="5A6F81"/>
                </a:solidFill>
                <a:latin typeface="Trebuchet MS"/>
                <a:ea typeface="Arial"/>
              </a:rPr>
              <a:t>Based</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on</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this</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the</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Hungarian</a:t>
            </a:r>
            <a:r>
              <a:rPr lang="hu-HU" sz="1800" b="0" strike="noStrike" spc="-1" dirty="0">
                <a:solidFill>
                  <a:srgbClr val="5A6F81"/>
                </a:solidFill>
                <a:latin typeface="Trebuchet MS"/>
                <a:ea typeface="Arial"/>
              </a:rPr>
              <a:t> limit </a:t>
            </a:r>
            <a:r>
              <a:rPr lang="hu-HU" sz="1800" b="0" strike="noStrike" spc="-1" dirty="0" err="1">
                <a:solidFill>
                  <a:srgbClr val="5A6F81"/>
                </a:solidFill>
                <a:latin typeface="Trebuchet MS"/>
                <a:ea typeface="Arial"/>
              </a:rPr>
              <a:t>value</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for</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ambient</a:t>
            </a:r>
            <a:r>
              <a:rPr lang="hu-HU" sz="1800" b="0" strike="noStrike" spc="-1" dirty="0">
                <a:solidFill>
                  <a:srgbClr val="5A6F81"/>
                </a:solidFill>
                <a:latin typeface="Trebuchet MS"/>
                <a:ea typeface="Arial"/>
              </a:rPr>
              <a:t> air is: 23 </a:t>
            </a:r>
            <a:r>
              <a:rPr lang="hu-HU" sz="1800" b="0" strike="noStrike" spc="-1" dirty="0">
                <a:solidFill>
                  <a:srgbClr val="5A6F81"/>
                </a:solidFill>
                <a:latin typeface="Symbol"/>
                <a:ea typeface="Arial"/>
              </a:rPr>
              <a:t></a:t>
            </a:r>
            <a:r>
              <a:rPr lang="hu-HU" sz="1800" b="0" strike="noStrike" spc="-1" dirty="0">
                <a:solidFill>
                  <a:srgbClr val="5A6F81"/>
                </a:solidFill>
                <a:latin typeface="Trebuchet MS"/>
                <a:ea typeface="Arial"/>
              </a:rPr>
              <a:t>g/m</a:t>
            </a:r>
            <a:r>
              <a:rPr lang="hu-HU" sz="1800" b="0" strike="noStrike" spc="-1" baseline="30000" dirty="0">
                <a:solidFill>
                  <a:srgbClr val="5A6F81"/>
                </a:solidFill>
                <a:latin typeface="Trebuchet MS"/>
                <a:ea typeface="Arial"/>
              </a:rPr>
              <a:t>3</a:t>
            </a:r>
            <a:r>
              <a:rPr lang="hu-HU" sz="1800" b="0" strike="noStrike" spc="-1" dirty="0">
                <a:solidFill>
                  <a:srgbClr val="5A6F81"/>
                </a:solidFill>
                <a:latin typeface="Trebuchet MS"/>
                <a:ea typeface="Arial"/>
              </a:rPr>
              <a:t>. </a:t>
            </a:r>
            <a:endParaRPr lang="hu-HU" sz="1800" b="0" strike="noStrike" spc="-1" dirty="0">
              <a:latin typeface="Arial"/>
            </a:endParaRPr>
          </a:p>
          <a:p>
            <a:pPr>
              <a:lnSpc>
                <a:spcPct val="100000"/>
              </a:lnSpc>
            </a:pPr>
            <a:endParaRPr lang="hu-HU" sz="1800" b="0" strike="noStrike" spc="-1" dirty="0">
              <a:latin typeface="Arial"/>
            </a:endParaRPr>
          </a:p>
          <a:p>
            <a:pPr>
              <a:lnSpc>
                <a:spcPct val="100000"/>
              </a:lnSpc>
            </a:pPr>
            <a:r>
              <a:rPr lang="hu-HU" sz="1800" b="0" strike="noStrike" spc="-1" dirty="0" err="1">
                <a:solidFill>
                  <a:srgbClr val="5A6F81"/>
                </a:solidFill>
                <a:latin typeface="Trebuchet MS"/>
                <a:ea typeface="Arial"/>
              </a:rPr>
              <a:t>Indoor</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spaces</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are</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not</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regulated</a:t>
            </a:r>
            <a:r>
              <a:rPr lang="hu-HU" sz="1800" b="0" strike="noStrike" spc="-1" dirty="0">
                <a:solidFill>
                  <a:srgbClr val="5A6F81"/>
                </a:solidFill>
                <a:latin typeface="Trebuchet MS"/>
                <a:ea typeface="Arial"/>
              </a:rPr>
              <a:t>. The </a:t>
            </a:r>
            <a:r>
              <a:rPr lang="hu-HU" sz="1800" b="0" strike="noStrike" spc="-1" dirty="0" err="1">
                <a:solidFill>
                  <a:srgbClr val="5A6F81"/>
                </a:solidFill>
                <a:latin typeface="Trebuchet MS"/>
                <a:ea typeface="Arial"/>
              </a:rPr>
              <a:t>expert</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opinion</a:t>
            </a:r>
            <a:r>
              <a:rPr lang="hu-HU" sz="1800" b="0" strike="noStrike" spc="-1" dirty="0">
                <a:solidFill>
                  <a:srgbClr val="5A6F81"/>
                </a:solidFill>
                <a:latin typeface="Trebuchet MS"/>
                <a:ea typeface="Arial"/>
              </a:rPr>
              <a:t> of NIEH/HU </a:t>
            </a:r>
            <a:r>
              <a:rPr lang="hu-HU" sz="1800" b="0" strike="noStrike" spc="-1" dirty="0" err="1">
                <a:solidFill>
                  <a:srgbClr val="5A6F81"/>
                </a:solidFill>
                <a:latin typeface="Trebuchet MS"/>
                <a:ea typeface="Arial"/>
              </a:rPr>
              <a:t>designated</a:t>
            </a:r>
            <a:r>
              <a:rPr lang="hu-HU" sz="1800" b="0" strike="noStrike" spc="-1" dirty="0">
                <a:solidFill>
                  <a:srgbClr val="5A6F81"/>
                </a:solidFill>
                <a:latin typeface="Trebuchet MS"/>
                <a:ea typeface="Arial"/>
              </a:rPr>
              <a:t> </a:t>
            </a:r>
            <a:endParaRPr lang="hu-HU" sz="1800" b="0" strike="noStrike" spc="-1" dirty="0">
              <a:latin typeface="Arial"/>
            </a:endParaRPr>
          </a:p>
          <a:p>
            <a:pPr>
              <a:lnSpc>
                <a:spcPct val="100000"/>
              </a:lnSpc>
            </a:pPr>
            <a:r>
              <a:rPr lang="hu-HU" sz="1800" b="0" strike="noStrike" spc="-1" dirty="0">
                <a:solidFill>
                  <a:srgbClr val="5A6F81"/>
                </a:solidFill>
                <a:latin typeface="Trebuchet MS"/>
                <a:ea typeface="Arial"/>
              </a:rPr>
              <a:t>11 </a:t>
            </a:r>
            <a:r>
              <a:rPr lang="hu-HU" sz="1800" b="0" strike="noStrike" spc="-1" dirty="0">
                <a:solidFill>
                  <a:srgbClr val="5A6F81"/>
                </a:solidFill>
                <a:latin typeface="Symbol"/>
                <a:ea typeface="Arial"/>
              </a:rPr>
              <a:t></a:t>
            </a:r>
            <a:r>
              <a:rPr lang="hu-HU" sz="1800" b="0" strike="noStrike" spc="-1" dirty="0">
                <a:solidFill>
                  <a:srgbClr val="5A6F81"/>
                </a:solidFill>
                <a:latin typeface="Trebuchet MS"/>
                <a:ea typeface="Arial"/>
              </a:rPr>
              <a:t>g/m</a:t>
            </a:r>
            <a:r>
              <a:rPr lang="hu-HU" sz="1800" b="0" strike="noStrike" spc="-1" baseline="30000" dirty="0">
                <a:solidFill>
                  <a:srgbClr val="5A6F81"/>
                </a:solidFill>
                <a:latin typeface="Trebuchet MS"/>
                <a:ea typeface="Arial"/>
              </a:rPr>
              <a:t>3 </a:t>
            </a:r>
            <a:r>
              <a:rPr lang="hu-HU" sz="1800" b="0" strike="noStrike" spc="-1" dirty="0" err="1">
                <a:solidFill>
                  <a:srgbClr val="5A6F81"/>
                </a:solidFill>
                <a:latin typeface="Trebuchet MS"/>
                <a:ea typeface="Arial"/>
              </a:rPr>
              <a:t>as</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the</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level</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where</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intervention</a:t>
            </a:r>
            <a:r>
              <a:rPr lang="hu-HU" sz="1800" b="0" strike="noStrike" spc="-1" dirty="0">
                <a:solidFill>
                  <a:srgbClr val="5A6F81"/>
                </a:solidFill>
                <a:latin typeface="Trebuchet MS"/>
                <a:ea typeface="Arial"/>
              </a:rPr>
              <a:t> is </a:t>
            </a:r>
            <a:r>
              <a:rPr lang="hu-HU" sz="1800" b="0" strike="noStrike" spc="-1" dirty="0" err="1">
                <a:solidFill>
                  <a:srgbClr val="5A6F81"/>
                </a:solidFill>
                <a:latin typeface="Trebuchet MS"/>
                <a:ea typeface="Arial"/>
              </a:rPr>
              <a:t>necessary</a:t>
            </a:r>
            <a:r>
              <a:rPr lang="hu-HU" sz="1800" b="0" strike="noStrike" spc="-1" dirty="0">
                <a:solidFill>
                  <a:srgbClr val="5A6F81"/>
                </a:solidFill>
                <a:latin typeface="Trebuchet MS"/>
                <a:ea typeface="Arial"/>
              </a:rPr>
              <a:t>.</a:t>
            </a:r>
            <a:endParaRPr lang="hu-HU" sz="1800" b="0" strike="noStrike" spc="-1" dirty="0">
              <a:latin typeface="Arial"/>
            </a:endParaRPr>
          </a:p>
          <a:p>
            <a:pPr>
              <a:lnSpc>
                <a:spcPct val="100000"/>
              </a:lnSpc>
            </a:pPr>
            <a:endParaRPr lang="hu-HU" sz="1800" b="0" strike="noStrike" spc="-1" dirty="0">
              <a:latin typeface="Arial"/>
            </a:endParaRPr>
          </a:p>
          <a:p>
            <a:pPr>
              <a:lnSpc>
                <a:spcPct val="100000"/>
              </a:lnSpc>
            </a:pPr>
            <a:r>
              <a:rPr lang="hu-HU" sz="1800" b="0" strike="noStrike" spc="-1" dirty="0" err="1">
                <a:solidFill>
                  <a:srgbClr val="5A6F81"/>
                </a:solidFill>
                <a:latin typeface="Trebuchet MS"/>
                <a:ea typeface="Arial"/>
              </a:rPr>
              <a:t>Concentrations</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measured</a:t>
            </a:r>
            <a:r>
              <a:rPr lang="hu-HU" sz="1800" b="0" strike="noStrike" spc="-1" dirty="0">
                <a:solidFill>
                  <a:srgbClr val="5A6F81"/>
                </a:solidFill>
                <a:latin typeface="Trebuchet MS"/>
                <a:ea typeface="Arial"/>
              </a:rPr>
              <a:t> in </a:t>
            </a:r>
            <a:r>
              <a:rPr lang="hu-HU" sz="1800" b="0" strike="noStrike" spc="-1" dirty="0" err="1">
                <a:solidFill>
                  <a:srgbClr val="5A6F81"/>
                </a:solidFill>
                <a:latin typeface="Trebuchet MS"/>
                <a:ea typeface="Arial"/>
              </a:rPr>
              <a:t>Hungarian</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schools</a:t>
            </a:r>
            <a:r>
              <a:rPr lang="hu-HU" sz="1800" b="0" strike="noStrike" spc="-1" dirty="0">
                <a:solidFill>
                  <a:srgbClr val="5A6F81"/>
                </a:solidFill>
                <a:latin typeface="Trebuchet MS"/>
                <a:ea typeface="Arial"/>
              </a:rPr>
              <a:t> (SINPHONIE):</a:t>
            </a:r>
            <a:endParaRPr lang="hu-HU" sz="1800" b="0" strike="noStrike" spc="-1" dirty="0">
              <a:latin typeface="Arial"/>
            </a:endParaRPr>
          </a:p>
          <a:p>
            <a:pPr>
              <a:lnSpc>
                <a:spcPct val="100000"/>
              </a:lnSpc>
            </a:pPr>
            <a:r>
              <a:rPr lang="hu-HU" sz="1800" b="0" strike="noStrike" spc="-1" dirty="0">
                <a:solidFill>
                  <a:srgbClr val="5A6F81"/>
                </a:solidFill>
                <a:latin typeface="Trebuchet MS"/>
                <a:ea typeface="Arial"/>
              </a:rPr>
              <a:t>9.7 ± 24 </a:t>
            </a:r>
            <a:r>
              <a:rPr lang="hu-HU" sz="1800" b="0" strike="noStrike" spc="-1" dirty="0">
                <a:solidFill>
                  <a:srgbClr val="5A6F81"/>
                </a:solidFill>
                <a:latin typeface="Symbol"/>
                <a:ea typeface="Arial"/>
              </a:rPr>
              <a:t></a:t>
            </a:r>
            <a:r>
              <a:rPr lang="hu-HU" sz="1800" b="0" strike="noStrike" spc="-1" dirty="0">
                <a:solidFill>
                  <a:srgbClr val="5A6F81"/>
                </a:solidFill>
                <a:latin typeface="Trebuchet MS"/>
                <a:ea typeface="Arial"/>
              </a:rPr>
              <a:t>g/m</a:t>
            </a:r>
            <a:r>
              <a:rPr lang="hu-HU" spc="-1" baseline="30000" dirty="0">
                <a:solidFill>
                  <a:srgbClr val="5A6F81"/>
                </a:solidFill>
                <a:latin typeface="Trebuchet MS"/>
                <a:ea typeface="Trebuchet MS"/>
              </a:rPr>
              <a:t>3</a:t>
            </a:r>
            <a:r>
              <a:rPr lang="hu-HU" sz="1800" b="0" strike="noStrike" spc="-1" dirty="0">
                <a:solidFill>
                  <a:srgbClr val="5A6F81"/>
                </a:solidFill>
                <a:latin typeface="Trebuchet MS"/>
                <a:ea typeface="Arial"/>
              </a:rPr>
              <a:t>  (</a:t>
            </a:r>
            <a:r>
              <a:rPr lang="hu-HU" sz="1800" b="0" strike="noStrike" spc="-1" dirty="0" err="1">
                <a:solidFill>
                  <a:srgbClr val="5A6F81"/>
                </a:solidFill>
                <a:latin typeface="Trebuchet MS"/>
                <a:ea typeface="Arial"/>
              </a:rPr>
              <a:t>range</a:t>
            </a:r>
            <a:r>
              <a:rPr lang="hu-HU" sz="1800" b="0" strike="noStrike" spc="-1" dirty="0">
                <a:solidFill>
                  <a:srgbClr val="5A6F81"/>
                </a:solidFill>
                <a:latin typeface="Trebuchet MS"/>
                <a:ea typeface="Arial"/>
              </a:rPr>
              <a:t>: 0.0 – 86.2 </a:t>
            </a:r>
            <a:r>
              <a:rPr lang="hu-HU" sz="1800" b="0" strike="noStrike" spc="-1" dirty="0">
                <a:solidFill>
                  <a:srgbClr val="5A6F81"/>
                </a:solidFill>
                <a:latin typeface="Symbol"/>
                <a:ea typeface="Arial"/>
              </a:rPr>
              <a:t></a:t>
            </a:r>
            <a:r>
              <a:rPr lang="hu-HU" sz="1800" b="0" strike="noStrike" spc="-1" dirty="0">
                <a:solidFill>
                  <a:srgbClr val="5A6F81"/>
                </a:solidFill>
                <a:latin typeface="Trebuchet MS"/>
                <a:ea typeface="Arial"/>
              </a:rPr>
              <a:t>g/m</a:t>
            </a:r>
            <a:r>
              <a:rPr lang="hu-HU" spc="-1" baseline="30000" dirty="0">
                <a:solidFill>
                  <a:srgbClr val="5A6F81"/>
                </a:solidFill>
                <a:latin typeface="Trebuchet MS"/>
                <a:ea typeface="Trebuchet MS"/>
              </a:rPr>
              <a:t>3</a:t>
            </a:r>
            <a:r>
              <a:rPr lang="hu-HU" sz="1800" b="0" strike="noStrike" spc="-1" dirty="0">
                <a:solidFill>
                  <a:srgbClr val="5A6F81"/>
                </a:solidFill>
                <a:latin typeface="Trebuchet MS"/>
                <a:ea typeface="Arial"/>
              </a:rPr>
              <a:t>) </a:t>
            </a:r>
            <a:endParaRPr lang="hu-HU" sz="1800" b="0" strike="noStrike" spc="-1" dirty="0">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TextShape 1"/>
          <p:cNvSpPr txBox="1"/>
          <p:nvPr/>
        </p:nvSpPr>
        <p:spPr>
          <a:xfrm>
            <a:off x="-6840" y="149400"/>
            <a:ext cx="3210480" cy="685800"/>
          </a:xfrm>
          <a:prstGeom prst="rect">
            <a:avLst/>
          </a:prstGeom>
          <a:noFill/>
          <a:ln>
            <a:noFill/>
          </a:ln>
        </p:spPr>
        <p:txBody>
          <a:bodyPr tIns="91440" bIns="91440" anchor="ctr">
            <a:noAutofit/>
          </a:bodyPr>
          <a:lstStyle/>
          <a:p>
            <a:pPr marL="216000">
              <a:lnSpc>
                <a:spcPct val="100000"/>
              </a:lnSpc>
            </a:pPr>
            <a:r>
              <a:rPr lang="hu-HU" sz="2400" b="1" strike="noStrike" spc="-1" dirty="0">
                <a:solidFill>
                  <a:srgbClr val="7B7B7B"/>
                </a:solidFill>
                <a:latin typeface="Trebuchet MS"/>
                <a:ea typeface="Trebuchet MS"/>
              </a:rPr>
              <a:t>Tetrachlorethylene</a:t>
            </a:r>
            <a:endParaRPr lang="hu-HU" sz="2400" b="0" strike="noStrike" spc="-1" dirty="0">
              <a:solidFill>
                <a:srgbClr val="000000"/>
              </a:solidFill>
              <a:latin typeface="Arial"/>
            </a:endParaRPr>
          </a:p>
        </p:txBody>
      </p:sp>
      <p:sp>
        <p:nvSpPr>
          <p:cNvPr id="851" name="CustomShape 2"/>
          <p:cNvSpPr/>
          <p:nvPr/>
        </p:nvSpPr>
        <p:spPr>
          <a:xfrm>
            <a:off x="467640" y="1700640"/>
            <a:ext cx="8388000" cy="3475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hu-HU" sz="1800" b="1" strike="noStrike" spc="-1">
                <a:solidFill>
                  <a:srgbClr val="5A6F81"/>
                </a:solidFill>
                <a:latin typeface="Trebuchet MS"/>
                <a:ea typeface="Arial"/>
              </a:rPr>
              <a:t>Source:</a:t>
            </a:r>
            <a:r>
              <a:rPr lang="hu-HU" sz="1800" b="0" strike="noStrike" spc="-1">
                <a:solidFill>
                  <a:srgbClr val="5A6F81"/>
                </a:solidFill>
                <a:latin typeface="Trebuchet MS"/>
                <a:ea typeface="Arial"/>
              </a:rPr>
              <a:t> clothes cleaning (service and detergent residue)</a:t>
            </a:r>
            <a:endParaRPr lang="hu-HU" sz="1800" b="0" strike="noStrike" spc="-1">
              <a:latin typeface="Arial"/>
            </a:endParaRPr>
          </a:p>
          <a:p>
            <a:pPr>
              <a:lnSpc>
                <a:spcPct val="100000"/>
              </a:lnSpc>
              <a:spcBef>
                <a:spcPts val="901"/>
              </a:spcBef>
            </a:pPr>
            <a:r>
              <a:rPr lang="hu-HU" sz="1800" b="1" strike="noStrike" spc="-1">
                <a:solidFill>
                  <a:srgbClr val="5A6F81"/>
                </a:solidFill>
                <a:latin typeface="Trebuchet MS"/>
                <a:ea typeface="Arial"/>
              </a:rPr>
              <a:t>Exposure:</a:t>
            </a:r>
            <a:r>
              <a:rPr lang="hu-HU" sz="1800" b="0" strike="noStrike" spc="-1">
                <a:solidFill>
                  <a:srgbClr val="5A6F81"/>
                </a:solidFill>
                <a:latin typeface="Trebuchet MS"/>
                <a:ea typeface="Arial"/>
              </a:rPr>
              <a:t> inhalation</a:t>
            </a:r>
            <a:endParaRPr lang="hu-HU" sz="1800" b="0" strike="noStrike" spc="-1">
              <a:latin typeface="Arial"/>
            </a:endParaRPr>
          </a:p>
          <a:p>
            <a:pPr>
              <a:lnSpc>
                <a:spcPct val="100000"/>
              </a:lnSpc>
              <a:spcBef>
                <a:spcPts val="901"/>
              </a:spcBef>
            </a:pPr>
            <a:r>
              <a:rPr lang="hu-HU" sz="1800" b="1" strike="noStrike" spc="-1">
                <a:solidFill>
                  <a:srgbClr val="5A6F81"/>
                </a:solidFill>
                <a:latin typeface="Trebuchet MS"/>
                <a:ea typeface="Arial"/>
              </a:rPr>
              <a:t>Health effects: </a:t>
            </a:r>
            <a:endParaRPr lang="hu-HU" sz="1800" b="0" strike="noStrike" spc="-1">
              <a:latin typeface="Arial"/>
            </a:endParaRPr>
          </a:p>
          <a:p>
            <a:pPr marL="285840" indent="-285480">
              <a:lnSpc>
                <a:spcPct val="100000"/>
              </a:lnSpc>
              <a:spcBef>
                <a:spcPts val="901"/>
              </a:spcBef>
              <a:buClr>
                <a:srgbClr val="7B7B7B"/>
              </a:buClr>
              <a:buFont typeface="Wingdings" charset="2"/>
              <a:buChar char=""/>
            </a:pPr>
            <a:r>
              <a:rPr lang="hu-HU" sz="1800" b="0" strike="noStrike" spc="-1">
                <a:solidFill>
                  <a:srgbClr val="5A6F81"/>
                </a:solidFill>
                <a:latin typeface="Trebuchet MS"/>
                <a:ea typeface="Arial"/>
              </a:rPr>
              <a:t> carcinogenic (IARC 2A, ie. Probably carcinogenic to humans)</a:t>
            </a:r>
            <a:endParaRPr lang="hu-HU" sz="1800" b="0" strike="noStrike" spc="-1">
              <a:latin typeface="Arial"/>
            </a:endParaRPr>
          </a:p>
          <a:p>
            <a:pPr marL="285840" indent="-285480">
              <a:lnSpc>
                <a:spcPct val="100000"/>
              </a:lnSpc>
              <a:spcBef>
                <a:spcPts val="901"/>
              </a:spcBef>
              <a:buClr>
                <a:srgbClr val="7B7B7B"/>
              </a:buClr>
              <a:buFont typeface="Wingdings" charset="2"/>
              <a:buChar char=""/>
            </a:pPr>
            <a:r>
              <a:rPr lang="hu-HU" sz="1800" b="0" strike="noStrike" spc="-1">
                <a:solidFill>
                  <a:srgbClr val="5A6F81"/>
                </a:solidFill>
                <a:latin typeface="Trebuchet MS"/>
                <a:ea typeface="Arial"/>
              </a:rPr>
              <a:t> nephrotoxic effect (derived guideline value: 250 </a:t>
            </a:r>
            <a:r>
              <a:rPr lang="hu-HU" sz="1800" b="0" strike="noStrike" spc="-1">
                <a:solidFill>
                  <a:srgbClr val="5A6F81"/>
                </a:solidFill>
                <a:latin typeface="Symbol"/>
                <a:ea typeface="Arial"/>
              </a:rPr>
              <a:t></a:t>
            </a:r>
            <a:r>
              <a:rPr lang="hu-HU" sz="1800" b="0" strike="noStrike" spc="-1">
                <a:solidFill>
                  <a:srgbClr val="5A6F81"/>
                </a:solidFill>
                <a:latin typeface="Trebuchet MS"/>
                <a:ea typeface="Arial"/>
              </a:rPr>
              <a:t>g/m</a:t>
            </a:r>
            <a:r>
              <a:rPr lang="hu-HU" sz="1800" b="0" strike="noStrike" spc="-1" baseline="30000">
                <a:solidFill>
                  <a:srgbClr val="5A6F81"/>
                </a:solidFill>
                <a:latin typeface="Trebuchet MS"/>
                <a:ea typeface="Arial"/>
              </a:rPr>
              <a:t>3</a:t>
            </a:r>
            <a:r>
              <a:rPr lang="hu-HU" sz="1800" b="0" strike="noStrike" spc="-1">
                <a:solidFill>
                  <a:srgbClr val="5A6F81"/>
                </a:solidFill>
                <a:latin typeface="Trebuchet MS"/>
                <a:ea typeface="Arial"/>
              </a:rPr>
              <a:t> </a:t>
            </a:r>
            <a:endParaRPr lang="hu-HU" sz="1800" b="0" strike="noStrike" spc="-1">
              <a:latin typeface="Arial"/>
            </a:endParaRPr>
          </a:p>
          <a:p>
            <a:pPr>
              <a:lnSpc>
                <a:spcPct val="100000"/>
              </a:lnSpc>
              <a:spcBef>
                <a:spcPts val="901"/>
              </a:spcBef>
            </a:pPr>
            <a:endParaRPr lang="hu-HU" sz="1800" b="0" strike="noStrike" spc="-1">
              <a:latin typeface="Arial"/>
            </a:endParaRPr>
          </a:p>
          <a:p>
            <a:pPr>
              <a:lnSpc>
                <a:spcPct val="100000"/>
              </a:lnSpc>
              <a:spcBef>
                <a:spcPts val="901"/>
              </a:spcBef>
            </a:pPr>
            <a:r>
              <a:rPr lang="hu-HU" sz="1800" b="0" strike="noStrike" spc="-1">
                <a:solidFill>
                  <a:srgbClr val="5A6F81"/>
                </a:solidFill>
                <a:latin typeface="Trebuchet MS"/>
                <a:ea typeface="Arial"/>
              </a:rPr>
              <a:t>NIEH/HU recommendation: 260 μg/m</a:t>
            </a:r>
            <a:r>
              <a:rPr lang="hu-HU" sz="1800" b="0" strike="noStrike" spc="-1" baseline="30000">
                <a:solidFill>
                  <a:srgbClr val="5A6F81"/>
                </a:solidFill>
                <a:latin typeface="Trebuchet MS"/>
                <a:ea typeface="Arial"/>
              </a:rPr>
              <a:t>3</a:t>
            </a:r>
            <a:r>
              <a:rPr lang="hu-HU" sz="1800" b="0" strike="noStrike" spc="-1">
                <a:solidFill>
                  <a:srgbClr val="5A6F81"/>
                </a:solidFill>
                <a:latin typeface="Trebuchet MS"/>
                <a:ea typeface="Arial"/>
              </a:rPr>
              <a:t> </a:t>
            </a:r>
            <a:endParaRPr lang="hu-HU" sz="1800" b="0" strike="noStrike" spc="-1">
              <a:latin typeface="Arial"/>
            </a:endParaRPr>
          </a:p>
          <a:p>
            <a:pPr>
              <a:lnSpc>
                <a:spcPct val="100000"/>
              </a:lnSpc>
              <a:spcBef>
                <a:spcPts val="901"/>
              </a:spcBef>
            </a:pPr>
            <a:r>
              <a:rPr lang="hu-HU" sz="1800" b="0" strike="noStrike" spc="-1">
                <a:solidFill>
                  <a:srgbClr val="5A6F81"/>
                </a:solidFill>
                <a:latin typeface="Trebuchet MS"/>
                <a:ea typeface="Arial"/>
              </a:rPr>
              <a:t>Concentrations measured in Hungarian schools:</a:t>
            </a:r>
            <a:endParaRPr lang="hu-HU" sz="1800" b="0" strike="noStrike" spc="-1">
              <a:latin typeface="Arial"/>
            </a:endParaRPr>
          </a:p>
          <a:p>
            <a:pPr>
              <a:lnSpc>
                <a:spcPct val="100000"/>
              </a:lnSpc>
              <a:spcBef>
                <a:spcPts val="901"/>
              </a:spcBef>
            </a:pPr>
            <a:r>
              <a:rPr lang="hu-HU" sz="1800" b="0" strike="noStrike" spc="-1">
                <a:solidFill>
                  <a:srgbClr val="5A6F81"/>
                </a:solidFill>
                <a:latin typeface="Trebuchet MS"/>
                <a:ea typeface="Arial"/>
              </a:rPr>
              <a:t>SINPHONIE:  0.06 ± 0.26 </a:t>
            </a:r>
            <a:r>
              <a:rPr lang="hu-HU" sz="1800" b="0" strike="noStrike" spc="-1">
                <a:solidFill>
                  <a:srgbClr val="5A6F81"/>
                </a:solidFill>
                <a:latin typeface="Symbol"/>
                <a:ea typeface="Arial"/>
              </a:rPr>
              <a:t></a:t>
            </a:r>
            <a:r>
              <a:rPr lang="hu-HU" sz="1800" b="0" strike="noStrike" spc="-1">
                <a:solidFill>
                  <a:srgbClr val="5A6F81"/>
                </a:solidFill>
                <a:latin typeface="Trebuchet MS"/>
                <a:ea typeface="Arial"/>
              </a:rPr>
              <a:t>g/m</a:t>
            </a:r>
            <a:r>
              <a:rPr lang="hu-HU" sz="1800" b="0" strike="noStrike" spc="-1" baseline="30000">
                <a:solidFill>
                  <a:srgbClr val="5A6F81"/>
                </a:solidFill>
                <a:latin typeface="Trebuchet MS"/>
                <a:ea typeface="Arial"/>
              </a:rPr>
              <a:t>3</a:t>
            </a:r>
            <a:r>
              <a:rPr lang="hu-HU" sz="1800" b="0" strike="noStrike" spc="-1">
                <a:solidFill>
                  <a:srgbClr val="5A6F81"/>
                </a:solidFill>
                <a:latin typeface="Trebuchet MS"/>
                <a:ea typeface="Arial"/>
              </a:rPr>
              <a:t>  (range: 0.0 – 1.0 </a:t>
            </a:r>
            <a:r>
              <a:rPr lang="hu-HU" sz="1800" b="0" strike="noStrike" spc="-1">
                <a:solidFill>
                  <a:srgbClr val="5A6F81"/>
                </a:solidFill>
                <a:latin typeface="Symbol"/>
                <a:ea typeface="Arial"/>
              </a:rPr>
              <a:t></a:t>
            </a:r>
            <a:r>
              <a:rPr lang="hu-HU" sz="1800" b="0" strike="noStrike" spc="-1">
                <a:solidFill>
                  <a:srgbClr val="5A6F81"/>
                </a:solidFill>
                <a:latin typeface="Trebuchet MS"/>
                <a:ea typeface="Arial"/>
              </a:rPr>
              <a:t>g/m</a:t>
            </a:r>
            <a:r>
              <a:rPr lang="hu-HU" sz="1800" b="0" strike="noStrike" spc="-1" baseline="30000">
                <a:solidFill>
                  <a:srgbClr val="5A6F81"/>
                </a:solidFill>
                <a:latin typeface="Trebuchet MS"/>
                <a:ea typeface="Arial"/>
              </a:rPr>
              <a:t>3</a:t>
            </a:r>
            <a:r>
              <a:rPr lang="hu-HU" sz="1800" b="0" strike="noStrike" spc="-1">
                <a:solidFill>
                  <a:srgbClr val="5A6F81"/>
                </a:solidFill>
                <a:latin typeface="Trebuchet MS"/>
                <a:ea typeface="Arial"/>
              </a:rPr>
              <a:t> )</a:t>
            </a:r>
            <a:endParaRPr lang="hu-HU" sz="1800" b="0" strike="noStrike" spc="-1">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TextShape 1"/>
          <p:cNvSpPr txBox="1"/>
          <p:nvPr/>
        </p:nvSpPr>
        <p:spPr>
          <a:xfrm>
            <a:off x="-6840" y="149400"/>
            <a:ext cx="2634480" cy="685800"/>
          </a:xfrm>
          <a:prstGeom prst="rect">
            <a:avLst/>
          </a:prstGeom>
          <a:noFill/>
          <a:ln>
            <a:noFill/>
          </a:ln>
        </p:spPr>
        <p:txBody>
          <a:bodyPr tIns="91440" bIns="91440" anchor="ctr">
            <a:noAutofit/>
          </a:bodyPr>
          <a:lstStyle/>
          <a:p>
            <a:pPr marL="216000">
              <a:lnSpc>
                <a:spcPct val="100000"/>
              </a:lnSpc>
            </a:pPr>
            <a:r>
              <a:rPr lang="hu-HU" sz="2400" b="1" strike="noStrike" spc="-1" dirty="0">
                <a:solidFill>
                  <a:srgbClr val="7B7B7B"/>
                </a:solidFill>
                <a:latin typeface="Trebuchet MS"/>
                <a:ea typeface="Trebuchet MS"/>
              </a:rPr>
              <a:t>Vinyl chloride</a:t>
            </a:r>
            <a:endParaRPr lang="hu-HU" sz="2400" b="0" strike="noStrike" spc="-1" dirty="0">
              <a:solidFill>
                <a:srgbClr val="000000"/>
              </a:solidFill>
              <a:latin typeface="Arial"/>
            </a:endParaRPr>
          </a:p>
        </p:txBody>
      </p:sp>
      <p:sp>
        <p:nvSpPr>
          <p:cNvPr id="853" name="TextShape 2"/>
          <p:cNvSpPr txBox="1"/>
          <p:nvPr/>
        </p:nvSpPr>
        <p:spPr>
          <a:xfrm>
            <a:off x="239760" y="1628639"/>
            <a:ext cx="8193040" cy="3900094"/>
          </a:xfrm>
          <a:prstGeom prst="rect">
            <a:avLst/>
          </a:prstGeom>
          <a:noFill/>
          <a:ln>
            <a:noFill/>
          </a:ln>
        </p:spPr>
        <p:txBody>
          <a:bodyPr tIns="91440" bIns="91440">
            <a:noAutofit/>
          </a:bodyPr>
          <a:lstStyle/>
          <a:p>
            <a:pPr marL="106560" algn="just">
              <a:lnSpc>
                <a:spcPct val="80000"/>
              </a:lnSpc>
              <a:spcBef>
                <a:spcPts val="479"/>
              </a:spcBef>
              <a:spcAft>
                <a:spcPts val="601"/>
              </a:spcAft>
            </a:pPr>
            <a:r>
              <a:rPr lang="hu-HU" sz="1800" b="1" strike="noStrike" spc="-1" dirty="0" err="1">
                <a:solidFill>
                  <a:srgbClr val="5A6F81"/>
                </a:solidFill>
                <a:latin typeface="Trebuchet MS"/>
                <a:ea typeface="Trebuchet MS"/>
              </a:rPr>
              <a:t>Source</a:t>
            </a:r>
            <a:r>
              <a:rPr lang="hu-HU" sz="1800" b="1"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106560" algn="just">
              <a:lnSpc>
                <a:spcPct val="80000"/>
              </a:lnSpc>
              <a:spcBef>
                <a:spcPts val="479"/>
              </a:spcBef>
            </a:pPr>
            <a:r>
              <a:rPr lang="hu-HU" sz="1800" b="0" strike="noStrike" spc="-1" dirty="0" err="1">
                <a:solidFill>
                  <a:srgbClr val="5A6F81"/>
                </a:solidFill>
                <a:latin typeface="Trebuchet MS"/>
                <a:ea typeface="Trebuchet MS"/>
              </a:rPr>
              <a:t>Vinyl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chloride</a:t>
            </a:r>
            <a:r>
              <a:rPr lang="hu-HU" sz="1800" b="0" strike="noStrike" spc="-1" dirty="0">
                <a:solidFill>
                  <a:srgbClr val="5A6F81"/>
                </a:solidFill>
                <a:latin typeface="Trebuchet MS"/>
                <a:ea typeface="Trebuchet MS"/>
              </a:rPr>
              <a:t> is </a:t>
            </a:r>
            <a:r>
              <a:rPr lang="hu-HU" sz="1800" b="0" strike="noStrike" spc="-1" dirty="0" err="1">
                <a:solidFill>
                  <a:srgbClr val="5A6F81"/>
                </a:solidFill>
                <a:latin typeface="Trebuchet MS"/>
                <a:ea typeface="Trebuchet MS"/>
              </a:rPr>
              <a:t>produced</a:t>
            </a:r>
            <a:r>
              <a:rPr lang="hu-HU" sz="1800" b="0" strike="noStrike" spc="-1" dirty="0">
                <a:solidFill>
                  <a:srgbClr val="5A6F81"/>
                </a:solidFill>
                <a:latin typeface="Trebuchet MS"/>
                <a:ea typeface="Trebuchet MS"/>
              </a:rPr>
              <a:t> in </a:t>
            </a:r>
            <a:r>
              <a:rPr lang="hu-HU" sz="1800" b="0" strike="noStrike" spc="-1" dirty="0" err="1">
                <a:solidFill>
                  <a:srgbClr val="5A6F81"/>
                </a:solidFill>
                <a:latin typeface="Trebuchet MS"/>
                <a:ea typeface="Trebuchet MS"/>
              </a:rPr>
              <a:t>water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under</a:t>
            </a:r>
            <a:r>
              <a:rPr lang="hu-HU" sz="1800" b="0" strike="noStrike" spc="-1" dirty="0">
                <a:solidFill>
                  <a:srgbClr val="5A6F81"/>
                </a:solidFill>
                <a:latin typeface="Trebuchet MS"/>
                <a:ea typeface="Trebuchet MS"/>
              </a:rPr>
              <a:t> anaerob </a:t>
            </a:r>
            <a:r>
              <a:rPr lang="hu-HU" sz="1800" b="0" strike="noStrike" spc="-1" dirty="0" err="1">
                <a:solidFill>
                  <a:srgbClr val="5A6F81"/>
                </a:solidFill>
                <a:latin typeface="Trebuchet MS"/>
                <a:ea typeface="Trebuchet MS"/>
              </a:rPr>
              <a:t>circumstances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from</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trichlorethylene</a:t>
            </a:r>
            <a:r>
              <a:rPr lang="hu-HU" sz="1800" b="0" strike="noStrike" spc="-1" dirty="0">
                <a:solidFill>
                  <a:srgbClr val="5A6F81"/>
                </a:solidFill>
                <a:latin typeface="Trebuchet MS"/>
                <a:ea typeface="Trebuchet MS"/>
              </a:rPr>
              <a:t> and </a:t>
            </a:r>
            <a:r>
              <a:rPr lang="hu-HU" sz="1800" b="0" strike="noStrike" spc="-1" dirty="0" err="1">
                <a:solidFill>
                  <a:srgbClr val="5A6F81"/>
                </a:solidFill>
                <a:latin typeface="Trebuchet MS"/>
                <a:ea typeface="Trebuchet MS"/>
              </a:rPr>
              <a:t>tetrachlorethylene</a:t>
            </a:r>
            <a:r>
              <a:rPr lang="hu-HU" sz="1800" b="0" strike="noStrike" spc="-1" dirty="0">
                <a:solidFill>
                  <a:srgbClr val="5A6F81"/>
                </a:solidFill>
                <a:latin typeface="Trebuchet MS"/>
                <a:ea typeface="Trebuchet MS"/>
              </a:rPr>
              <a:t>. It </a:t>
            </a:r>
            <a:r>
              <a:rPr lang="hu-HU" sz="1800" b="0" strike="noStrike" spc="-1" dirty="0" err="1">
                <a:solidFill>
                  <a:srgbClr val="5A6F81"/>
                </a:solidFill>
                <a:latin typeface="Trebuchet MS"/>
                <a:ea typeface="Trebuchet MS"/>
              </a:rPr>
              <a:t>gets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into</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air </a:t>
            </a:r>
            <a:r>
              <a:rPr lang="hu-HU" sz="1800" b="0" strike="noStrike" spc="-1" dirty="0" err="1">
                <a:solidFill>
                  <a:srgbClr val="5A6F81"/>
                </a:solidFill>
                <a:latin typeface="Trebuchet MS"/>
                <a:ea typeface="Trebuchet MS"/>
              </a:rPr>
              <a:t>where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its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half</a:t>
            </a:r>
            <a:r>
              <a:rPr lang="hu-HU" sz="1800" b="0" strike="noStrike" spc="-1" dirty="0">
                <a:solidFill>
                  <a:srgbClr val="5A6F81"/>
                </a:solidFill>
                <a:latin typeface="Trebuchet MS"/>
                <a:ea typeface="Trebuchet MS"/>
              </a:rPr>
              <a:t>-life is </a:t>
            </a:r>
            <a:r>
              <a:rPr lang="hu-HU" sz="1800" b="0" strike="noStrike" spc="-1" dirty="0" err="1">
                <a:solidFill>
                  <a:srgbClr val="5A6F81"/>
                </a:solidFill>
                <a:latin typeface="Trebuchet MS"/>
                <a:ea typeface="Trebuchet MS"/>
              </a:rPr>
              <a:t>around</a:t>
            </a:r>
            <a:r>
              <a:rPr lang="hu-HU" sz="1800" b="0" strike="noStrike" spc="-1" dirty="0">
                <a:solidFill>
                  <a:srgbClr val="5A6F81"/>
                </a:solidFill>
                <a:latin typeface="Trebuchet MS"/>
                <a:ea typeface="Trebuchet MS"/>
              </a:rPr>
              <a:t> 20 </a:t>
            </a:r>
            <a:r>
              <a:rPr lang="hu-HU" sz="1800" b="0" strike="noStrike" spc="-1" dirty="0" err="1">
                <a:solidFill>
                  <a:srgbClr val="5A6F81"/>
                </a:solidFill>
                <a:latin typeface="Trebuchet MS"/>
                <a:ea typeface="Trebuchet MS"/>
              </a:rPr>
              <a:t>hours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After</a:t>
            </a:r>
            <a:r>
              <a:rPr lang="hu-HU" sz="1800" b="0" strike="noStrike" spc="-1" dirty="0">
                <a:solidFill>
                  <a:srgbClr val="5A6F81"/>
                </a:solidFill>
                <a:latin typeface="Trebuchet MS"/>
                <a:ea typeface="Trebuchet MS"/>
              </a:rPr>
              <a:t> it is </a:t>
            </a:r>
            <a:r>
              <a:rPr lang="hu-HU" sz="1800" b="0" strike="noStrike" spc="-1" dirty="0" err="1">
                <a:solidFill>
                  <a:srgbClr val="5A6F81"/>
                </a:solidFill>
                <a:latin typeface="Trebuchet MS"/>
                <a:ea typeface="Trebuchet MS"/>
              </a:rPr>
              <a:t>inhaled</a:t>
            </a:r>
            <a:r>
              <a:rPr lang="hu-HU" sz="1800" b="0" strike="noStrike" spc="-1" dirty="0">
                <a:solidFill>
                  <a:srgbClr val="5A6F81"/>
                </a:solidFill>
                <a:latin typeface="Trebuchet MS"/>
                <a:ea typeface="Trebuchet MS"/>
              </a:rPr>
              <a:t> it </a:t>
            </a:r>
            <a:r>
              <a:rPr lang="hu-HU" sz="1800" b="0" strike="noStrike" spc="-1" dirty="0" err="1">
                <a:solidFill>
                  <a:srgbClr val="5A6F81"/>
                </a:solidFill>
                <a:latin typeface="Trebuchet MS"/>
                <a:ea typeface="Trebuchet MS"/>
              </a:rPr>
              <a:t>transforms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into</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very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reactive</a:t>
            </a:r>
            <a:r>
              <a:rPr lang="hu-HU" sz="1800" b="0" strike="noStrike" spc="-1" dirty="0">
                <a:solidFill>
                  <a:srgbClr val="5A6F81"/>
                </a:solidFill>
                <a:latin typeface="Trebuchet MS"/>
                <a:ea typeface="Trebuchet MS"/>
              </a:rPr>
              <a:t> and </a:t>
            </a:r>
            <a:r>
              <a:rPr lang="hu-HU" sz="1800" b="0" strike="noStrike" spc="-1" dirty="0" err="1">
                <a:solidFill>
                  <a:srgbClr val="5A6F81"/>
                </a:solidFill>
                <a:latin typeface="Trebuchet MS"/>
                <a:ea typeface="Trebuchet MS"/>
              </a:rPr>
              <a:t>mutagenic</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metabolites</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106560" algn="just">
              <a:lnSpc>
                <a:spcPct val="80000"/>
              </a:lnSpc>
              <a:spcBef>
                <a:spcPts val="479"/>
              </a:spcBef>
            </a:pPr>
            <a:endParaRPr lang="hu-HU" sz="1800" b="0" strike="noStrike" spc="-1" dirty="0">
              <a:solidFill>
                <a:srgbClr val="000000"/>
              </a:solidFill>
              <a:latin typeface="Arial"/>
            </a:endParaRPr>
          </a:p>
          <a:p>
            <a:pPr marL="106560" algn="just">
              <a:lnSpc>
                <a:spcPct val="80000"/>
              </a:lnSpc>
              <a:spcBef>
                <a:spcPts val="479"/>
              </a:spcBef>
              <a:spcAft>
                <a:spcPts val="601"/>
              </a:spcAft>
            </a:pPr>
            <a:r>
              <a:rPr lang="hu-HU" sz="1800" b="1" strike="noStrike" spc="-1" dirty="0">
                <a:solidFill>
                  <a:srgbClr val="5A6F81"/>
                </a:solidFill>
                <a:latin typeface="Trebuchet MS"/>
                <a:ea typeface="Trebuchet MS"/>
              </a:rPr>
              <a:t>Health </a:t>
            </a:r>
            <a:r>
              <a:rPr lang="hu-HU" sz="1800" b="1" strike="noStrike" spc="-1" dirty="0" err="1">
                <a:solidFill>
                  <a:srgbClr val="5A6F81"/>
                </a:solidFill>
                <a:latin typeface="Trebuchet MS"/>
                <a:ea typeface="Trebuchet MS"/>
              </a:rPr>
              <a:t>effects</a:t>
            </a:r>
            <a:r>
              <a:rPr lang="hu-HU" sz="1800" b="1"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457200" indent="-350280" algn="just">
              <a:lnSpc>
                <a:spcPct val="80000"/>
              </a:lnSpc>
              <a:spcBef>
                <a:spcPts val="479"/>
              </a:spcBef>
              <a:spcAft>
                <a:spcPts val="601"/>
              </a:spcAft>
              <a:buClr>
                <a:srgbClr val="7E93A5"/>
              </a:buClr>
              <a:buFont typeface="Wingdings" charset="2"/>
              <a:buChar char=""/>
            </a:pPr>
            <a:r>
              <a:rPr lang="hu-HU" sz="1800" b="0" strike="noStrike" spc="-1" dirty="0" err="1">
                <a:solidFill>
                  <a:srgbClr val="5A6F81"/>
                </a:solidFill>
                <a:latin typeface="Trebuchet MS"/>
                <a:ea typeface="Trebuchet MS"/>
              </a:rPr>
              <a:t>Its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acute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toxicity</a:t>
            </a:r>
            <a:r>
              <a:rPr lang="hu-HU" sz="1800" b="0" strike="noStrike" spc="-1" dirty="0">
                <a:solidFill>
                  <a:srgbClr val="5A6F81"/>
                </a:solidFill>
                <a:latin typeface="Trebuchet MS"/>
                <a:ea typeface="Trebuchet MS"/>
              </a:rPr>
              <a:t> is </a:t>
            </a:r>
            <a:r>
              <a:rPr lang="hu-HU" sz="1800" b="0" strike="noStrike" spc="-1" dirty="0" err="1">
                <a:solidFill>
                  <a:srgbClr val="5A6F81"/>
                </a:solidFill>
                <a:latin typeface="Trebuchet MS"/>
                <a:ea typeface="Trebuchet MS"/>
              </a:rPr>
              <a:t>low</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but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even</a:t>
            </a:r>
            <a:r>
              <a:rPr lang="hu-HU" sz="1800" b="0" strike="noStrike" spc="-1" dirty="0">
                <a:solidFill>
                  <a:srgbClr val="5A6F81"/>
                </a:solidFill>
                <a:latin typeface="Trebuchet MS"/>
                <a:ea typeface="Trebuchet MS"/>
              </a:rPr>
              <a:t> in </a:t>
            </a:r>
            <a:r>
              <a:rPr lang="hu-HU" sz="1800" b="0" strike="noStrike" spc="-1" dirty="0" err="1">
                <a:solidFill>
                  <a:srgbClr val="5A6F81"/>
                </a:solidFill>
                <a:latin typeface="Trebuchet MS"/>
                <a:ea typeface="Trebuchet MS"/>
              </a:rPr>
              <a:t>low</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concentrations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whether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short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or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long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exposure</a:t>
            </a:r>
            <a:r>
              <a:rPr lang="hu-HU" sz="1800" b="0" strike="noStrike" spc="-1" dirty="0">
                <a:solidFill>
                  <a:srgbClr val="5A6F81"/>
                </a:solidFill>
                <a:latin typeface="Trebuchet MS"/>
                <a:ea typeface="Trebuchet MS"/>
              </a:rPr>
              <a:t>) it is </a:t>
            </a:r>
            <a:r>
              <a:rPr lang="hu-HU" sz="1800" b="0" strike="noStrike" spc="-1" dirty="0" err="1">
                <a:solidFill>
                  <a:srgbClr val="5A6F81"/>
                </a:solidFill>
                <a:latin typeface="Trebuchet MS"/>
                <a:ea typeface="Trebuchet MS"/>
              </a:rPr>
              <a:t>toxic</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to</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liver</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457200" indent="-350280" algn="just">
              <a:lnSpc>
                <a:spcPct val="80000"/>
              </a:lnSpc>
              <a:spcBef>
                <a:spcPts val="479"/>
              </a:spcBef>
              <a:spcAft>
                <a:spcPts val="601"/>
              </a:spcAft>
              <a:buClr>
                <a:srgbClr val="7E93A5"/>
              </a:buClr>
              <a:buFont typeface="Wingdings" charset="2"/>
              <a:buChar char=""/>
            </a:pPr>
            <a:r>
              <a:rPr lang="hu-HU" sz="1800" b="0" strike="noStrike" spc="-1" dirty="0">
                <a:solidFill>
                  <a:srgbClr val="5A6F81"/>
                </a:solidFill>
                <a:latin typeface="Trebuchet MS"/>
                <a:ea typeface="Trebuchet MS"/>
              </a:rPr>
              <a:t>It is </a:t>
            </a:r>
            <a:r>
              <a:rPr lang="hu-HU" sz="1800" b="0" strike="noStrike" spc="-1" dirty="0" err="1">
                <a:solidFill>
                  <a:srgbClr val="5A6F81"/>
                </a:solidFill>
                <a:latin typeface="Trebuchet MS"/>
                <a:ea typeface="Trebuchet MS"/>
              </a:rPr>
              <a:t>mutagenic</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carcinogenic</a:t>
            </a:r>
            <a:r>
              <a:rPr lang="hu-HU" sz="1800" b="0" strike="noStrike" spc="-1" dirty="0">
                <a:solidFill>
                  <a:srgbClr val="5A6F81"/>
                </a:solidFill>
                <a:latin typeface="Trebuchet MS"/>
                <a:ea typeface="Trebuchet MS"/>
              </a:rPr>
              <a:t> (IARC 1A, </a:t>
            </a:r>
            <a:r>
              <a:rPr lang="hu-HU" sz="1800" b="0" strike="noStrike" spc="-1" dirty="0" err="1">
                <a:solidFill>
                  <a:srgbClr val="5A6F81"/>
                </a:solidFill>
                <a:latin typeface="Trebuchet MS"/>
                <a:ea typeface="Trebuchet MS"/>
              </a:rPr>
              <a:t>liver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haemangiosarcoma</a:t>
            </a:r>
            <a:r>
              <a:rPr lang="hu-HU" sz="1800" b="0" strike="noStrike" spc="-1" dirty="0">
                <a:solidFill>
                  <a:srgbClr val="5A6F81"/>
                </a:solidFill>
                <a:latin typeface="Trebuchet MS"/>
                <a:ea typeface="Trebuchet MS"/>
              </a:rPr>
              <a:t> and </a:t>
            </a:r>
            <a:r>
              <a:rPr lang="hu-HU" sz="1800" b="0" strike="noStrike" spc="-1" dirty="0" err="1">
                <a:solidFill>
                  <a:srgbClr val="5A6F81"/>
                </a:solidFill>
                <a:latin typeface="Trebuchet MS"/>
                <a:ea typeface="Trebuchet MS"/>
              </a:rPr>
              <a:t>other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tumors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liver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tumour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brain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tumour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lung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cancer</a:t>
            </a:r>
            <a:r>
              <a:rPr lang="hu-HU" sz="1800" b="0" strike="noStrike" spc="-1" dirty="0">
                <a:solidFill>
                  <a:srgbClr val="5A6F81"/>
                </a:solidFill>
                <a:latin typeface="Trebuchet MS"/>
                <a:ea typeface="Trebuchet MS"/>
              </a:rPr>
              <a:t>, and </a:t>
            </a:r>
            <a:r>
              <a:rPr lang="hu-HU" sz="1800" b="0" strike="noStrike" spc="-1" dirty="0" err="1">
                <a:solidFill>
                  <a:srgbClr val="5A6F81"/>
                </a:solidFill>
                <a:latin typeface="Trebuchet MS"/>
                <a:ea typeface="Trebuchet MS"/>
              </a:rPr>
              <a:t>malignancy</a:t>
            </a:r>
            <a:r>
              <a:rPr lang="hu-HU" sz="1800" b="0" strike="noStrike" spc="-1" dirty="0">
                <a:solidFill>
                  <a:srgbClr val="5A6F81"/>
                </a:solidFill>
                <a:latin typeface="Trebuchet MS"/>
                <a:ea typeface="Trebuchet MS"/>
              </a:rPr>
              <a:t> of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lymphatic</a:t>
            </a:r>
            <a:r>
              <a:rPr lang="hu-HU" sz="1800" b="0" strike="noStrike" spc="-1" dirty="0">
                <a:solidFill>
                  <a:srgbClr val="5A6F81"/>
                </a:solidFill>
                <a:latin typeface="Trebuchet MS"/>
                <a:ea typeface="Trebuchet MS"/>
              </a:rPr>
              <a:t> and </a:t>
            </a:r>
            <a:r>
              <a:rPr lang="hu-HU" sz="1800" b="0" strike="noStrike" spc="-1" dirty="0" err="1">
                <a:solidFill>
                  <a:srgbClr val="5A6F81"/>
                </a:solidFill>
                <a:latin typeface="Trebuchet MS"/>
                <a:ea typeface="Trebuchet MS"/>
              </a:rPr>
              <a:t>haematopoietic</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system</a:t>
            </a:r>
            <a:r>
              <a:rPr lang="hu-HU" sz="1800" b="0" strike="noStrike" spc="-1" dirty="0">
                <a:solidFill>
                  <a:srgbClr val="5A6F81"/>
                </a:solidFill>
                <a:latin typeface="Trebuchet MS"/>
                <a:ea typeface="Trebuchet MS"/>
              </a:rPr>
              <a:t>. The </a:t>
            </a:r>
            <a:r>
              <a:rPr lang="hu-HU" sz="1800" b="0" strike="noStrike" spc="-1" dirty="0" err="1">
                <a:solidFill>
                  <a:srgbClr val="5A6F81"/>
                </a:solidFill>
                <a:latin typeface="Trebuchet MS"/>
                <a:ea typeface="Trebuchet MS"/>
              </a:rPr>
              <a:t>liver</a:t>
            </a:r>
            <a:r>
              <a:rPr lang="hu-HU" sz="1800" b="0" strike="noStrike" spc="-1" dirty="0">
                <a:solidFill>
                  <a:srgbClr val="5A6F81"/>
                </a:solidFill>
                <a:latin typeface="Trebuchet MS"/>
                <a:ea typeface="Trebuchet MS"/>
              </a:rPr>
              <a:t> is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most </a:t>
            </a:r>
            <a:r>
              <a:rPr lang="hu-HU" sz="1800" b="0" strike="noStrike" spc="-1" dirty="0" err="1">
                <a:solidFill>
                  <a:srgbClr val="5A6F81"/>
                </a:solidFill>
                <a:latin typeface="Trebuchet MS"/>
                <a:ea typeface="Trebuchet MS"/>
              </a:rPr>
              <a:t>sensitive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to</a:t>
            </a:r>
            <a:r>
              <a:rPr lang="hu-HU" sz="1800" b="0" strike="noStrike" spc="-1" dirty="0">
                <a:solidFill>
                  <a:srgbClr val="5A6F81"/>
                </a:solidFill>
                <a:latin typeface="Trebuchet MS"/>
                <a:ea typeface="Trebuchet MS"/>
              </a:rPr>
              <a:t> VC </a:t>
            </a:r>
            <a:r>
              <a:rPr lang="hu-HU" sz="1800" b="0" strike="noStrike" spc="-1" dirty="0" err="1">
                <a:solidFill>
                  <a:srgbClr val="5A6F81"/>
                </a:solidFill>
                <a:latin typeface="Trebuchet MS"/>
                <a:ea typeface="Trebuchet MS"/>
              </a:rPr>
              <a:t>exposure</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05F0D8E-F0FC-4C8D-BFF3-334B37459343}"/>
              </a:ext>
            </a:extLst>
          </p:cNvPr>
          <p:cNvSpPr>
            <a:spLocks noGrp="1"/>
          </p:cNvSpPr>
          <p:nvPr>
            <p:ph type="title"/>
          </p:nvPr>
        </p:nvSpPr>
        <p:spPr/>
        <p:txBody>
          <a:bodyPr/>
          <a:lstStyle/>
          <a:p>
            <a:r>
              <a:rPr lang="en-GB" sz="2400" kern="1200" dirty="0">
                <a:solidFill>
                  <a:srgbClr val="7B7B7B"/>
                </a:solidFill>
                <a:latin typeface="Trebuchet MS" panose="020B0603020202020204" pitchFamily="34" charset="0"/>
                <a:ea typeface="ヒラギノ角ゴ Pro W3"/>
                <a:cs typeface="ヒラギノ角ゴ Pro W3"/>
                <a:sym typeface="Arial"/>
              </a:rPr>
              <a:t>Children’s Health and Environment Action Plan for Europe</a:t>
            </a:r>
          </a:p>
        </p:txBody>
      </p:sp>
      <p:sp>
        <p:nvSpPr>
          <p:cNvPr id="3" name="Szöveg helye 2">
            <a:extLst>
              <a:ext uri="{FF2B5EF4-FFF2-40B4-BE49-F238E27FC236}">
                <a16:creationId xmlns:a16="http://schemas.microsoft.com/office/drawing/2014/main" id="{14C033A0-60F3-4F1F-8128-70AD40FDF15F}"/>
              </a:ext>
            </a:extLst>
          </p:cNvPr>
          <p:cNvSpPr>
            <a:spLocks noGrp="1"/>
          </p:cNvSpPr>
          <p:nvPr>
            <p:ph type="body" idx="1"/>
          </p:nvPr>
        </p:nvSpPr>
        <p:spPr>
          <a:xfrm>
            <a:off x="296864" y="1307805"/>
            <a:ext cx="8562974" cy="4853297"/>
          </a:xfrm>
        </p:spPr>
        <p:txBody>
          <a:bodyPr>
            <a:normAutofit/>
          </a:bodyPr>
          <a:lstStyle/>
          <a:p>
            <a:r>
              <a:rPr lang="en-GB" sz="1800" kern="1200" dirty="0">
                <a:solidFill>
                  <a:schemeClr val="accent1">
                    <a:lumMod val="75000"/>
                  </a:schemeClr>
                </a:solidFill>
                <a:latin typeface="Trebuchet MS" panose="020B0603020202020204" pitchFamily="34" charset="0"/>
                <a:ea typeface="+mn-ea"/>
                <a:cs typeface="+mn-cs"/>
                <a:sym typeface="Arial"/>
              </a:rPr>
              <a:t>Children’s health and healthy environmental issues according to the European Environment and Health Process (WHO/Euro, UN/ECE) has gained a high priority. </a:t>
            </a:r>
          </a:p>
          <a:p>
            <a:r>
              <a:rPr lang="en-GB" sz="1800" kern="1200" dirty="0">
                <a:solidFill>
                  <a:schemeClr val="accent1">
                    <a:lumMod val="75000"/>
                  </a:schemeClr>
                </a:solidFill>
                <a:latin typeface="Trebuchet MS" panose="020B0603020202020204" pitchFamily="34" charset="0"/>
                <a:ea typeface="+mn-ea"/>
                <a:cs typeface="+mn-cs"/>
                <a:sym typeface="Arial"/>
              </a:rPr>
              <a:t>In 2004, the Fourth Ministerial Conference on Environment and Health adopted the Children’s Health and Environment Action Plan for Europe, which includes four regional priority goals to reduce the burden of environment-related diseases in children (CEHAPE). </a:t>
            </a:r>
          </a:p>
          <a:p>
            <a:r>
              <a:rPr lang="en-GB" sz="1800" kern="1200" dirty="0">
                <a:solidFill>
                  <a:schemeClr val="accent1">
                    <a:lumMod val="75000"/>
                  </a:schemeClr>
                </a:solidFill>
                <a:latin typeface="Trebuchet MS" panose="020B0603020202020204" pitchFamily="34" charset="0"/>
                <a:ea typeface="+mn-ea"/>
                <a:cs typeface="+mn-cs"/>
                <a:sym typeface="Arial"/>
              </a:rPr>
              <a:t>One of the goals (Regional Priority Goal, RPG III) aims to prevent and reduce respiratory diseases due to outdoor and indoor air pollution, thereby contributing to a reduction in the frequency of asthmatic attacks, and to ensure that children can live in an environment with clean air.</a:t>
            </a:r>
          </a:p>
          <a:p>
            <a:endParaRPr lang="hu-HU" sz="1800" dirty="0">
              <a:solidFill>
                <a:schemeClr val="accent1">
                  <a:lumMod val="75000"/>
                </a:schemeClr>
              </a:solidFill>
              <a:latin typeface="Trebuchet MS" panose="020B0603020202020204" pitchFamily="34" charset="0"/>
              <a:ea typeface="+mn-ea"/>
              <a:cs typeface="+mn-cs"/>
              <a:sym typeface="Arial"/>
            </a:endParaRPr>
          </a:p>
          <a:p>
            <a:endParaRPr lang="hu-HU" sz="1800" kern="1200" dirty="0">
              <a:solidFill>
                <a:schemeClr val="accent1">
                  <a:lumMod val="75000"/>
                </a:schemeClr>
              </a:solidFill>
              <a:latin typeface="Trebuchet MS" panose="020B0603020202020204" pitchFamily="34" charset="0"/>
              <a:ea typeface="+mn-ea"/>
              <a:cs typeface="+mn-cs"/>
              <a:sym typeface="Arial"/>
            </a:endParaRPr>
          </a:p>
          <a:p>
            <a:endParaRPr lang="hu-HU" sz="1800" dirty="0">
              <a:solidFill>
                <a:schemeClr val="accent1">
                  <a:lumMod val="75000"/>
                </a:schemeClr>
              </a:solidFill>
              <a:latin typeface="Trebuchet MS" panose="020B0603020202020204" pitchFamily="34" charset="0"/>
              <a:ea typeface="+mn-ea"/>
              <a:cs typeface="+mn-cs"/>
              <a:sym typeface="Arial"/>
            </a:endParaRPr>
          </a:p>
          <a:p>
            <a:endParaRPr lang="hu-HU" sz="1200" kern="1200" dirty="0">
              <a:solidFill>
                <a:schemeClr val="accent1">
                  <a:lumMod val="75000"/>
                </a:schemeClr>
              </a:solidFill>
              <a:latin typeface="Trebuchet MS" panose="020B0603020202020204" pitchFamily="34" charset="0"/>
              <a:ea typeface="+mn-ea"/>
              <a:cs typeface="+mn-cs"/>
              <a:sym typeface="Arial"/>
            </a:endParaRPr>
          </a:p>
          <a:p>
            <a:endParaRPr lang="hu-HU" sz="1200" dirty="0">
              <a:solidFill>
                <a:schemeClr val="accent1">
                  <a:lumMod val="75000"/>
                </a:schemeClr>
              </a:solidFill>
              <a:latin typeface="Trebuchet MS" panose="020B0603020202020204" pitchFamily="34" charset="0"/>
              <a:ea typeface="+mn-ea"/>
              <a:cs typeface="+mn-cs"/>
              <a:sym typeface="Arial"/>
            </a:endParaRPr>
          </a:p>
          <a:p>
            <a:endParaRPr lang="hu-HU" sz="1200" kern="1200" dirty="0">
              <a:solidFill>
                <a:schemeClr val="accent1">
                  <a:lumMod val="75000"/>
                </a:schemeClr>
              </a:solidFill>
              <a:latin typeface="Trebuchet MS" panose="020B0603020202020204" pitchFamily="34" charset="0"/>
              <a:ea typeface="+mn-ea"/>
              <a:cs typeface="+mn-cs"/>
              <a:sym typeface="Arial"/>
            </a:endParaRPr>
          </a:p>
          <a:p>
            <a:r>
              <a:rPr lang="hu-HU" sz="1200" dirty="0" err="1">
                <a:solidFill>
                  <a:schemeClr val="accent1">
                    <a:lumMod val="75000"/>
                  </a:schemeClr>
                </a:solidFill>
                <a:latin typeface="Trebuchet MS" panose="020B0603020202020204" pitchFamily="34" charset="0"/>
                <a:ea typeface="+mn-ea"/>
                <a:cs typeface="+mn-cs"/>
                <a:sym typeface="Arial"/>
              </a:rPr>
              <a:t>Source</a:t>
            </a:r>
            <a:r>
              <a:rPr lang="hu-HU" sz="1200" dirty="0">
                <a:solidFill>
                  <a:schemeClr val="accent1">
                    <a:lumMod val="75000"/>
                  </a:schemeClr>
                </a:solidFill>
                <a:latin typeface="Trebuchet MS" panose="020B0603020202020204" pitchFamily="34" charset="0"/>
                <a:ea typeface="+mn-ea"/>
                <a:cs typeface="+mn-cs"/>
                <a:sym typeface="Arial"/>
              </a:rPr>
              <a:t>: </a:t>
            </a:r>
            <a:r>
              <a:rPr lang="en-GB" sz="1200" kern="1200" dirty="0">
                <a:solidFill>
                  <a:schemeClr val="accent1">
                    <a:lumMod val="75000"/>
                  </a:schemeClr>
                </a:solidFill>
                <a:latin typeface="Trebuchet MS" panose="020B0603020202020204" pitchFamily="34" charset="0"/>
                <a:ea typeface="+mn-ea"/>
                <a:cs typeface="+mn-cs"/>
                <a:sym typeface="Arial"/>
              </a:rPr>
              <a:t>http://www.euro.who.int/__data/assets/pdf_file/0006/78639/E83338.pdf</a:t>
            </a:r>
          </a:p>
          <a:p>
            <a:endParaRPr lang="en-GB" dirty="0"/>
          </a:p>
        </p:txBody>
      </p:sp>
    </p:spTree>
    <p:extLst>
      <p:ext uri="{BB962C8B-B14F-4D97-AF65-F5344CB8AC3E}">
        <p14:creationId xmlns:p14="http://schemas.microsoft.com/office/powerpoint/2010/main" val="2124986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TextShape 1"/>
          <p:cNvSpPr txBox="1"/>
          <p:nvPr/>
        </p:nvSpPr>
        <p:spPr>
          <a:xfrm>
            <a:off x="0" y="0"/>
            <a:ext cx="6825343" cy="947880"/>
          </a:xfrm>
          <a:prstGeom prst="rect">
            <a:avLst/>
          </a:prstGeom>
          <a:noFill/>
          <a:ln>
            <a:noFill/>
          </a:ln>
        </p:spPr>
        <p:txBody>
          <a:bodyPr tIns="91440" bIns="91440" anchor="ctr">
            <a:noAutofit/>
          </a:bodyPr>
          <a:lstStyle/>
          <a:p>
            <a:pPr marL="216000"/>
            <a:r>
              <a:rPr lang="hu-HU" sz="2000" b="1" spc="-1" dirty="0">
                <a:solidFill>
                  <a:srgbClr val="7B7B7B"/>
                </a:solidFill>
                <a:latin typeface="Trebuchet MS"/>
                <a:ea typeface="Trebuchet MS"/>
              </a:rPr>
              <a:t>The different regulations contain the following limit values and guideline values for VC:</a:t>
            </a:r>
          </a:p>
        </p:txBody>
      </p:sp>
      <p:graphicFrame>
        <p:nvGraphicFramePr>
          <p:cNvPr id="855" name="Table 2"/>
          <p:cNvGraphicFramePr/>
          <p:nvPr>
            <p:extLst>
              <p:ext uri="{D42A27DB-BD31-4B8C-83A1-F6EECF244321}">
                <p14:modId xmlns:p14="http://schemas.microsoft.com/office/powerpoint/2010/main" val="1764287978"/>
              </p:ext>
            </p:extLst>
          </p:nvPr>
        </p:nvGraphicFramePr>
        <p:xfrm>
          <a:off x="457200" y="1268280"/>
          <a:ext cx="8229240" cy="4115520"/>
        </p:xfrm>
        <a:graphic>
          <a:graphicData uri="http://schemas.openxmlformats.org/drawingml/2006/table">
            <a:tbl>
              <a:tblPr/>
              <a:tblGrid>
                <a:gridCol w="6620933">
                  <a:extLst>
                    <a:ext uri="{9D8B030D-6E8A-4147-A177-3AD203B41FA5}">
                      <a16:colId xmlns:a16="http://schemas.microsoft.com/office/drawing/2014/main" val="20000"/>
                    </a:ext>
                  </a:extLst>
                </a:gridCol>
                <a:gridCol w="1608307">
                  <a:extLst>
                    <a:ext uri="{9D8B030D-6E8A-4147-A177-3AD203B41FA5}">
                      <a16:colId xmlns:a16="http://schemas.microsoft.com/office/drawing/2014/main" val="20001"/>
                    </a:ext>
                  </a:extLst>
                </a:gridCol>
              </a:tblGrid>
              <a:tr h="403560">
                <a:tc>
                  <a:txBody>
                    <a:bodyPr/>
                    <a:lstStyle/>
                    <a:p>
                      <a:pPr algn="ctr">
                        <a:lnSpc>
                          <a:spcPct val="100000"/>
                        </a:lnSpc>
                      </a:pPr>
                      <a:r>
                        <a:rPr lang="hu-HU" sz="2000" b="1" strike="noStrike" spc="-1" dirty="0">
                          <a:solidFill>
                            <a:srgbClr val="5A6F81"/>
                          </a:solidFill>
                          <a:latin typeface="Trebuchet MS"/>
                          <a:ea typeface="Arial"/>
                        </a:rPr>
                        <a:t>COUNTRY</a:t>
                      </a:r>
                      <a:endParaRPr lang="hu-HU" sz="20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hu-HU" sz="2000" b="1" strike="noStrike" spc="-1" dirty="0">
                          <a:solidFill>
                            <a:srgbClr val="5A6F81"/>
                          </a:solidFill>
                          <a:latin typeface="Symbol"/>
                          <a:ea typeface="Arial"/>
                        </a:rPr>
                        <a:t></a:t>
                      </a:r>
                      <a:r>
                        <a:rPr lang="hu-HU" sz="2000" b="1" strike="noStrike" spc="-1" dirty="0">
                          <a:solidFill>
                            <a:srgbClr val="5A6F81"/>
                          </a:solidFill>
                          <a:latin typeface="Trebuchet MS"/>
                          <a:ea typeface="Arial"/>
                        </a:rPr>
                        <a:t>g/m</a:t>
                      </a:r>
                      <a:r>
                        <a:rPr lang="hu-HU" sz="1800" b="1" strike="noStrike" kern="1200" spc="-1" baseline="30000" dirty="0">
                          <a:solidFill>
                            <a:srgbClr val="5A6F81"/>
                          </a:solidFill>
                          <a:latin typeface="Trebuchet MS"/>
                          <a:ea typeface="Arial"/>
                          <a:cs typeface="+mn-cs"/>
                        </a:rPr>
                        <a:t>3</a:t>
                      </a: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711360">
                <a:tc>
                  <a:txBody>
                    <a:bodyPr/>
                    <a:lstStyle/>
                    <a:p>
                      <a:pPr>
                        <a:lnSpc>
                          <a:spcPct val="100000"/>
                        </a:lnSpc>
                      </a:pPr>
                      <a:r>
                        <a:rPr lang="hu-HU" sz="1600" b="0" strike="noStrike" spc="-1" dirty="0">
                          <a:solidFill>
                            <a:srgbClr val="5A6F81"/>
                          </a:solidFill>
                          <a:latin typeface="Trebuchet MS" panose="020B0603020202020204" pitchFamily="34" charset="0"/>
                          <a:ea typeface="Arial"/>
                        </a:rPr>
                        <a:t>Hungary: 4/2004. (IV.7.) </a:t>
                      </a:r>
                      <a:r>
                        <a:rPr lang="hu-HU" sz="1600" b="0" strike="noStrike" spc="-1" dirty="0" err="1">
                          <a:solidFill>
                            <a:srgbClr val="5A6F81"/>
                          </a:solidFill>
                          <a:latin typeface="Trebuchet MS" panose="020B0603020202020204" pitchFamily="34" charset="0"/>
                          <a:ea typeface="Arial"/>
                        </a:rPr>
                        <a:t>KvVM</a:t>
                      </a:r>
                      <a:r>
                        <a:rPr lang="hu-HU" sz="1600" b="0" strike="noStrike" spc="-1" dirty="0">
                          <a:solidFill>
                            <a:srgbClr val="5A6F81"/>
                          </a:solidFill>
                          <a:latin typeface="Trebuchet MS" panose="020B0603020202020204" pitchFamily="34" charset="0"/>
                          <a:ea typeface="Arial"/>
                        </a:rPr>
                        <a:t>-ESZCSM-FVM </a:t>
                      </a:r>
                      <a:r>
                        <a:rPr lang="hu-HU" sz="1600" b="0" strike="noStrike" spc="-1" dirty="0" err="1">
                          <a:solidFill>
                            <a:srgbClr val="5A6F81"/>
                          </a:solidFill>
                          <a:latin typeface="Trebuchet MS" panose="020B0603020202020204" pitchFamily="34" charset="0"/>
                          <a:ea typeface="Arial"/>
                        </a:rPr>
                        <a:t>Joint</a:t>
                      </a:r>
                      <a:r>
                        <a:rPr lang="hu-HU" sz="1600" b="0" strike="noStrike" spc="-1" dirty="0">
                          <a:solidFill>
                            <a:srgbClr val="5A6F81"/>
                          </a:solidFill>
                          <a:latin typeface="Trebuchet MS" panose="020B0603020202020204" pitchFamily="34" charset="0"/>
                          <a:ea typeface="Arial"/>
                        </a:rPr>
                        <a:t> </a:t>
                      </a:r>
                      <a:r>
                        <a:rPr lang="hu-HU" sz="1600" b="0" strike="noStrike" spc="-1" dirty="0" err="1">
                          <a:solidFill>
                            <a:srgbClr val="5A6F81"/>
                          </a:solidFill>
                          <a:latin typeface="Trebuchet MS" panose="020B0603020202020204" pitchFamily="34" charset="0"/>
                          <a:ea typeface="Arial"/>
                        </a:rPr>
                        <a:t>Decree</a:t>
                      </a:r>
                      <a:endParaRPr lang="hu-HU" sz="1600" b="0" strike="noStrike" spc="-1" dirty="0">
                        <a:latin typeface="Trebuchet MS" panose="020B0603020202020204" pitchFamily="34" charset="0"/>
                      </a:endParaRPr>
                    </a:p>
                    <a:p>
                      <a:pPr>
                        <a:lnSpc>
                          <a:spcPct val="100000"/>
                        </a:lnSpc>
                      </a:pPr>
                      <a:r>
                        <a:rPr lang="hu-HU" sz="1600" b="0" strike="noStrike" spc="-1" dirty="0">
                          <a:solidFill>
                            <a:srgbClr val="5A6F81"/>
                          </a:solidFill>
                          <a:latin typeface="Trebuchet MS" panose="020B0603020202020204" pitchFamily="34" charset="0"/>
                          <a:ea typeface="Arial"/>
                        </a:rPr>
                        <a:t>              </a:t>
                      </a:r>
                      <a:r>
                        <a:rPr lang="hu-HU" sz="1600" b="0" strike="noStrike" spc="-1" dirty="0" err="1">
                          <a:solidFill>
                            <a:srgbClr val="5A6F81"/>
                          </a:solidFill>
                          <a:latin typeface="Trebuchet MS" panose="020B0603020202020204" pitchFamily="34" charset="0"/>
                          <a:ea typeface="Arial"/>
                        </a:rPr>
                        <a:t>occupational</a:t>
                      </a:r>
                      <a:r>
                        <a:rPr lang="hu-HU" sz="1600" b="0" strike="noStrike" spc="-1" dirty="0">
                          <a:solidFill>
                            <a:srgbClr val="5A6F81"/>
                          </a:solidFill>
                          <a:latin typeface="Trebuchet MS" panose="020B0603020202020204" pitchFamily="34" charset="0"/>
                          <a:ea typeface="Arial"/>
                        </a:rPr>
                        <a:t> limit </a:t>
                      </a:r>
                      <a:r>
                        <a:rPr lang="hu-HU" sz="1600" b="0" strike="noStrike" spc="-1" dirty="0" err="1">
                          <a:solidFill>
                            <a:srgbClr val="5A6F81"/>
                          </a:solidFill>
                          <a:latin typeface="Trebuchet MS" panose="020B0603020202020204" pitchFamily="34" charset="0"/>
                          <a:ea typeface="Arial"/>
                        </a:rPr>
                        <a:t>value</a:t>
                      </a:r>
                      <a:r>
                        <a:rPr lang="hu-HU" sz="1600" b="0" strike="noStrike" spc="-1" dirty="0">
                          <a:solidFill>
                            <a:srgbClr val="5A6F81"/>
                          </a:solidFill>
                          <a:latin typeface="Trebuchet MS" panose="020B0603020202020204" pitchFamily="34" charset="0"/>
                          <a:ea typeface="Arial"/>
                        </a:rPr>
                        <a:t>:    10 mg/m</a:t>
                      </a:r>
                      <a:r>
                        <a:rPr lang="hu-HU" sz="1600" b="0" strike="noStrike" kern="1200" spc="-1" baseline="30000" dirty="0">
                          <a:solidFill>
                            <a:srgbClr val="5A6F81"/>
                          </a:solidFill>
                          <a:latin typeface="Trebuchet MS" panose="020B0603020202020204" pitchFamily="34" charset="0"/>
                          <a:ea typeface="Arial"/>
                          <a:cs typeface="+mn-cs"/>
                        </a:rPr>
                        <a:t>3</a:t>
                      </a:r>
                    </a:p>
                  </a:txBody>
                  <a:tcPr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hu-HU" sz="1600" b="0" strike="noStrike" spc="-1" dirty="0">
                          <a:solidFill>
                            <a:srgbClr val="5A6F81"/>
                          </a:solidFill>
                          <a:latin typeface="Trebuchet MS" panose="020B0603020202020204" pitchFamily="34" charset="0"/>
                          <a:ea typeface="Arial"/>
                        </a:rPr>
                        <a:t>5</a:t>
                      </a:r>
                      <a:r>
                        <a:rPr lang="en-US" sz="1600" b="0" strike="noStrike" spc="-1" dirty="0">
                          <a:solidFill>
                            <a:srgbClr val="5A6F81"/>
                          </a:solidFill>
                          <a:latin typeface="Trebuchet MS" panose="020B0603020202020204" pitchFamily="34" charset="0"/>
                          <a:ea typeface="Arial"/>
                        </a:rPr>
                        <a:t> </a:t>
                      </a:r>
                      <a:r>
                        <a:rPr lang="hu-HU" sz="1600" b="0" strike="noStrike" spc="-1" dirty="0">
                          <a:solidFill>
                            <a:srgbClr val="5A6F81"/>
                          </a:solidFill>
                          <a:latin typeface="Trebuchet MS" panose="020B0603020202020204" pitchFamily="34" charset="0"/>
                          <a:ea typeface="Arial"/>
                        </a:rPr>
                        <a:t>(</a:t>
                      </a:r>
                      <a:r>
                        <a:rPr lang="hu-HU" sz="1600" b="0" strike="noStrike" spc="-1" dirty="0" err="1">
                          <a:solidFill>
                            <a:srgbClr val="5A6F81"/>
                          </a:solidFill>
                          <a:latin typeface="Trebuchet MS" panose="020B0603020202020204" pitchFamily="34" charset="0"/>
                          <a:ea typeface="Arial"/>
                        </a:rPr>
                        <a:t>annual</a:t>
                      </a:r>
                      <a:r>
                        <a:rPr lang="hu-HU" sz="1600" b="0" strike="noStrike" spc="-1" dirty="0">
                          <a:solidFill>
                            <a:srgbClr val="5A6F81"/>
                          </a:solidFill>
                          <a:latin typeface="Trebuchet MS" panose="020B0603020202020204" pitchFamily="34" charset="0"/>
                          <a:ea typeface="Arial"/>
                        </a:rPr>
                        <a:t>)</a:t>
                      </a:r>
                      <a:endParaRPr lang="hu-HU" sz="1600" b="0" strike="noStrike" spc="-1" dirty="0">
                        <a:latin typeface="Trebuchet MS" panose="020B0603020202020204" pitchFamily="34" charset="0"/>
                      </a:endParaRPr>
                    </a:p>
                  </a:txBody>
                  <a:tcPr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621720">
                <a:tc>
                  <a:txBody>
                    <a:bodyPr/>
                    <a:lstStyle/>
                    <a:p>
                      <a:pPr>
                        <a:lnSpc>
                          <a:spcPct val="100000"/>
                        </a:lnSpc>
                      </a:pPr>
                      <a:r>
                        <a:rPr lang="hu-HU" sz="1600" b="0" strike="noStrike" spc="-1" dirty="0">
                          <a:solidFill>
                            <a:srgbClr val="5A6F81"/>
                          </a:solidFill>
                          <a:latin typeface="Trebuchet MS" panose="020B0603020202020204" pitchFamily="34" charset="0"/>
                          <a:ea typeface="Arial"/>
                        </a:rPr>
                        <a:t>The </a:t>
                      </a:r>
                      <a:r>
                        <a:rPr lang="hu-HU" sz="1600" b="0" strike="noStrike" spc="-1" dirty="0" err="1">
                          <a:solidFill>
                            <a:srgbClr val="5A6F81"/>
                          </a:solidFill>
                          <a:latin typeface="Trebuchet MS" panose="020B0603020202020204" pitchFamily="34" charset="0"/>
                          <a:ea typeface="Arial"/>
                        </a:rPr>
                        <a:t>Netherlands</a:t>
                      </a:r>
                      <a:r>
                        <a:rPr lang="hu-HU" sz="1600" b="0" strike="noStrike" spc="-1" dirty="0">
                          <a:solidFill>
                            <a:srgbClr val="5A6F81"/>
                          </a:solidFill>
                          <a:latin typeface="Trebuchet MS" panose="020B0603020202020204" pitchFamily="34" charset="0"/>
                          <a:ea typeface="Arial"/>
                        </a:rPr>
                        <a:t>, 1984, </a:t>
                      </a:r>
                      <a:r>
                        <a:rPr lang="hu-HU" sz="1600" b="0" strike="noStrike" spc="-1" dirty="0" err="1">
                          <a:solidFill>
                            <a:srgbClr val="5A6F81"/>
                          </a:solidFill>
                          <a:latin typeface="Trebuchet MS" panose="020B0603020202020204" pitchFamily="34" charset="0"/>
                          <a:ea typeface="Arial"/>
                        </a:rPr>
                        <a:t>carcinogenic</a:t>
                      </a:r>
                      <a:r>
                        <a:rPr lang="hu-HU" sz="1600" b="0" strike="noStrike" spc="-1" dirty="0">
                          <a:solidFill>
                            <a:srgbClr val="5A6F81"/>
                          </a:solidFill>
                          <a:latin typeface="Trebuchet MS" panose="020B0603020202020204" pitchFamily="34" charset="0"/>
                          <a:ea typeface="Arial"/>
                        </a:rPr>
                        <a:t> life-</a:t>
                      </a:r>
                      <a:r>
                        <a:rPr lang="hu-HU" sz="1600" b="0" strike="noStrike" spc="-1" dirty="0" err="1">
                          <a:solidFill>
                            <a:srgbClr val="5A6F81"/>
                          </a:solidFill>
                          <a:latin typeface="Trebuchet MS" panose="020B0603020202020204" pitchFamily="34" charset="0"/>
                          <a:ea typeface="Arial"/>
                        </a:rPr>
                        <a:t>time</a:t>
                      </a:r>
                      <a:r>
                        <a:rPr lang="hu-HU" sz="1600" b="0" strike="noStrike" spc="-1" dirty="0">
                          <a:solidFill>
                            <a:srgbClr val="5A6F81"/>
                          </a:solidFill>
                          <a:latin typeface="Trebuchet MS" panose="020B0603020202020204" pitchFamily="34" charset="0"/>
                          <a:ea typeface="Arial"/>
                        </a:rPr>
                        <a:t> unit </a:t>
                      </a:r>
                      <a:r>
                        <a:rPr lang="hu-HU" sz="1600" b="0" strike="noStrike" spc="-1" dirty="0" err="1">
                          <a:solidFill>
                            <a:srgbClr val="5A6F81"/>
                          </a:solidFill>
                          <a:latin typeface="Trebuchet MS" panose="020B0603020202020204" pitchFamily="34" charset="0"/>
                          <a:ea typeface="Arial"/>
                        </a:rPr>
                        <a:t>risk</a:t>
                      </a:r>
                      <a:r>
                        <a:rPr lang="hu-HU" sz="1600" b="0" strike="noStrike" spc="-1" dirty="0">
                          <a:solidFill>
                            <a:srgbClr val="5A6F81"/>
                          </a:solidFill>
                          <a:latin typeface="Trebuchet MS" panose="020B0603020202020204" pitchFamily="34" charset="0"/>
                          <a:ea typeface="Arial"/>
                        </a:rPr>
                        <a:t>:  for</a:t>
                      </a:r>
                      <a:r>
                        <a:rPr lang="hu-HU" sz="1600" b="1" strike="noStrike" spc="-1" dirty="0">
                          <a:solidFill>
                            <a:srgbClr val="5A6F81"/>
                          </a:solidFill>
                          <a:latin typeface="Trebuchet MS" panose="020B0603020202020204" pitchFamily="34" charset="0"/>
                          <a:ea typeface="Arial"/>
                        </a:rPr>
                        <a:t>10</a:t>
                      </a:r>
                      <a:r>
                        <a:rPr lang="hu-HU" sz="1600" b="1" strike="noStrike" spc="-1" baseline="30000" dirty="0">
                          <a:solidFill>
                            <a:srgbClr val="5A6F81"/>
                          </a:solidFill>
                          <a:latin typeface="Trebuchet MS" panose="020B0603020202020204" pitchFamily="34" charset="0"/>
                          <a:ea typeface="Arial"/>
                        </a:rPr>
                        <a:t>-6</a:t>
                      </a:r>
                      <a:endParaRPr lang="hu-HU" sz="1600" b="0" strike="noStrike" spc="-1" dirty="0">
                        <a:latin typeface="Trebuchet MS" panose="020B0603020202020204" pitchFamily="34" charset="0"/>
                      </a:endParaRPr>
                    </a:p>
                  </a:txBody>
                  <a:tcPr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hu-HU" sz="1600" b="0" strike="noStrike" spc="-1" dirty="0">
                          <a:solidFill>
                            <a:srgbClr val="5A6F81"/>
                          </a:solidFill>
                          <a:latin typeface="Trebuchet MS" panose="020B0603020202020204" pitchFamily="34" charset="0"/>
                          <a:ea typeface="Arial"/>
                        </a:rPr>
                        <a:t>0.35</a:t>
                      </a:r>
                      <a:endParaRPr lang="hu-HU" sz="1600" b="0" strike="noStrike" spc="-1" dirty="0">
                        <a:latin typeface="Trebuchet MS" panose="020B0603020202020204" pitchFamily="34" charset="0"/>
                      </a:endParaRPr>
                    </a:p>
                  </a:txBody>
                  <a:tcPr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1167480">
                <a:tc>
                  <a:txBody>
                    <a:bodyPr/>
                    <a:lstStyle/>
                    <a:p>
                      <a:pPr>
                        <a:lnSpc>
                          <a:spcPct val="100000"/>
                        </a:lnSpc>
                      </a:pPr>
                      <a:r>
                        <a:rPr lang="hu-HU" sz="1600" b="0" strike="noStrike" spc="-1" dirty="0">
                          <a:solidFill>
                            <a:srgbClr val="5A6F81"/>
                          </a:solidFill>
                          <a:latin typeface="Trebuchet MS" panose="020B0603020202020204" pitchFamily="34" charset="0"/>
                          <a:ea typeface="Arial"/>
                        </a:rPr>
                        <a:t>EPA/IRIS </a:t>
                      </a:r>
                      <a:r>
                        <a:rPr lang="hu-HU" sz="1600" b="0" strike="noStrike" spc="-1" dirty="0" err="1">
                          <a:solidFill>
                            <a:srgbClr val="5A6F81"/>
                          </a:solidFill>
                          <a:latin typeface="Trebuchet MS" panose="020B0603020202020204" pitchFamily="34" charset="0"/>
                          <a:ea typeface="Arial"/>
                        </a:rPr>
                        <a:t>carcinogenic</a:t>
                      </a:r>
                      <a:r>
                        <a:rPr lang="hu-HU" sz="1600" b="0" strike="noStrike" spc="-1" dirty="0">
                          <a:solidFill>
                            <a:srgbClr val="5A6F81"/>
                          </a:solidFill>
                          <a:latin typeface="Trebuchet MS" panose="020B0603020202020204" pitchFamily="34" charset="0"/>
                          <a:ea typeface="Arial"/>
                        </a:rPr>
                        <a:t> life-</a:t>
                      </a:r>
                      <a:r>
                        <a:rPr lang="hu-HU" sz="1600" b="0" strike="noStrike" spc="-1" dirty="0" err="1">
                          <a:solidFill>
                            <a:srgbClr val="5A6F81"/>
                          </a:solidFill>
                          <a:latin typeface="Trebuchet MS" panose="020B0603020202020204" pitchFamily="34" charset="0"/>
                          <a:ea typeface="Arial"/>
                        </a:rPr>
                        <a:t>time</a:t>
                      </a:r>
                      <a:r>
                        <a:rPr lang="hu-HU" sz="1600" b="0" strike="noStrike" spc="-1" dirty="0">
                          <a:solidFill>
                            <a:srgbClr val="5A6F81"/>
                          </a:solidFill>
                          <a:latin typeface="Trebuchet MS" panose="020B0603020202020204" pitchFamily="34" charset="0"/>
                          <a:ea typeface="Arial"/>
                        </a:rPr>
                        <a:t> unit </a:t>
                      </a:r>
                      <a:r>
                        <a:rPr lang="hu-HU" sz="1600" b="0" strike="noStrike" spc="-1" dirty="0" err="1">
                          <a:solidFill>
                            <a:srgbClr val="5A6F81"/>
                          </a:solidFill>
                          <a:latin typeface="Trebuchet MS" panose="020B0603020202020204" pitchFamily="34" charset="0"/>
                          <a:ea typeface="Arial"/>
                        </a:rPr>
                        <a:t>risk</a:t>
                      </a:r>
                      <a:r>
                        <a:rPr lang="hu-HU" sz="1600" b="0" strike="noStrike" spc="-1" dirty="0">
                          <a:solidFill>
                            <a:srgbClr val="5A6F81"/>
                          </a:solidFill>
                          <a:latin typeface="Trebuchet MS" panose="020B0603020202020204" pitchFamily="34" charset="0"/>
                          <a:ea typeface="Arial"/>
                        </a:rPr>
                        <a:t>: </a:t>
                      </a:r>
                      <a:r>
                        <a:rPr lang="hu-HU" sz="1600" b="1" strike="noStrike" spc="-1" dirty="0">
                          <a:solidFill>
                            <a:srgbClr val="5A6F81"/>
                          </a:solidFill>
                          <a:latin typeface="Trebuchet MS" panose="020B0603020202020204" pitchFamily="34" charset="0"/>
                          <a:ea typeface="Arial"/>
                        </a:rPr>
                        <a:t>1 g/m</a:t>
                      </a:r>
                      <a:r>
                        <a:rPr lang="hu-HU" sz="1600" b="0" strike="noStrike" kern="1200" spc="-1" baseline="30000" dirty="0">
                          <a:solidFill>
                            <a:srgbClr val="5A6F81"/>
                          </a:solidFill>
                          <a:latin typeface="Trebuchet MS" panose="020B0603020202020204" pitchFamily="34" charset="0"/>
                          <a:ea typeface="Arial"/>
                          <a:cs typeface="+mn-cs"/>
                        </a:rPr>
                        <a:t>3</a:t>
                      </a:r>
                      <a:r>
                        <a:rPr lang="hu-HU" sz="1600" b="1" strike="noStrike" spc="-1" dirty="0">
                          <a:solidFill>
                            <a:srgbClr val="5A6F81"/>
                          </a:solidFill>
                          <a:latin typeface="Trebuchet MS" panose="020B0603020202020204" pitchFamily="34" charset="0"/>
                          <a:ea typeface="Arial"/>
                        </a:rPr>
                        <a:t>  4.4 x 10</a:t>
                      </a:r>
                      <a:r>
                        <a:rPr lang="hu-HU" sz="1600" b="1" strike="noStrike" spc="-1" baseline="30000" dirty="0">
                          <a:solidFill>
                            <a:srgbClr val="5A6F81"/>
                          </a:solidFill>
                          <a:latin typeface="Trebuchet MS" panose="020B0603020202020204" pitchFamily="34" charset="0"/>
                          <a:ea typeface="Arial"/>
                        </a:rPr>
                        <a:t>-6</a:t>
                      </a:r>
                      <a:endParaRPr lang="hu-HU" sz="1600" b="0" strike="noStrike" spc="-1" dirty="0">
                        <a:latin typeface="Trebuchet MS" panose="020B0603020202020204" pitchFamily="34" charset="0"/>
                      </a:endParaRPr>
                    </a:p>
                    <a:p>
                      <a:pPr>
                        <a:lnSpc>
                          <a:spcPct val="100000"/>
                        </a:lnSpc>
                      </a:pPr>
                      <a:endParaRPr lang="en-US" sz="1600" b="1" strike="noStrike" spc="-1" dirty="0">
                        <a:solidFill>
                          <a:srgbClr val="5A6F81"/>
                        </a:solidFill>
                        <a:latin typeface="Trebuchet MS" panose="020B0603020202020204" pitchFamily="34" charset="0"/>
                        <a:ea typeface="Arial"/>
                      </a:endParaRPr>
                    </a:p>
                    <a:p>
                      <a:pPr>
                        <a:lnSpc>
                          <a:spcPct val="100000"/>
                        </a:lnSpc>
                      </a:pPr>
                      <a:r>
                        <a:rPr lang="en-US" sz="1600" b="1" strike="noStrike" spc="-1" dirty="0">
                          <a:solidFill>
                            <a:srgbClr val="5A6F81"/>
                          </a:solidFill>
                          <a:latin typeface="Trebuchet MS" panose="020B0603020202020204" pitchFamily="34" charset="0"/>
                          <a:ea typeface="Arial"/>
                        </a:rPr>
                        <a:t>                                                   </a:t>
                      </a:r>
                      <a:r>
                        <a:rPr lang="hu-HU" sz="1600" b="1" strike="noStrike" spc="-1" dirty="0" err="1">
                          <a:solidFill>
                            <a:srgbClr val="5A6F81"/>
                          </a:solidFill>
                          <a:latin typeface="Trebuchet MS" panose="020B0603020202020204" pitchFamily="34" charset="0"/>
                          <a:ea typeface="Arial"/>
                        </a:rPr>
                        <a:t>from</a:t>
                      </a:r>
                      <a:r>
                        <a:rPr lang="hu-HU" sz="1600" b="1" strike="noStrike" spc="-1" dirty="0">
                          <a:solidFill>
                            <a:srgbClr val="5A6F81"/>
                          </a:solidFill>
                          <a:latin typeface="Trebuchet MS" panose="020B0603020202020204" pitchFamily="34" charset="0"/>
                          <a:ea typeface="Arial"/>
                        </a:rPr>
                        <a:t> </a:t>
                      </a:r>
                      <a:r>
                        <a:rPr lang="hu-HU" sz="1600" b="1" strike="noStrike" spc="-1" dirty="0" err="1">
                          <a:solidFill>
                            <a:srgbClr val="5A6F81"/>
                          </a:solidFill>
                          <a:latin typeface="Trebuchet MS" panose="020B0603020202020204" pitchFamily="34" charset="0"/>
                          <a:ea typeface="Arial"/>
                        </a:rPr>
                        <a:t>childhood</a:t>
                      </a:r>
                      <a:r>
                        <a:rPr lang="hu-HU" sz="1600" b="1" strike="noStrike" spc="-1" dirty="0">
                          <a:solidFill>
                            <a:srgbClr val="5A6F81"/>
                          </a:solidFill>
                          <a:latin typeface="Trebuchet MS" panose="020B0603020202020204" pitchFamily="34" charset="0"/>
                          <a:ea typeface="Arial"/>
                        </a:rPr>
                        <a:t>:</a:t>
                      </a:r>
                      <a:r>
                        <a:rPr lang="en-US" sz="1600" b="1" strike="noStrike" spc="-1" baseline="0" dirty="0">
                          <a:solidFill>
                            <a:srgbClr val="5A6F81"/>
                          </a:solidFill>
                          <a:latin typeface="Trebuchet MS" panose="020B0603020202020204" pitchFamily="34" charset="0"/>
                          <a:ea typeface="Arial"/>
                        </a:rPr>
                        <a:t> </a:t>
                      </a:r>
                      <a:r>
                        <a:rPr lang="hu-HU" sz="1600" b="1" strike="noStrike" spc="-1" dirty="0">
                          <a:solidFill>
                            <a:srgbClr val="5A6F81"/>
                          </a:solidFill>
                          <a:latin typeface="Trebuchet MS" panose="020B0603020202020204" pitchFamily="34" charset="0"/>
                          <a:ea typeface="Arial"/>
                        </a:rPr>
                        <a:t>8.8 x</a:t>
                      </a:r>
                      <a:r>
                        <a:rPr lang="hu-HU" sz="1600" b="0" strike="noStrike" spc="-1" dirty="0">
                          <a:solidFill>
                            <a:srgbClr val="5A6F81"/>
                          </a:solidFill>
                          <a:latin typeface="Trebuchet MS" panose="020B0603020202020204" pitchFamily="34" charset="0"/>
                          <a:ea typeface="Arial"/>
                        </a:rPr>
                        <a:t> </a:t>
                      </a:r>
                      <a:r>
                        <a:rPr lang="hu-HU" sz="1600" b="1" strike="noStrike" spc="-1" dirty="0">
                          <a:solidFill>
                            <a:srgbClr val="5A6F81"/>
                          </a:solidFill>
                          <a:latin typeface="Trebuchet MS" panose="020B0603020202020204" pitchFamily="34" charset="0"/>
                          <a:ea typeface="Arial"/>
                        </a:rPr>
                        <a:t>10</a:t>
                      </a:r>
                      <a:r>
                        <a:rPr lang="hu-HU" sz="1600" b="1" strike="noStrike" spc="-1" baseline="30000" dirty="0">
                          <a:solidFill>
                            <a:srgbClr val="5A6F81"/>
                          </a:solidFill>
                          <a:latin typeface="Trebuchet MS" panose="020B0603020202020204" pitchFamily="34" charset="0"/>
                          <a:ea typeface="Arial"/>
                        </a:rPr>
                        <a:t>-6</a:t>
                      </a:r>
                      <a:endParaRPr lang="hu-HU" sz="1600" b="0" strike="noStrike" spc="-1" dirty="0">
                        <a:latin typeface="Trebuchet MS" panose="020B0603020202020204" pitchFamily="34" charset="0"/>
                      </a:endParaRPr>
                    </a:p>
                  </a:txBody>
                  <a:tcPr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hu-HU" sz="1600" b="0" strike="noStrike" spc="-1" dirty="0">
                          <a:solidFill>
                            <a:srgbClr val="5A6F81"/>
                          </a:solidFill>
                          <a:latin typeface="Trebuchet MS" panose="020B0603020202020204" pitchFamily="34" charset="0"/>
                          <a:ea typeface="Arial"/>
                        </a:rPr>
                        <a:t>0.23</a:t>
                      </a:r>
                      <a:r>
                        <a:rPr lang="hu-HU" sz="1600" b="1" strike="noStrike" spc="-1" dirty="0">
                          <a:solidFill>
                            <a:srgbClr val="5A6F81"/>
                          </a:solidFill>
                          <a:latin typeface="Trebuchet MS" panose="020B0603020202020204" pitchFamily="34" charset="0"/>
                          <a:ea typeface="Arial"/>
                        </a:rPr>
                        <a:t> </a:t>
                      </a:r>
                      <a:r>
                        <a:rPr lang="hu-HU" sz="1600" b="0" strike="noStrike" spc="-1" dirty="0">
                          <a:solidFill>
                            <a:srgbClr val="5A6F81"/>
                          </a:solidFill>
                          <a:latin typeface="Trebuchet MS" panose="020B0603020202020204" pitchFamily="34" charset="0"/>
                          <a:ea typeface="Arial"/>
                        </a:rPr>
                        <a:t>(</a:t>
                      </a:r>
                      <a:r>
                        <a:rPr lang="hu-HU" sz="1600" b="0" strike="noStrike" spc="-1" dirty="0" err="1">
                          <a:solidFill>
                            <a:srgbClr val="5A6F81"/>
                          </a:solidFill>
                          <a:latin typeface="Trebuchet MS" panose="020B0603020202020204" pitchFamily="34" charset="0"/>
                          <a:ea typeface="Arial"/>
                        </a:rPr>
                        <a:t>for</a:t>
                      </a:r>
                      <a:r>
                        <a:rPr lang="hu-HU" sz="1600" b="0" strike="noStrike" spc="-1" dirty="0">
                          <a:solidFill>
                            <a:srgbClr val="5A6F81"/>
                          </a:solidFill>
                          <a:latin typeface="Trebuchet MS" panose="020B0603020202020204" pitchFamily="34" charset="0"/>
                          <a:ea typeface="Arial"/>
                        </a:rPr>
                        <a:t> 10</a:t>
                      </a:r>
                      <a:r>
                        <a:rPr lang="hu-HU" sz="1600" b="0" strike="noStrike" spc="-1" baseline="30000" dirty="0">
                          <a:solidFill>
                            <a:srgbClr val="5A6F81"/>
                          </a:solidFill>
                          <a:latin typeface="Trebuchet MS" panose="020B0603020202020204" pitchFamily="34" charset="0"/>
                          <a:ea typeface="Arial"/>
                        </a:rPr>
                        <a:t>-6</a:t>
                      </a:r>
                      <a:r>
                        <a:rPr lang="hu-HU" sz="1600" b="0" strike="noStrike" spc="-1" dirty="0">
                          <a:solidFill>
                            <a:srgbClr val="5A6F81"/>
                          </a:solidFill>
                          <a:latin typeface="Trebuchet MS" panose="020B0603020202020204" pitchFamily="34" charset="0"/>
                          <a:ea typeface="Arial"/>
                        </a:rPr>
                        <a:t>)</a:t>
                      </a:r>
                      <a:endParaRPr lang="hu-HU" sz="1600" b="0" strike="noStrike" spc="-1" dirty="0">
                        <a:latin typeface="Trebuchet MS" panose="020B0603020202020204" pitchFamily="34" charset="0"/>
                      </a:endParaRPr>
                    </a:p>
                    <a:p>
                      <a:pPr>
                        <a:lnSpc>
                          <a:spcPct val="100000"/>
                        </a:lnSpc>
                      </a:pPr>
                      <a:r>
                        <a:rPr lang="hu-HU" sz="1600" b="0" strike="noStrike" spc="-1" dirty="0">
                          <a:solidFill>
                            <a:srgbClr val="5A6F81"/>
                          </a:solidFill>
                          <a:latin typeface="Trebuchet MS" panose="020B0603020202020204" pitchFamily="34" charset="0"/>
                          <a:ea typeface="Arial"/>
                        </a:rPr>
                        <a:t>2.3 (</a:t>
                      </a:r>
                      <a:r>
                        <a:rPr lang="hu-HU" sz="1600" b="0" strike="noStrike" spc="-1" dirty="0" err="1">
                          <a:solidFill>
                            <a:srgbClr val="5A6F81"/>
                          </a:solidFill>
                          <a:latin typeface="Trebuchet MS" panose="020B0603020202020204" pitchFamily="34" charset="0"/>
                          <a:ea typeface="Arial"/>
                        </a:rPr>
                        <a:t>for</a:t>
                      </a:r>
                      <a:r>
                        <a:rPr lang="hu-HU" sz="1600" b="0" strike="noStrike" spc="-1" dirty="0">
                          <a:solidFill>
                            <a:srgbClr val="5A6F81"/>
                          </a:solidFill>
                          <a:latin typeface="Trebuchet MS" panose="020B0603020202020204" pitchFamily="34" charset="0"/>
                          <a:ea typeface="Arial"/>
                        </a:rPr>
                        <a:t> 10</a:t>
                      </a:r>
                      <a:r>
                        <a:rPr lang="hu-HU" sz="1600" b="0" strike="noStrike" spc="-1" baseline="30000" dirty="0">
                          <a:solidFill>
                            <a:srgbClr val="5A6F81"/>
                          </a:solidFill>
                          <a:latin typeface="Trebuchet MS" panose="020B0603020202020204" pitchFamily="34" charset="0"/>
                          <a:ea typeface="Arial"/>
                        </a:rPr>
                        <a:t>-5</a:t>
                      </a:r>
                      <a:r>
                        <a:rPr lang="hu-HU" sz="1600" b="0" strike="noStrike" spc="-1" dirty="0">
                          <a:solidFill>
                            <a:srgbClr val="5A6F81"/>
                          </a:solidFill>
                          <a:latin typeface="Trebuchet MS" panose="020B0603020202020204" pitchFamily="34" charset="0"/>
                          <a:ea typeface="Arial"/>
                        </a:rPr>
                        <a:t>)</a:t>
                      </a:r>
                      <a:endParaRPr lang="hu-HU" sz="1600" b="0" strike="noStrike" spc="-1" dirty="0">
                        <a:latin typeface="Trebuchet MS" panose="020B0603020202020204" pitchFamily="34" charset="0"/>
                      </a:endParaRPr>
                    </a:p>
                    <a:p>
                      <a:pPr>
                        <a:lnSpc>
                          <a:spcPct val="100000"/>
                        </a:lnSpc>
                      </a:pPr>
                      <a:r>
                        <a:rPr lang="hu-HU" sz="1600" b="0" strike="noStrike" spc="-1" dirty="0">
                          <a:solidFill>
                            <a:srgbClr val="5A6F81"/>
                          </a:solidFill>
                          <a:latin typeface="Trebuchet MS" panose="020B0603020202020204" pitchFamily="34" charset="0"/>
                          <a:ea typeface="Arial"/>
                        </a:rPr>
                        <a:t>0.11</a:t>
                      </a:r>
                      <a:r>
                        <a:rPr lang="hu-HU" sz="1600" b="1" strike="noStrike" spc="-1" dirty="0">
                          <a:solidFill>
                            <a:srgbClr val="5A6F81"/>
                          </a:solidFill>
                          <a:latin typeface="Trebuchet MS" panose="020B0603020202020204" pitchFamily="34" charset="0"/>
                          <a:ea typeface="Arial"/>
                        </a:rPr>
                        <a:t> </a:t>
                      </a:r>
                      <a:r>
                        <a:rPr lang="hu-HU" sz="1600" b="0" strike="noStrike" spc="-1" dirty="0">
                          <a:solidFill>
                            <a:srgbClr val="5A6F81"/>
                          </a:solidFill>
                          <a:latin typeface="Trebuchet MS" panose="020B0603020202020204" pitchFamily="34" charset="0"/>
                          <a:ea typeface="Arial"/>
                        </a:rPr>
                        <a:t>(</a:t>
                      </a:r>
                      <a:r>
                        <a:rPr lang="hu-HU" sz="1600" b="0" strike="noStrike" spc="-1" dirty="0" err="1">
                          <a:solidFill>
                            <a:srgbClr val="5A6F81"/>
                          </a:solidFill>
                          <a:latin typeface="Trebuchet MS" panose="020B0603020202020204" pitchFamily="34" charset="0"/>
                          <a:ea typeface="Arial"/>
                        </a:rPr>
                        <a:t>for</a:t>
                      </a:r>
                      <a:r>
                        <a:rPr lang="hu-HU" sz="1600" b="0" strike="noStrike" spc="-1" dirty="0">
                          <a:solidFill>
                            <a:srgbClr val="5A6F81"/>
                          </a:solidFill>
                          <a:latin typeface="Trebuchet MS" panose="020B0603020202020204" pitchFamily="34" charset="0"/>
                          <a:ea typeface="Arial"/>
                        </a:rPr>
                        <a:t> 10</a:t>
                      </a:r>
                      <a:r>
                        <a:rPr lang="hu-HU" sz="1600" b="0" strike="noStrike" spc="-1" baseline="30000" dirty="0">
                          <a:solidFill>
                            <a:srgbClr val="5A6F81"/>
                          </a:solidFill>
                          <a:latin typeface="Trebuchet MS" panose="020B0603020202020204" pitchFamily="34" charset="0"/>
                          <a:ea typeface="Arial"/>
                        </a:rPr>
                        <a:t>-6</a:t>
                      </a:r>
                      <a:r>
                        <a:rPr lang="hu-HU" sz="1600" b="0" strike="noStrike" spc="-1" dirty="0">
                          <a:solidFill>
                            <a:srgbClr val="5A6F81"/>
                          </a:solidFill>
                          <a:latin typeface="Trebuchet MS" panose="020B0603020202020204" pitchFamily="34" charset="0"/>
                          <a:ea typeface="Arial"/>
                        </a:rPr>
                        <a:t>)</a:t>
                      </a:r>
                      <a:endParaRPr lang="hu-HU" sz="1600" b="0" strike="noStrike" spc="-1" dirty="0">
                        <a:latin typeface="Trebuchet MS" panose="020B0603020202020204" pitchFamily="34" charset="0"/>
                      </a:endParaRPr>
                    </a:p>
                    <a:p>
                      <a:pPr>
                        <a:lnSpc>
                          <a:spcPct val="100000"/>
                        </a:lnSpc>
                      </a:pPr>
                      <a:r>
                        <a:rPr lang="hu-HU" sz="1600" b="0" strike="noStrike" spc="-1" dirty="0">
                          <a:solidFill>
                            <a:srgbClr val="5A6F81"/>
                          </a:solidFill>
                          <a:latin typeface="Trebuchet MS" panose="020B0603020202020204" pitchFamily="34" charset="0"/>
                          <a:ea typeface="Arial"/>
                        </a:rPr>
                        <a:t>1.1 (</a:t>
                      </a:r>
                      <a:r>
                        <a:rPr lang="hu-HU" sz="1600" b="0" strike="noStrike" spc="-1" dirty="0" err="1">
                          <a:solidFill>
                            <a:srgbClr val="5A6F81"/>
                          </a:solidFill>
                          <a:latin typeface="Trebuchet MS" panose="020B0603020202020204" pitchFamily="34" charset="0"/>
                          <a:ea typeface="Arial"/>
                        </a:rPr>
                        <a:t>for</a:t>
                      </a:r>
                      <a:r>
                        <a:rPr lang="hu-HU" sz="1600" b="0" strike="noStrike" spc="-1" dirty="0">
                          <a:solidFill>
                            <a:srgbClr val="5A6F81"/>
                          </a:solidFill>
                          <a:latin typeface="Trebuchet MS" panose="020B0603020202020204" pitchFamily="34" charset="0"/>
                          <a:ea typeface="Arial"/>
                        </a:rPr>
                        <a:t> 10</a:t>
                      </a:r>
                      <a:r>
                        <a:rPr lang="hu-HU" sz="1600" b="0" strike="noStrike" spc="-1" baseline="30000" dirty="0">
                          <a:solidFill>
                            <a:srgbClr val="5A6F81"/>
                          </a:solidFill>
                          <a:latin typeface="Trebuchet MS" panose="020B0603020202020204" pitchFamily="34" charset="0"/>
                          <a:ea typeface="Arial"/>
                        </a:rPr>
                        <a:t>-5</a:t>
                      </a:r>
                      <a:r>
                        <a:rPr lang="hu-HU" sz="1600" b="0" strike="noStrike" spc="-1" dirty="0">
                          <a:solidFill>
                            <a:srgbClr val="5A6F81"/>
                          </a:solidFill>
                          <a:latin typeface="Trebuchet MS" panose="020B0603020202020204" pitchFamily="34" charset="0"/>
                          <a:ea typeface="Arial"/>
                        </a:rPr>
                        <a:t>)</a:t>
                      </a:r>
                      <a:endParaRPr lang="hu-HU" sz="1600" b="0" strike="noStrike" spc="-1" dirty="0">
                        <a:latin typeface="Trebuchet MS" panose="020B0603020202020204" pitchFamily="34" charset="0"/>
                      </a:endParaRPr>
                    </a:p>
                  </a:txBody>
                  <a:tcPr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636840">
                <a:tc>
                  <a:txBody>
                    <a:bodyPr/>
                    <a:lstStyle/>
                    <a:p>
                      <a:pPr>
                        <a:lnSpc>
                          <a:spcPct val="100000"/>
                        </a:lnSpc>
                      </a:pPr>
                      <a:r>
                        <a:rPr lang="hu-HU" sz="1600" b="0" strike="noStrike" spc="-1" dirty="0">
                          <a:solidFill>
                            <a:srgbClr val="5A6F81"/>
                          </a:solidFill>
                          <a:latin typeface="Trebuchet MS" panose="020B0603020202020204" pitchFamily="34" charset="0"/>
                          <a:ea typeface="Arial"/>
                        </a:rPr>
                        <a:t>WHO (1987) </a:t>
                      </a:r>
                      <a:r>
                        <a:rPr lang="hu-HU" sz="1600" b="0" strike="noStrike" spc="-1" dirty="0" err="1">
                          <a:solidFill>
                            <a:srgbClr val="5A6F81"/>
                          </a:solidFill>
                          <a:latin typeface="Trebuchet MS" panose="020B0603020202020204" pitchFamily="34" charset="0"/>
                          <a:ea typeface="Arial"/>
                        </a:rPr>
                        <a:t>carcinogenic</a:t>
                      </a:r>
                      <a:r>
                        <a:rPr lang="hu-HU" sz="1600" b="0" strike="noStrike" spc="-1" dirty="0">
                          <a:solidFill>
                            <a:srgbClr val="5A6F81"/>
                          </a:solidFill>
                          <a:latin typeface="Trebuchet MS" panose="020B0603020202020204" pitchFamily="34" charset="0"/>
                          <a:ea typeface="Arial"/>
                        </a:rPr>
                        <a:t> life-</a:t>
                      </a:r>
                      <a:r>
                        <a:rPr lang="hu-HU" sz="1600" b="0" strike="noStrike" spc="-1" dirty="0" err="1">
                          <a:solidFill>
                            <a:srgbClr val="5A6F81"/>
                          </a:solidFill>
                          <a:latin typeface="Trebuchet MS" panose="020B0603020202020204" pitchFamily="34" charset="0"/>
                          <a:ea typeface="Arial"/>
                        </a:rPr>
                        <a:t>time</a:t>
                      </a:r>
                      <a:r>
                        <a:rPr lang="hu-HU" sz="1600" b="0" strike="noStrike" spc="-1" dirty="0">
                          <a:solidFill>
                            <a:srgbClr val="5A6F81"/>
                          </a:solidFill>
                          <a:latin typeface="Trebuchet MS" panose="020B0603020202020204" pitchFamily="34" charset="0"/>
                          <a:ea typeface="Arial"/>
                        </a:rPr>
                        <a:t> unit </a:t>
                      </a:r>
                      <a:r>
                        <a:rPr lang="hu-HU" sz="1600" b="0" strike="noStrike" spc="-1" dirty="0" err="1">
                          <a:solidFill>
                            <a:srgbClr val="5A6F81"/>
                          </a:solidFill>
                          <a:latin typeface="Trebuchet MS" panose="020B0603020202020204" pitchFamily="34" charset="0"/>
                          <a:ea typeface="Arial"/>
                        </a:rPr>
                        <a:t>risk</a:t>
                      </a:r>
                      <a:r>
                        <a:rPr lang="hu-HU" sz="1600" b="0" strike="noStrike" spc="-1" dirty="0">
                          <a:solidFill>
                            <a:srgbClr val="5A6F81"/>
                          </a:solidFill>
                          <a:latin typeface="Trebuchet MS" panose="020B0603020202020204" pitchFamily="34" charset="0"/>
                          <a:ea typeface="Arial"/>
                        </a:rPr>
                        <a:t>: </a:t>
                      </a:r>
                      <a:r>
                        <a:rPr lang="hu-HU" sz="1600" b="1" strike="noStrike" spc="-1" dirty="0">
                          <a:solidFill>
                            <a:srgbClr val="5A6F81"/>
                          </a:solidFill>
                          <a:latin typeface="Trebuchet MS" panose="020B0603020202020204" pitchFamily="34" charset="0"/>
                          <a:ea typeface="Arial"/>
                        </a:rPr>
                        <a:t>1 </a:t>
                      </a:r>
                      <a:r>
                        <a:rPr lang="en-US" sz="1600" b="1" strike="noStrike" spc="-1" dirty="0">
                          <a:solidFill>
                            <a:srgbClr val="5A6F81"/>
                          </a:solidFill>
                          <a:latin typeface="Trebuchet MS" panose="020B0603020202020204" pitchFamily="34" charset="0"/>
                          <a:ea typeface="Arial"/>
                        </a:rPr>
                        <a:t>0</a:t>
                      </a:r>
                      <a:r>
                        <a:rPr lang="hu-HU" sz="1600" b="1" strike="noStrike" spc="-1" dirty="0">
                          <a:solidFill>
                            <a:srgbClr val="5A6F81"/>
                          </a:solidFill>
                          <a:latin typeface="Trebuchet MS" panose="020B0603020202020204" pitchFamily="34" charset="0"/>
                          <a:ea typeface="Arial"/>
                        </a:rPr>
                        <a:t>g/m</a:t>
                      </a:r>
                      <a:r>
                        <a:rPr lang="hu-HU" sz="1600" b="0" strike="noStrike" kern="1200" spc="-1" baseline="30000" dirty="0">
                          <a:solidFill>
                            <a:srgbClr val="5A6F81"/>
                          </a:solidFill>
                          <a:latin typeface="Trebuchet MS" panose="020B0603020202020204" pitchFamily="34" charset="0"/>
                          <a:ea typeface="Arial"/>
                          <a:cs typeface="+mn-cs"/>
                        </a:rPr>
                        <a:t>3</a:t>
                      </a:r>
                      <a:r>
                        <a:rPr lang="hu-HU" sz="1600" b="1" strike="noStrike" spc="-1" dirty="0">
                          <a:solidFill>
                            <a:srgbClr val="5A6F81"/>
                          </a:solidFill>
                          <a:latin typeface="Trebuchet MS" panose="020B0603020202020204" pitchFamily="34" charset="0"/>
                          <a:ea typeface="Arial"/>
                        </a:rPr>
                        <a:t>  1.0 x 10</a:t>
                      </a:r>
                      <a:r>
                        <a:rPr lang="hu-HU" sz="1600" b="1" strike="noStrike" spc="-1" baseline="30000" dirty="0">
                          <a:solidFill>
                            <a:srgbClr val="5A6F81"/>
                          </a:solidFill>
                          <a:latin typeface="Trebuchet MS" panose="020B0603020202020204" pitchFamily="34" charset="0"/>
                          <a:ea typeface="Arial"/>
                        </a:rPr>
                        <a:t>-6</a:t>
                      </a:r>
                      <a:endParaRPr lang="hu-HU" sz="1600" b="0" strike="noStrike" spc="-1" dirty="0">
                        <a:latin typeface="Trebuchet MS" panose="020B0603020202020204" pitchFamily="34" charset="0"/>
                      </a:endParaRPr>
                    </a:p>
                  </a:txBody>
                  <a:tcPr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hu-HU" sz="1600" b="0" strike="noStrike" spc="-1" dirty="0">
                          <a:solidFill>
                            <a:srgbClr val="5A6F81"/>
                          </a:solidFill>
                          <a:latin typeface="Trebuchet MS" panose="020B0603020202020204" pitchFamily="34" charset="0"/>
                          <a:ea typeface="Arial"/>
                        </a:rPr>
                        <a:t>10 (</a:t>
                      </a:r>
                      <a:r>
                        <a:rPr lang="hu-HU" sz="1600" b="0" strike="noStrike" spc="-1" dirty="0" err="1">
                          <a:solidFill>
                            <a:srgbClr val="5A6F81"/>
                          </a:solidFill>
                          <a:latin typeface="Trebuchet MS" panose="020B0603020202020204" pitchFamily="34" charset="0"/>
                          <a:ea typeface="Arial"/>
                        </a:rPr>
                        <a:t>for</a:t>
                      </a:r>
                      <a:r>
                        <a:rPr lang="hu-HU" sz="1600" b="0" strike="noStrike" spc="-1" dirty="0">
                          <a:solidFill>
                            <a:srgbClr val="5A6F81"/>
                          </a:solidFill>
                          <a:latin typeface="Trebuchet MS" panose="020B0603020202020204" pitchFamily="34" charset="0"/>
                          <a:ea typeface="Arial"/>
                        </a:rPr>
                        <a:t> 10</a:t>
                      </a:r>
                      <a:r>
                        <a:rPr lang="hu-HU" sz="1600" b="0" strike="noStrike" spc="-1" baseline="30000" dirty="0">
                          <a:solidFill>
                            <a:srgbClr val="5A6F81"/>
                          </a:solidFill>
                          <a:latin typeface="Trebuchet MS" panose="020B0603020202020204" pitchFamily="34" charset="0"/>
                          <a:ea typeface="Arial"/>
                        </a:rPr>
                        <a:t>-5</a:t>
                      </a:r>
                      <a:r>
                        <a:rPr lang="hu-HU" sz="1600" b="0" strike="noStrike" spc="-1" dirty="0">
                          <a:solidFill>
                            <a:srgbClr val="5A6F81"/>
                          </a:solidFill>
                          <a:latin typeface="Trebuchet MS" panose="020B0603020202020204" pitchFamily="34" charset="0"/>
                          <a:ea typeface="Arial"/>
                        </a:rPr>
                        <a:t>)</a:t>
                      </a:r>
                      <a:endParaRPr lang="hu-HU" sz="1600" b="0" strike="noStrike" spc="-1" dirty="0">
                        <a:latin typeface="Trebuchet MS" panose="020B0603020202020204" pitchFamily="34" charset="0"/>
                      </a:endParaRPr>
                    </a:p>
                  </a:txBody>
                  <a:tcPr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574560">
                <a:tc>
                  <a:txBody>
                    <a:bodyPr/>
                    <a:lstStyle/>
                    <a:p>
                      <a:pPr>
                        <a:lnSpc>
                          <a:spcPct val="100000"/>
                        </a:lnSpc>
                      </a:pPr>
                      <a:r>
                        <a:rPr lang="hu-HU" sz="1600" b="0" strike="noStrike" spc="-1" dirty="0">
                          <a:solidFill>
                            <a:srgbClr val="5A6F81"/>
                          </a:solidFill>
                          <a:latin typeface="Trebuchet MS" panose="020B0603020202020204" pitchFamily="34" charset="0"/>
                          <a:ea typeface="Arial"/>
                        </a:rPr>
                        <a:t>WHO, </a:t>
                      </a:r>
                      <a:r>
                        <a:rPr lang="hu-HU" sz="1600" b="0" strike="noStrike" spc="-1" dirty="0" err="1">
                          <a:solidFill>
                            <a:srgbClr val="5A6F81"/>
                          </a:solidFill>
                          <a:latin typeface="Trebuchet MS" panose="020B0603020202020204" pitchFamily="34" charset="0"/>
                          <a:ea typeface="Arial"/>
                        </a:rPr>
                        <a:t>Geneva</a:t>
                      </a:r>
                      <a:r>
                        <a:rPr lang="hu-HU" sz="1600" b="0" strike="noStrike" spc="-1" dirty="0">
                          <a:solidFill>
                            <a:srgbClr val="5A6F81"/>
                          </a:solidFill>
                          <a:latin typeface="Trebuchet MS" panose="020B0603020202020204" pitchFamily="34" charset="0"/>
                          <a:ea typeface="Arial"/>
                        </a:rPr>
                        <a:t>, 2000 </a:t>
                      </a:r>
                      <a:r>
                        <a:rPr lang="hu-HU" sz="1600" b="0" strike="noStrike" spc="-1" dirty="0" err="1">
                          <a:solidFill>
                            <a:srgbClr val="5A6F81"/>
                          </a:solidFill>
                          <a:latin typeface="Trebuchet MS" panose="020B0603020202020204" pitchFamily="34" charset="0"/>
                          <a:ea typeface="Arial"/>
                        </a:rPr>
                        <a:t>as</a:t>
                      </a:r>
                      <a:r>
                        <a:rPr lang="hu-HU" sz="1600" b="0" strike="noStrike" spc="-1" dirty="0">
                          <a:solidFill>
                            <a:srgbClr val="5A6F81"/>
                          </a:solidFill>
                          <a:latin typeface="Trebuchet MS" panose="020B0603020202020204" pitchFamily="34" charset="0"/>
                          <a:ea typeface="Arial"/>
                        </a:rPr>
                        <a:t> </a:t>
                      </a:r>
                      <a:r>
                        <a:rPr lang="hu-HU" sz="1600" b="0" strike="noStrike" spc="-1" dirty="0" err="1">
                          <a:solidFill>
                            <a:srgbClr val="5A6F81"/>
                          </a:solidFill>
                          <a:latin typeface="Trebuchet MS" panose="020B0603020202020204" pitchFamily="34" charset="0"/>
                          <a:ea typeface="Arial"/>
                        </a:rPr>
                        <a:t>above</a:t>
                      </a:r>
                      <a:endParaRPr lang="hu-HU" sz="1600" b="0" strike="noStrike" spc="-1" dirty="0">
                        <a:latin typeface="Trebuchet MS" panose="020B0603020202020204" pitchFamily="34" charset="0"/>
                      </a:endParaRPr>
                    </a:p>
                  </a:txBody>
                  <a:tcPr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endParaRPr lang="en-US" sz="1600" dirty="0">
                        <a:latin typeface="Trebuchet MS" panose="020B0603020202020204" pitchFamily="34" charset="0"/>
                      </a:endParaRPr>
                    </a:p>
                  </a:txBody>
                  <a:tcPr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TextShape 1"/>
          <p:cNvSpPr txBox="1"/>
          <p:nvPr/>
        </p:nvSpPr>
        <p:spPr>
          <a:xfrm>
            <a:off x="-6840" y="149400"/>
            <a:ext cx="658800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Endocrine disrupting chemicals</a:t>
            </a:r>
          </a:p>
        </p:txBody>
      </p:sp>
      <p:sp>
        <p:nvSpPr>
          <p:cNvPr id="857" name="TextShape 2"/>
          <p:cNvSpPr txBox="1"/>
          <p:nvPr/>
        </p:nvSpPr>
        <p:spPr>
          <a:xfrm>
            <a:off x="683640" y="1052640"/>
            <a:ext cx="8341560" cy="5303160"/>
          </a:xfrm>
          <a:prstGeom prst="rect">
            <a:avLst/>
          </a:prstGeom>
          <a:noFill/>
          <a:ln>
            <a:noFill/>
          </a:ln>
        </p:spPr>
        <p:txBody>
          <a:bodyPr tIns="91440" bIns="91440">
            <a:noAutofit/>
          </a:bodyPr>
          <a:lstStyle/>
          <a:p>
            <a:pPr marL="182880" indent="-182520">
              <a:lnSpc>
                <a:spcPct val="100000"/>
              </a:lnSpc>
              <a:buClr>
                <a:srgbClr val="7E93A5"/>
              </a:buClr>
              <a:buFont typeface="Wingdings" charset="2"/>
              <a:buChar char=""/>
            </a:pPr>
            <a:r>
              <a:rPr lang="hu-HU" b="1" strike="noStrike" spc="-1" dirty="0">
                <a:solidFill>
                  <a:srgbClr val="5A6F81"/>
                </a:solidFill>
                <a:latin typeface="Trebuchet MS" panose="020B0603020202020204" pitchFamily="34" charset="0"/>
                <a:ea typeface="Trebuchet MS"/>
              </a:rPr>
              <a:t>Phtalates </a:t>
            </a:r>
            <a:r>
              <a:rPr lang="hu-HU" b="0" strike="noStrike" spc="-1" dirty="0">
                <a:solidFill>
                  <a:srgbClr val="5A6F81"/>
                </a:solidFill>
                <a:latin typeface="Trebuchet MS" panose="020B0603020202020204" pitchFamily="34" charset="0"/>
                <a:ea typeface="Trebuchet MS"/>
              </a:rPr>
              <a:t>(plasticizers in soft plastic and gum objects)</a:t>
            </a:r>
            <a:endParaRPr lang="hu-HU" b="0" strike="noStrike" spc="-1" dirty="0">
              <a:solidFill>
                <a:srgbClr val="000000"/>
              </a:solidFill>
              <a:latin typeface="Trebuchet MS" panose="020B0603020202020204" pitchFamily="34" charset="0"/>
            </a:endParaRPr>
          </a:p>
          <a:p>
            <a:pPr marL="182880" indent="-182520">
              <a:lnSpc>
                <a:spcPct val="100000"/>
              </a:lnSpc>
              <a:buClr>
                <a:srgbClr val="7E93A5"/>
              </a:buClr>
              <a:buFont typeface="Wingdings" charset="2"/>
              <a:buChar char=""/>
            </a:pPr>
            <a:r>
              <a:rPr lang="hu-HU" b="1" strike="noStrike" spc="-1" dirty="0">
                <a:solidFill>
                  <a:srgbClr val="5A6F81"/>
                </a:solidFill>
                <a:latin typeface="Trebuchet MS" panose="020B0603020202020204" pitchFamily="34" charset="0"/>
                <a:ea typeface="Trebuchet MS"/>
              </a:rPr>
              <a:t>Polybrominated flame retardants, BFRs (PCBs, PBBs, PBDEs)</a:t>
            </a:r>
            <a:r>
              <a:rPr lang="hu-HU" b="0" strike="noStrike" spc="-1" dirty="0">
                <a:solidFill>
                  <a:srgbClr val="5A6F81"/>
                </a:solidFill>
                <a:latin typeface="Trebuchet MS" panose="020B0603020202020204" pitchFamily="34" charset="0"/>
                <a:ea typeface="Trebuchet MS"/>
              </a:rPr>
              <a:t> (plastic, electrical and electronic equipment, upholstered furniture, curtains, blinds)</a:t>
            </a:r>
            <a:endParaRPr lang="hu-HU" b="0" strike="noStrike" spc="-1" dirty="0">
              <a:solidFill>
                <a:srgbClr val="000000"/>
              </a:solidFill>
              <a:latin typeface="Trebuchet MS" panose="020B0603020202020204" pitchFamily="34" charset="0"/>
            </a:endParaRPr>
          </a:p>
          <a:p>
            <a:pPr marL="182880" indent="-182520">
              <a:lnSpc>
                <a:spcPct val="100000"/>
              </a:lnSpc>
              <a:buClr>
                <a:srgbClr val="7E93A5"/>
              </a:buClr>
              <a:buFont typeface="Wingdings" charset="2"/>
              <a:buChar char=""/>
            </a:pPr>
            <a:r>
              <a:rPr lang="hu-HU" b="1" strike="noStrike" spc="-1" dirty="0">
                <a:solidFill>
                  <a:srgbClr val="5A6F81"/>
                </a:solidFill>
                <a:latin typeface="Trebuchet MS" panose="020B0603020202020204" pitchFamily="34" charset="0"/>
                <a:ea typeface="Trebuchet MS"/>
              </a:rPr>
              <a:t>Per/polyfluorinated water- and stain repellents, PFCs (PFOSs, PFOAs,  PFCAs) </a:t>
            </a:r>
            <a:r>
              <a:rPr lang="hu-HU" b="0" strike="noStrike" spc="-1" dirty="0">
                <a:solidFill>
                  <a:srgbClr val="5A6F81"/>
                </a:solidFill>
                <a:latin typeface="Trebuchet MS" panose="020B0603020202020204" pitchFamily="34" charset="0"/>
                <a:ea typeface="Trebuchet MS"/>
              </a:rPr>
              <a:t>(carpets, upholstery stain-protectants, carpet-care liquids, treated home textiles, floor waxes)</a:t>
            </a:r>
            <a:endParaRPr lang="hu-HU" b="0" strike="noStrike" spc="-1" dirty="0">
              <a:solidFill>
                <a:srgbClr val="000000"/>
              </a:solidFill>
              <a:latin typeface="Trebuchet MS" panose="020B0603020202020204" pitchFamily="34" charset="0"/>
            </a:endParaRPr>
          </a:p>
          <a:p>
            <a:pPr marL="182880" indent="-182520">
              <a:lnSpc>
                <a:spcPct val="100000"/>
              </a:lnSpc>
              <a:buClr>
                <a:srgbClr val="7E93A5"/>
              </a:buClr>
              <a:buFont typeface="Wingdings" charset="2"/>
              <a:buChar char=""/>
            </a:pPr>
            <a:r>
              <a:rPr lang="hu-HU" b="1" strike="noStrike" spc="-1" dirty="0">
                <a:solidFill>
                  <a:srgbClr val="5A6F81"/>
                </a:solidFill>
                <a:latin typeface="Trebuchet MS" panose="020B0603020202020204" pitchFamily="34" charset="0"/>
                <a:ea typeface="Trebuchet MS"/>
              </a:rPr>
              <a:t>Pesticides</a:t>
            </a:r>
            <a:r>
              <a:rPr lang="hu-HU" b="0" strike="noStrike" spc="-1" dirty="0">
                <a:solidFill>
                  <a:srgbClr val="5A6F81"/>
                </a:solidFill>
                <a:latin typeface="Trebuchet MS" panose="020B0603020202020204" pitchFamily="34" charset="0"/>
                <a:ea typeface="Trebuchet MS"/>
              </a:rPr>
              <a:t> (see next slide)</a:t>
            </a:r>
            <a:endParaRPr lang="hu-HU" b="0" strike="noStrike" spc="-1" dirty="0">
              <a:solidFill>
                <a:srgbClr val="000000"/>
              </a:solidFill>
              <a:latin typeface="Trebuchet MS" panose="020B0603020202020204" pitchFamily="34" charset="0"/>
            </a:endParaRPr>
          </a:p>
          <a:p>
            <a:pPr marL="182880" indent="-182520">
              <a:lnSpc>
                <a:spcPct val="100000"/>
              </a:lnSpc>
              <a:spcAft>
                <a:spcPts val="601"/>
              </a:spcAft>
              <a:buClr>
                <a:srgbClr val="7E93A5"/>
              </a:buClr>
              <a:buFont typeface="Wingdings" charset="2"/>
              <a:buChar char=""/>
            </a:pPr>
            <a:r>
              <a:rPr lang="hu-HU" b="1" strike="noStrike" spc="-1" dirty="0">
                <a:solidFill>
                  <a:srgbClr val="5A6F81"/>
                </a:solidFill>
                <a:latin typeface="Trebuchet MS" panose="020B0603020202020204" pitchFamily="34" charset="0"/>
                <a:ea typeface="Trebuchet MS"/>
              </a:rPr>
              <a:t>Polycyclic aromatic hydrocarbons (PAHs) </a:t>
            </a:r>
            <a:r>
              <a:rPr lang="hu-HU" b="0" strike="noStrike" spc="-1" dirty="0">
                <a:solidFill>
                  <a:srgbClr val="5A6F81"/>
                </a:solidFill>
                <a:latin typeface="Trebuchet MS" panose="020B0603020202020204" pitchFamily="34" charset="0"/>
                <a:ea typeface="Trebuchet MS"/>
              </a:rPr>
              <a:t>(in ambient air by incomplete combustion of organic matter, smoke, diesel exhaust)</a:t>
            </a:r>
            <a:endParaRPr lang="hu-HU" b="0" strike="noStrike" spc="-1" dirty="0">
              <a:solidFill>
                <a:srgbClr val="000000"/>
              </a:solidFill>
              <a:latin typeface="Trebuchet MS" panose="020B0603020202020204" pitchFamily="34" charset="0"/>
            </a:endParaRPr>
          </a:p>
          <a:p>
            <a:pPr marL="182880" indent="-182520">
              <a:lnSpc>
                <a:spcPct val="100000"/>
              </a:lnSpc>
            </a:pPr>
            <a:r>
              <a:rPr lang="hu-HU" b="0" strike="noStrike" spc="-1" dirty="0">
                <a:solidFill>
                  <a:srgbClr val="5A6F81"/>
                </a:solidFill>
                <a:latin typeface="Trebuchet MS" panose="020B0603020202020204" pitchFamily="34" charset="0"/>
                <a:ea typeface="Trebuchet MS"/>
              </a:rPr>
              <a:t>Higher concentrations of phthalates, BFRs, PFCs in newly constructed or renovated buildings.</a:t>
            </a:r>
            <a:br>
              <a:rPr lang="en-US" b="0" strike="noStrike" spc="-1" dirty="0">
                <a:solidFill>
                  <a:srgbClr val="5A6F81"/>
                </a:solidFill>
                <a:latin typeface="Trebuchet MS" panose="020B0603020202020204" pitchFamily="34" charset="0"/>
                <a:ea typeface="Trebuchet MS"/>
              </a:rPr>
            </a:br>
            <a:endParaRPr lang="hu-HU" b="0" strike="noStrike" spc="-1" dirty="0">
              <a:solidFill>
                <a:srgbClr val="000000"/>
              </a:solidFill>
              <a:latin typeface="Trebuchet MS" panose="020B0603020202020204" pitchFamily="34" charset="0"/>
            </a:endParaRPr>
          </a:p>
          <a:p>
            <a:pPr marL="182880" indent="-182520">
              <a:lnSpc>
                <a:spcPct val="100000"/>
              </a:lnSpc>
            </a:pPr>
            <a:r>
              <a:rPr lang="hu-HU" b="0" strike="noStrike" spc="-1" dirty="0">
                <a:solidFill>
                  <a:srgbClr val="5A6F81"/>
                </a:solidFill>
                <a:latin typeface="Trebuchet MS" panose="020B0603020202020204" pitchFamily="34" charset="0"/>
                <a:ea typeface="Trebuchet MS"/>
              </a:rPr>
              <a:t>Most of them are very stable, persistent and bioaccumulating chemicals.</a:t>
            </a:r>
            <a:endParaRPr lang="hu-HU" b="0" strike="noStrike" spc="-1" dirty="0">
              <a:solidFill>
                <a:srgbClr val="000000"/>
              </a:solidFill>
              <a:latin typeface="Trebuchet MS" panose="020B0603020202020204" pitchFamily="34" charset="0"/>
            </a:endParaRPr>
          </a:p>
          <a:p>
            <a:pPr marL="182880" indent="-182520">
              <a:lnSpc>
                <a:spcPct val="100000"/>
              </a:lnSpc>
              <a:spcAft>
                <a:spcPts val="601"/>
              </a:spcAft>
            </a:pPr>
            <a:r>
              <a:rPr lang="hu-HU" b="0" strike="noStrike" spc="-1" dirty="0">
                <a:solidFill>
                  <a:srgbClr val="5A6F81"/>
                </a:solidFill>
                <a:latin typeface="Trebuchet MS" panose="020B0603020202020204" pitchFamily="34" charset="0"/>
                <a:ea typeface="Trebuchet MS"/>
              </a:rPr>
              <a:t>Molecules from consumer products spread into indoor air, dust and indoor surfaces.</a:t>
            </a:r>
            <a:endParaRPr lang="hu-HU" b="0" strike="noStrike" spc="-1" dirty="0">
              <a:solidFill>
                <a:srgbClr val="000000"/>
              </a:solidFill>
              <a:latin typeface="Trebuchet MS" panose="020B0603020202020204" pitchFamily="34" charset="0"/>
            </a:endParaRPr>
          </a:p>
          <a:p>
            <a:pPr>
              <a:lnSpc>
                <a:spcPct val="100000"/>
              </a:lnSpc>
            </a:pPr>
            <a:endParaRPr lang="hu-HU" b="0" strike="noStrike" spc="-1" dirty="0">
              <a:solidFill>
                <a:srgbClr val="000000"/>
              </a:solidFill>
              <a:latin typeface="Trebuchet MS" panose="020B0603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TextShape 1"/>
          <p:cNvSpPr txBox="1"/>
          <p:nvPr/>
        </p:nvSpPr>
        <p:spPr>
          <a:xfrm>
            <a:off x="-6840" y="149400"/>
            <a:ext cx="658800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Endocrine disrupting chemicals</a:t>
            </a:r>
          </a:p>
        </p:txBody>
      </p:sp>
      <p:sp>
        <p:nvSpPr>
          <p:cNvPr id="860" name="TextShape 2"/>
          <p:cNvSpPr txBox="1"/>
          <p:nvPr/>
        </p:nvSpPr>
        <p:spPr>
          <a:xfrm>
            <a:off x="299879" y="1296719"/>
            <a:ext cx="8319187" cy="4350547"/>
          </a:xfrm>
          <a:prstGeom prst="rect">
            <a:avLst/>
          </a:prstGeom>
          <a:noFill/>
          <a:ln>
            <a:noFill/>
          </a:ln>
        </p:spPr>
        <p:txBody>
          <a:bodyPr tIns="91440" bIns="91440">
            <a:noAutofit/>
          </a:bodyPr>
          <a:lstStyle/>
          <a:p>
            <a:pPr>
              <a:lnSpc>
                <a:spcPct val="100000"/>
              </a:lnSpc>
            </a:pPr>
            <a:r>
              <a:rPr lang="hu-HU" sz="2000" b="1" strike="noStrike" spc="-1" dirty="0">
                <a:solidFill>
                  <a:srgbClr val="5A6F81"/>
                </a:solidFill>
                <a:latin typeface="Trebuchet MS" panose="020B0603020202020204" pitchFamily="34" charset="0"/>
                <a:ea typeface="Trebuchet MS"/>
              </a:rPr>
              <a:t>Health </a:t>
            </a:r>
            <a:r>
              <a:rPr lang="hu-HU" sz="2000" b="1" strike="noStrike" spc="-1" dirty="0" err="1">
                <a:solidFill>
                  <a:srgbClr val="5A6F81"/>
                </a:solidFill>
                <a:latin typeface="Trebuchet MS" panose="020B0603020202020204" pitchFamily="34" charset="0"/>
                <a:ea typeface="Trebuchet MS"/>
              </a:rPr>
              <a:t>effects</a:t>
            </a:r>
            <a:r>
              <a:rPr lang="hu-HU" sz="2000" b="1" strike="noStrike" spc="-1" dirty="0">
                <a:solidFill>
                  <a:srgbClr val="5A6F81"/>
                </a:solidFill>
                <a:latin typeface="Trebuchet MS" panose="020B0603020202020204" pitchFamily="34" charset="0"/>
                <a:ea typeface="Trebuchet MS"/>
              </a:rPr>
              <a:t> (</a:t>
            </a:r>
            <a:r>
              <a:rPr lang="hu-HU" sz="2000" b="1" strike="noStrike" spc="-1" dirty="0" err="1">
                <a:solidFill>
                  <a:srgbClr val="5A6F81"/>
                </a:solidFill>
                <a:latin typeface="Trebuchet MS" panose="020B0603020202020204" pitchFamily="34" charset="0"/>
                <a:ea typeface="Trebuchet MS"/>
              </a:rPr>
              <a:t>through</a:t>
            </a:r>
            <a:r>
              <a:rPr lang="hu-HU" sz="2000" b="1" strike="noStrike" spc="-1" dirty="0">
                <a:solidFill>
                  <a:srgbClr val="5A6F81"/>
                </a:solidFill>
                <a:latin typeface="Trebuchet MS" panose="020B0603020202020204" pitchFamily="34" charset="0"/>
                <a:ea typeface="Trebuchet MS"/>
              </a:rPr>
              <a:t> </a:t>
            </a:r>
            <a:r>
              <a:rPr lang="hu-HU" sz="2000" b="1" strike="noStrike" spc="-1" dirty="0" err="1">
                <a:solidFill>
                  <a:srgbClr val="5A6F81"/>
                </a:solidFill>
                <a:latin typeface="Trebuchet MS" panose="020B0603020202020204" pitchFamily="34" charset="0"/>
                <a:ea typeface="Trebuchet MS"/>
              </a:rPr>
              <a:t>disturbing</a:t>
            </a:r>
            <a:r>
              <a:rPr lang="hu-HU" sz="2000" b="1" strike="noStrike" spc="-1" dirty="0">
                <a:solidFill>
                  <a:srgbClr val="5A6F81"/>
                </a:solidFill>
                <a:latin typeface="Trebuchet MS" panose="020B0603020202020204" pitchFamily="34" charset="0"/>
                <a:ea typeface="Trebuchet MS"/>
              </a:rPr>
              <a:t> </a:t>
            </a:r>
            <a:r>
              <a:rPr lang="hu-HU" sz="2000" b="1" strike="noStrike" spc="-1" dirty="0" err="1">
                <a:solidFill>
                  <a:srgbClr val="5A6F81"/>
                </a:solidFill>
                <a:latin typeface="Trebuchet MS" panose="020B0603020202020204" pitchFamily="34" charset="0"/>
                <a:ea typeface="Trebuchet MS"/>
              </a:rPr>
              <a:t>the</a:t>
            </a:r>
            <a:r>
              <a:rPr lang="hu-HU" sz="2000" b="1" strike="noStrike" spc="-1" dirty="0">
                <a:solidFill>
                  <a:srgbClr val="5A6F81"/>
                </a:solidFill>
                <a:latin typeface="Trebuchet MS" panose="020B0603020202020204" pitchFamily="34" charset="0"/>
                <a:ea typeface="Trebuchet MS"/>
              </a:rPr>
              <a:t> </a:t>
            </a:r>
            <a:r>
              <a:rPr lang="hu-HU" sz="2000" b="1" strike="noStrike" spc="-1" dirty="0" err="1">
                <a:solidFill>
                  <a:srgbClr val="5A6F81"/>
                </a:solidFill>
                <a:latin typeface="Trebuchet MS" panose="020B0603020202020204" pitchFamily="34" charset="0"/>
                <a:ea typeface="Trebuchet MS"/>
              </a:rPr>
              <a:t>normal</a:t>
            </a:r>
            <a:r>
              <a:rPr lang="hu-HU" sz="2000" b="1" strike="noStrike" spc="-1" dirty="0">
                <a:solidFill>
                  <a:srgbClr val="5A6F81"/>
                </a:solidFill>
                <a:latin typeface="Trebuchet MS" panose="020B0603020202020204" pitchFamily="34" charset="0"/>
                <a:ea typeface="Trebuchet MS"/>
              </a:rPr>
              <a:t> </a:t>
            </a:r>
            <a:r>
              <a:rPr lang="hu-HU" sz="2000" b="1" strike="noStrike" spc="-1" dirty="0" err="1">
                <a:solidFill>
                  <a:srgbClr val="5A6F81"/>
                </a:solidFill>
                <a:latin typeface="Trebuchet MS" panose="020B0603020202020204" pitchFamily="34" charset="0"/>
                <a:ea typeface="Trebuchet MS"/>
              </a:rPr>
              <a:t>hormonal</a:t>
            </a:r>
            <a:r>
              <a:rPr lang="hu-HU" sz="2000" b="1" strike="noStrike" spc="-1" dirty="0">
                <a:solidFill>
                  <a:srgbClr val="5A6F81"/>
                </a:solidFill>
                <a:latin typeface="Trebuchet MS" panose="020B0603020202020204" pitchFamily="34" charset="0"/>
                <a:ea typeface="Trebuchet MS"/>
              </a:rPr>
              <a:t> </a:t>
            </a:r>
            <a:r>
              <a:rPr lang="hu-HU" sz="2000" b="1" strike="noStrike" spc="-1" dirty="0" err="1">
                <a:solidFill>
                  <a:srgbClr val="5A6F81"/>
                </a:solidFill>
                <a:latin typeface="Trebuchet MS" panose="020B0603020202020204" pitchFamily="34" charset="0"/>
                <a:ea typeface="Trebuchet MS"/>
              </a:rPr>
              <a:t>functions</a:t>
            </a:r>
            <a:r>
              <a:rPr lang="hu-HU" sz="2000" b="1" strike="noStrike" spc="-1" dirty="0">
                <a:solidFill>
                  <a:srgbClr val="5A6F81"/>
                </a:solidFill>
                <a:latin typeface="Trebuchet MS" panose="020B0603020202020204" pitchFamily="34" charset="0"/>
                <a:ea typeface="Trebuchet MS"/>
              </a:rPr>
              <a:t>):</a:t>
            </a:r>
            <a:br>
              <a:rPr lang="en-US" sz="2000" b="1" strike="noStrike" spc="-1" dirty="0">
                <a:solidFill>
                  <a:srgbClr val="5A6F81"/>
                </a:solidFill>
                <a:latin typeface="Trebuchet MS" panose="020B0603020202020204" pitchFamily="34" charset="0"/>
                <a:ea typeface="Trebuchet MS"/>
              </a:rPr>
            </a:br>
            <a:endParaRPr lang="hu-HU" sz="2000" b="0" strike="noStrike" spc="-1" dirty="0">
              <a:solidFill>
                <a:srgbClr val="000000"/>
              </a:solidFill>
              <a:latin typeface="Trebuchet MS" panose="020B0603020202020204" pitchFamily="34" charset="0"/>
            </a:endParaRPr>
          </a:p>
          <a:p>
            <a:pPr marL="457200" indent="-350280">
              <a:lnSpc>
                <a:spcPct val="100000"/>
              </a:lnSpc>
              <a:buClr>
                <a:srgbClr val="7E93A5"/>
              </a:buClr>
              <a:buFont typeface="Wingdings" charset="2"/>
              <a:buChar char=""/>
            </a:pPr>
            <a:r>
              <a:rPr lang="hu-HU" b="0" strike="noStrike" spc="-1" dirty="0" err="1">
                <a:solidFill>
                  <a:srgbClr val="5A6F81"/>
                </a:solidFill>
                <a:latin typeface="Trebuchet MS" panose="020B0603020202020204" pitchFamily="34" charset="0"/>
                <a:ea typeface="Trebuchet MS"/>
              </a:rPr>
              <a:t>reduced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semen</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quality</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with</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consequent</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decreased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fertility</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genital</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malformations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testicular</a:t>
            </a:r>
            <a:r>
              <a:rPr lang="hu-HU" b="0" strike="noStrike" spc="-1" dirty="0">
                <a:solidFill>
                  <a:srgbClr val="5A6F81"/>
                </a:solidFill>
                <a:latin typeface="Trebuchet MS" panose="020B0603020202020204" pitchFamily="34" charset="0"/>
                <a:ea typeface="Trebuchet MS"/>
              </a:rPr>
              <a:t> and </a:t>
            </a:r>
            <a:r>
              <a:rPr lang="hu-HU" b="0" strike="noStrike" spc="-1" dirty="0" err="1">
                <a:solidFill>
                  <a:srgbClr val="5A6F81"/>
                </a:solidFill>
                <a:latin typeface="Trebuchet MS" panose="020B0603020202020204" pitchFamily="34" charset="0"/>
                <a:ea typeface="Trebuchet MS"/>
              </a:rPr>
              <a:t>prostate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cancer</a:t>
            </a:r>
            <a:br>
              <a:rPr lang="en-US" b="0" strike="noStrike" spc="-1" dirty="0">
                <a:solidFill>
                  <a:srgbClr val="5A6F81"/>
                </a:solidFill>
                <a:latin typeface="Trebuchet MS" panose="020B0603020202020204" pitchFamily="34" charset="0"/>
                <a:ea typeface="Trebuchet MS"/>
              </a:rPr>
            </a:br>
            <a:endParaRPr lang="hu-HU" b="0" strike="noStrike" spc="-1" dirty="0">
              <a:solidFill>
                <a:srgbClr val="000000"/>
              </a:solidFill>
              <a:latin typeface="Trebuchet MS" panose="020B0603020202020204" pitchFamily="34" charset="0"/>
            </a:endParaRPr>
          </a:p>
          <a:p>
            <a:pPr marL="457200" indent="-350280">
              <a:lnSpc>
                <a:spcPct val="100000"/>
              </a:lnSpc>
              <a:buClr>
                <a:srgbClr val="7E93A5"/>
              </a:buClr>
              <a:buFont typeface="Wingdings" charset="2"/>
              <a:buChar char=""/>
            </a:pPr>
            <a:r>
              <a:rPr lang="hu-HU" b="0" strike="noStrike" spc="-1" dirty="0" err="1">
                <a:solidFill>
                  <a:srgbClr val="5A6F81"/>
                </a:solidFill>
                <a:latin typeface="Trebuchet MS" panose="020B0603020202020204" pitchFamily="34" charset="0"/>
                <a:ea typeface="Trebuchet MS"/>
              </a:rPr>
              <a:t>early</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puberty</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cysts</a:t>
            </a:r>
            <a:r>
              <a:rPr lang="hu-HU" b="0" strike="noStrike" spc="-1" dirty="0">
                <a:solidFill>
                  <a:srgbClr val="5A6F81"/>
                </a:solidFill>
                <a:latin typeface="Trebuchet MS" panose="020B0603020202020204" pitchFamily="34" charset="0"/>
                <a:ea typeface="Trebuchet MS"/>
              </a:rPr>
              <a:t> in </a:t>
            </a:r>
            <a:r>
              <a:rPr lang="hu-HU" b="0" strike="noStrike" spc="-1" dirty="0" err="1">
                <a:solidFill>
                  <a:srgbClr val="5A6F81"/>
                </a:solidFill>
                <a:latin typeface="Trebuchet MS" panose="020B0603020202020204" pitchFamily="34" charset="0"/>
                <a:ea typeface="Trebuchet MS"/>
              </a:rPr>
              <a:t>the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ovaries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endometriosis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decreased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fertility</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pregnancy</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complications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with</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early</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abortions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breast</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cancer</a:t>
            </a:r>
            <a:br>
              <a:rPr lang="en-US" b="0" strike="noStrike" spc="-1" dirty="0">
                <a:solidFill>
                  <a:srgbClr val="5A6F81"/>
                </a:solidFill>
                <a:latin typeface="Trebuchet MS" panose="020B0603020202020204" pitchFamily="34" charset="0"/>
                <a:ea typeface="Trebuchet MS"/>
              </a:rPr>
            </a:br>
            <a:endParaRPr lang="hu-HU" b="0" strike="noStrike" spc="-1" dirty="0">
              <a:solidFill>
                <a:srgbClr val="000000"/>
              </a:solidFill>
              <a:latin typeface="Trebuchet MS" panose="020B0603020202020204" pitchFamily="34" charset="0"/>
            </a:endParaRPr>
          </a:p>
          <a:p>
            <a:pPr marL="457200" indent="-350280">
              <a:lnSpc>
                <a:spcPct val="100000"/>
              </a:lnSpc>
              <a:buClr>
                <a:srgbClr val="7E93A5"/>
              </a:buClr>
              <a:buFont typeface="Wingdings" charset="2"/>
              <a:buChar char=""/>
            </a:pPr>
            <a:r>
              <a:rPr lang="hu-HU" b="0" strike="noStrike" spc="-1" dirty="0">
                <a:solidFill>
                  <a:srgbClr val="5A6F81"/>
                </a:solidFill>
                <a:latin typeface="Trebuchet MS" panose="020B0603020202020204" pitchFamily="34" charset="0"/>
                <a:ea typeface="Trebuchet MS"/>
              </a:rPr>
              <a:t>diabetes and </a:t>
            </a:r>
            <a:r>
              <a:rPr lang="hu-HU" b="0" strike="noStrike" spc="-1" dirty="0" err="1">
                <a:solidFill>
                  <a:srgbClr val="5A6F81"/>
                </a:solidFill>
                <a:latin typeface="Trebuchet MS" panose="020B0603020202020204" pitchFamily="34" charset="0"/>
                <a:ea typeface="Trebuchet MS"/>
              </a:rPr>
              <a:t>obesity</a:t>
            </a:r>
            <a:br>
              <a:rPr lang="en-US" b="0" strike="noStrike" spc="-1" dirty="0">
                <a:solidFill>
                  <a:srgbClr val="5A6F81"/>
                </a:solidFill>
                <a:latin typeface="Trebuchet MS" panose="020B0603020202020204" pitchFamily="34" charset="0"/>
                <a:ea typeface="Trebuchet MS"/>
              </a:rPr>
            </a:br>
            <a:endParaRPr lang="hu-HU" b="0" strike="noStrike" spc="-1" dirty="0">
              <a:solidFill>
                <a:srgbClr val="000000"/>
              </a:solidFill>
              <a:latin typeface="Trebuchet MS" panose="020B0603020202020204" pitchFamily="34" charset="0"/>
            </a:endParaRPr>
          </a:p>
          <a:p>
            <a:pPr marL="457200" indent="-350280">
              <a:lnSpc>
                <a:spcPct val="100000"/>
              </a:lnSpc>
              <a:buClr>
                <a:srgbClr val="7E93A5"/>
              </a:buClr>
              <a:buFont typeface="Wingdings" charset="2"/>
              <a:buChar char=""/>
            </a:pPr>
            <a:r>
              <a:rPr lang="hu-HU" b="0" strike="noStrike" spc="-1" dirty="0" err="1">
                <a:solidFill>
                  <a:srgbClr val="5A6F81"/>
                </a:solidFill>
                <a:latin typeface="Trebuchet MS" panose="020B0603020202020204" pitchFamily="34" charset="0"/>
                <a:ea typeface="Trebuchet MS"/>
              </a:rPr>
              <a:t>disorders</a:t>
            </a:r>
            <a:r>
              <a:rPr lang="hu-HU" b="0" strike="noStrike" spc="-1" dirty="0">
                <a:solidFill>
                  <a:srgbClr val="5A6F81"/>
                </a:solidFill>
                <a:latin typeface="Trebuchet MS" panose="020B0603020202020204" pitchFamily="34" charset="0"/>
                <a:ea typeface="Trebuchet MS"/>
              </a:rPr>
              <a:t> in </a:t>
            </a:r>
            <a:r>
              <a:rPr lang="hu-HU" b="0" strike="noStrike" spc="-1" dirty="0" err="1">
                <a:solidFill>
                  <a:srgbClr val="5A6F81"/>
                </a:solidFill>
                <a:latin typeface="Trebuchet MS" panose="020B0603020202020204" pitchFamily="34" charset="0"/>
                <a:ea typeface="Trebuchet MS"/>
              </a:rPr>
              <a:t>brain</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development</a:t>
            </a:r>
            <a:r>
              <a:rPr lang="hu-HU" b="0" strike="noStrike" spc="-1" dirty="0">
                <a:solidFill>
                  <a:srgbClr val="5A6F81"/>
                </a:solidFill>
                <a:latin typeface="Trebuchet MS" panose="020B0603020202020204" pitchFamily="34" charset="0"/>
                <a:ea typeface="Trebuchet MS"/>
              </a:rPr>
              <a:t> (ADHD, ASD), and </a:t>
            </a:r>
            <a:r>
              <a:rPr lang="hu-HU" b="0" strike="noStrike" spc="-1" dirty="0" err="1">
                <a:solidFill>
                  <a:srgbClr val="5A6F81"/>
                </a:solidFill>
                <a:latin typeface="Trebuchet MS" panose="020B0603020202020204" pitchFamily="34" charset="0"/>
                <a:ea typeface="Trebuchet MS"/>
              </a:rPr>
              <a:t>degenerative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diseases</a:t>
            </a:r>
            <a:r>
              <a:rPr lang="hu-HU" b="0" strike="noStrike" spc="-1" dirty="0">
                <a:solidFill>
                  <a:srgbClr val="5A6F81"/>
                </a:solidFill>
                <a:latin typeface="Trebuchet MS" panose="020B0603020202020204" pitchFamily="34" charset="0"/>
                <a:ea typeface="Trebuchet MS"/>
              </a:rPr>
              <a:t> in </a:t>
            </a:r>
            <a:r>
              <a:rPr lang="hu-HU" b="0" strike="noStrike" spc="-1" dirty="0" err="1">
                <a:solidFill>
                  <a:srgbClr val="5A6F81"/>
                </a:solidFill>
                <a:latin typeface="Trebuchet MS" panose="020B0603020202020204" pitchFamily="34" charset="0"/>
                <a:ea typeface="Trebuchet MS"/>
              </a:rPr>
              <a:t>the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brain</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Parkinson’s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disease</a:t>
            </a:r>
            <a:r>
              <a:rPr lang="hu-HU" b="0" strike="noStrike" spc="-1" dirty="0">
                <a:solidFill>
                  <a:srgbClr val="5A6F81"/>
                </a:solidFill>
                <a:latin typeface="Trebuchet MS" panose="020B0603020202020204" pitchFamily="34" charset="0"/>
                <a:ea typeface="Trebuchet MS"/>
              </a:rPr>
              <a:t>)</a:t>
            </a:r>
            <a:br>
              <a:rPr lang="en-US" b="0" strike="noStrike" spc="-1" dirty="0">
                <a:solidFill>
                  <a:srgbClr val="5A6F81"/>
                </a:solidFill>
                <a:latin typeface="Trebuchet MS" panose="020B0603020202020204" pitchFamily="34" charset="0"/>
                <a:ea typeface="Trebuchet MS"/>
              </a:rPr>
            </a:br>
            <a:endParaRPr lang="hu-HU" b="0" strike="noStrike" spc="-1" dirty="0">
              <a:solidFill>
                <a:srgbClr val="000000"/>
              </a:solidFill>
              <a:latin typeface="Trebuchet MS" panose="020B0603020202020204" pitchFamily="34" charset="0"/>
            </a:endParaRPr>
          </a:p>
          <a:p>
            <a:pPr marL="457200" indent="-350280">
              <a:lnSpc>
                <a:spcPct val="100000"/>
              </a:lnSpc>
              <a:buClr>
                <a:srgbClr val="7E93A5"/>
              </a:buClr>
              <a:buFont typeface="Wingdings" charset="2"/>
              <a:buChar char=""/>
            </a:pPr>
            <a:r>
              <a:rPr lang="hu-HU" b="0" strike="noStrike" spc="-1" dirty="0" err="1">
                <a:solidFill>
                  <a:srgbClr val="5A6F81"/>
                </a:solidFill>
                <a:latin typeface="Trebuchet MS" panose="020B0603020202020204" pitchFamily="34" charset="0"/>
                <a:ea typeface="Trebuchet MS"/>
              </a:rPr>
              <a:t>Hyper</a:t>
            </a:r>
            <a:r>
              <a:rPr lang="hu-HU" b="0" strike="noStrike" spc="-1" dirty="0">
                <a:solidFill>
                  <a:srgbClr val="5A6F81"/>
                </a:solidFill>
                <a:latin typeface="Trebuchet MS" panose="020B0603020202020204" pitchFamily="34" charset="0"/>
                <a:ea typeface="Trebuchet MS"/>
              </a:rPr>
              <a:t>- and </a:t>
            </a:r>
            <a:r>
              <a:rPr lang="hu-HU" b="0" strike="noStrike" spc="-1" dirty="0" err="1">
                <a:solidFill>
                  <a:srgbClr val="5A6F81"/>
                </a:solidFill>
                <a:latin typeface="Trebuchet MS" panose="020B0603020202020204" pitchFamily="34" charset="0"/>
                <a:ea typeface="Trebuchet MS"/>
              </a:rPr>
              <a:t>hypo</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thyroidism</a:t>
            </a:r>
            <a:r>
              <a:rPr lang="hu-HU" b="0" strike="noStrike" spc="-1" dirty="0">
                <a:solidFill>
                  <a:srgbClr val="5A6F81"/>
                </a:solidFill>
                <a:latin typeface="Trebuchet MS" panose="020B0603020202020204" pitchFamily="34" charset="0"/>
                <a:ea typeface="Trebuchet MS"/>
              </a:rPr>
              <a:t> and </a:t>
            </a:r>
            <a:r>
              <a:rPr lang="hu-HU" b="0" strike="noStrike" spc="-1" dirty="0" err="1">
                <a:solidFill>
                  <a:srgbClr val="5A6F81"/>
                </a:solidFill>
                <a:latin typeface="Trebuchet MS" panose="020B0603020202020204" pitchFamily="34" charset="0"/>
                <a:ea typeface="Trebuchet MS"/>
              </a:rPr>
              <a:t>thyroid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tumours</a:t>
            </a:r>
            <a:r>
              <a:rPr lang="hu-HU" b="0" strike="noStrike" spc="-1" dirty="0">
                <a:solidFill>
                  <a:srgbClr val="5A6F81"/>
                </a:solidFill>
                <a:latin typeface="Trebuchet MS" panose="020B0603020202020204" pitchFamily="34" charset="0"/>
                <a:ea typeface="Trebuchet MS"/>
              </a:rPr>
              <a:t>.</a:t>
            </a:r>
            <a:endParaRPr lang="hu-HU" b="0" strike="noStrike" spc="-1" dirty="0">
              <a:solidFill>
                <a:srgbClr val="000000"/>
              </a:solidFill>
              <a:latin typeface="Trebuchet MS" panose="020B0603020202020204" pitchFamily="34" charset="0"/>
            </a:endParaRPr>
          </a:p>
          <a:p>
            <a:pPr>
              <a:lnSpc>
                <a:spcPct val="100000"/>
              </a:lnSpc>
              <a:spcBef>
                <a:spcPts val="479"/>
              </a:spcBef>
            </a:pPr>
            <a:endParaRPr lang="hu-HU" b="0" strike="noStrike" spc="-1" dirty="0">
              <a:solidFill>
                <a:srgbClr val="000000"/>
              </a:solidFill>
              <a:latin typeface="Trebuchet MS" panose="020B0603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TextShape 1"/>
          <p:cNvSpPr txBox="1"/>
          <p:nvPr/>
        </p:nvSpPr>
        <p:spPr>
          <a:xfrm>
            <a:off x="0" y="57150"/>
            <a:ext cx="6942600" cy="936000"/>
          </a:xfrm>
          <a:prstGeom prst="rect">
            <a:avLst/>
          </a:prstGeom>
          <a:noFill/>
          <a:ln>
            <a:noFill/>
          </a:ln>
        </p:spPr>
        <p:txBody>
          <a:bodyPr tIns="91440" bIns="91440">
            <a:noAutofit/>
          </a:bodyPr>
          <a:lstStyle/>
          <a:p>
            <a:pPr marL="216000"/>
            <a:r>
              <a:rPr lang="hu-HU" sz="2400" b="1" spc="-1" dirty="0">
                <a:solidFill>
                  <a:srgbClr val="7B7B7B"/>
                </a:solidFill>
                <a:latin typeface="Trebuchet MS"/>
                <a:ea typeface="Trebuchet MS"/>
              </a:rPr>
              <a:t>Pesticides </a:t>
            </a:r>
            <a:br>
              <a:rPr sz="2400" b="1" spc="-1" dirty="0">
                <a:solidFill>
                  <a:srgbClr val="7B7B7B"/>
                </a:solidFill>
                <a:latin typeface="Trebuchet MS"/>
                <a:ea typeface="Trebuchet MS"/>
              </a:rPr>
            </a:br>
            <a:r>
              <a:rPr lang="hu-HU" sz="2400" b="1" spc="-1" dirty="0">
                <a:solidFill>
                  <a:srgbClr val="7B7B7B"/>
                </a:solidFill>
                <a:latin typeface="Trebuchet MS"/>
                <a:ea typeface="Trebuchet MS"/>
              </a:rPr>
              <a:t>(insecticides, herbicides, rodenticides, etc.)</a:t>
            </a:r>
          </a:p>
        </p:txBody>
      </p:sp>
      <p:sp>
        <p:nvSpPr>
          <p:cNvPr id="863" name="TextShape 2"/>
          <p:cNvSpPr txBox="1"/>
          <p:nvPr/>
        </p:nvSpPr>
        <p:spPr>
          <a:xfrm>
            <a:off x="107640" y="1124640"/>
            <a:ext cx="8712720" cy="5616360"/>
          </a:xfrm>
          <a:prstGeom prst="rect">
            <a:avLst/>
          </a:prstGeom>
          <a:noFill/>
          <a:ln>
            <a:noFill/>
          </a:ln>
        </p:spPr>
        <p:txBody>
          <a:bodyPr tIns="91440" bIns="91440">
            <a:noAutofit/>
          </a:bodyPr>
          <a:lstStyle/>
          <a:p>
            <a:pPr marL="106560">
              <a:lnSpc>
                <a:spcPct val="90000"/>
              </a:lnSpc>
              <a:spcBef>
                <a:spcPts val="479"/>
              </a:spcBef>
            </a:pPr>
            <a:r>
              <a:rPr lang="hu-HU" sz="1500" b="1" strike="noStrike" spc="-1" dirty="0">
                <a:solidFill>
                  <a:srgbClr val="5A6F81"/>
                </a:solidFill>
                <a:latin typeface="Trebuchet MS"/>
                <a:ea typeface="Trebuchet MS"/>
              </a:rPr>
              <a:t>Problems arising from the indoor use of </a:t>
            </a:r>
            <a:r>
              <a:rPr lang="hu-HU" sz="1500" b="1" strike="noStrike" spc="-1" dirty="0" err="1">
                <a:solidFill>
                  <a:srgbClr val="5A6F81"/>
                </a:solidFill>
                <a:latin typeface="Trebuchet MS"/>
                <a:ea typeface="Trebuchet MS"/>
              </a:rPr>
              <a:t>pesticides</a:t>
            </a:r>
            <a:r>
              <a:rPr lang="hu-HU" sz="1500" b="0" strike="noStrike" spc="-1" dirty="0">
                <a:solidFill>
                  <a:srgbClr val="5A6F81"/>
                </a:solidFill>
                <a:latin typeface="Trebuchet MS"/>
                <a:ea typeface="Trebuchet MS"/>
              </a:rPr>
              <a:t>:</a:t>
            </a:r>
            <a:endParaRPr lang="hu-HU" sz="1500" b="0" strike="noStrike" spc="-1" dirty="0">
              <a:solidFill>
                <a:srgbClr val="000000"/>
              </a:solidFill>
              <a:latin typeface="Arial"/>
            </a:endParaRPr>
          </a:p>
          <a:p>
            <a:pPr marL="457200" indent="-329760">
              <a:lnSpc>
                <a:spcPct val="90000"/>
              </a:lnSpc>
              <a:spcBef>
                <a:spcPts val="400"/>
              </a:spcBef>
              <a:buClr>
                <a:srgbClr val="7E93A5"/>
              </a:buClr>
              <a:buFont typeface="Wingdings" charset="2"/>
              <a:buChar char=""/>
            </a:pPr>
            <a:r>
              <a:rPr lang="en-US" sz="1500" b="0" strike="noStrike" spc="-1" dirty="0">
                <a:solidFill>
                  <a:srgbClr val="5A6F81"/>
                </a:solidFill>
                <a:latin typeface="Trebuchet MS"/>
                <a:ea typeface="Trebuchet MS"/>
              </a:rPr>
              <a:t> </a:t>
            </a:r>
            <a:r>
              <a:rPr lang="hu-HU" sz="1500" b="0" strike="noStrike" spc="-1" dirty="0" err="1">
                <a:solidFill>
                  <a:srgbClr val="5A6F81"/>
                </a:solidFill>
                <a:latin typeface="Trebuchet MS"/>
                <a:ea typeface="Trebuchet MS"/>
              </a:rPr>
              <a:t>Greater</a:t>
            </a:r>
            <a:r>
              <a:rPr lang="hu-HU" sz="1500" b="0" strike="noStrike" spc="-1" dirty="0">
                <a:solidFill>
                  <a:srgbClr val="5A6F81"/>
                </a:solidFill>
                <a:latin typeface="Trebuchet MS"/>
                <a:ea typeface="Trebuchet MS"/>
              </a:rPr>
              <a:t> concentration near the floor</a:t>
            </a:r>
            <a:endParaRPr lang="hu-HU" sz="1500" b="0" strike="noStrike" spc="-1" dirty="0">
              <a:solidFill>
                <a:srgbClr val="000000"/>
              </a:solidFill>
              <a:latin typeface="Arial"/>
            </a:endParaRPr>
          </a:p>
          <a:p>
            <a:pPr marL="457200" indent="-329760">
              <a:lnSpc>
                <a:spcPct val="90000"/>
              </a:lnSpc>
              <a:spcBef>
                <a:spcPts val="400"/>
              </a:spcBef>
              <a:buClr>
                <a:srgbClr val="7E93A5"/>
              </a:buClr>
              <a:buFont typeface="Wingdings" charset="2"/>
              <a:buChar char=""/>
            </a:pPr>
            <a:r>
              <a:rPr lang="hu-HU" sz="1500" b="0" strike="noStrike" spc="-1" dirty="0">
                <a:solidFill>
                  <a:srgbClr val="5A6F81"/>
                </a:solidFill>
                <a:latin typeface="Trebuchet MS"/>
                <a:ea typeface="Trebuchet MS"/>
              </a:rPr>
              <a:t> They stay longer on certain surfaces (e.g. carpets)</a:t>
            </a:r>
            <a:endParaRPr lang="hu-HU" sz="1500" b="0" strike="noStrike" spc="-1" dirty="0">
              <a:solidFill>
                <a:srgbClr val="000000"/>
              </a:solidFill>
              <a:latin typeface="Arial"/>
            </a:endParaRPr>
          </a:p>
          <a:p>
            <a:pPr marL="457200" indent="-329760">
              <a:lnSpc>
                <a:spcPct val="90000"/>
              </a:lnSpc>
              <a:spcBef>
                <a:spcPts val="400"/>
              </a:spcBef>
              <a:buClr>
                <a:srgbClr val="7E93A5"/>
              </a:buClr>
              <a:buFont typeface="Wingdings" charset="2"/>
              <a:buChar char=""/>
            </a:pPr>
            <a:r>
              <a:rPr lang="hu-HU" sz="1500" b="0" strike="noStrike" spc="-1" dirty="0">
                <a:solidFill>
                  <a:srgbClr val="5A6F81"/>
                </a:solidFill>
                <a:latin typeface="Trebuchet MS"/>
                <a:ea typeface="Trebuchet MS"/>
              </a:rPr>
              <a:t> Sometimes too frequent, too extensive and in some cases unnecessary application</a:t>
            </a:r>
            <a:endParaRPr lang="hu-HU" sz="1500" b="0" strike="noStrike" spc="-1" dirty="0">
              <a:solidFill>
                <a:srgbClr val="000000"/>
              </a:solidFill>
              <a:latin typeface="Arial"/>
            </a:endParaRPr>
          </a:p>
          <a:p>
            <a:pPr marL="457200" indent="-350280">
              <a:lnSpc>
                <a:spcPct val="90000"/>
              </a:lnSpc>
              <a:spcBef>
                <a:spcPts val="479"/>
              </a:spcBef>
            </a:pPr>
            <a:endParaRPr lang="hu-HU" sz="1500" b="0" strike="noStrike" spc="-1" dirty="0">
              <a:solidFill>
                <a:srgbClr val="000000"/>
              </a:solidFill>
              <a:latin typeface="Arial"/>
            </a:endParaRPr>
          </a:p>
          <a:p>
            <a:pPr marL="457200" indent="-350280">
              <a:lnSpc>
                <a:spcPct val="90000"/>
              </a:lnSpc>
              <a:spcBef>
                <a:spcPts val="479"/>
              </a:spcBef>
            </a:pPr>
            <a:r>
              <a:rPr lang="hu-HU" sz="1500" b="1" strike="noStrike" spc="-1" dirty="0">
                <a:solidFill>
                  <a:srgbClr val="5A6F81"/>
                </a:solidFill>
                <a:latin typeface="Trebuchet MS"/>
                <a:ea typeface="Trebuchet MS"/>
              </a:rPr>
              <a:t>Insecticide types commonly used indoors</a:t>
            </a:r>
            <a:r>
              <a:rPr lang="hu-HU" sz="1500" b="0" strike="noStrike" spc="-1" dirty="0">
                <a:solidFill>
                  <a:srgbClr val="5A6F81"/>
                </a:solidFill>
                <a:latin typeface="Trebuchet MS"/>
                <a:ea typeface="Trebuchet MS"/>
              </a:rPr>
              <a:t>:</a:t>
            </a:r>
            <a:endParaRPr lang="hu-HU" sz="1500" b="0" strike="noStrike" spc="-1" dirty="0">
              <a:solidFill>
                <a:srgbClr val="000000"/>
              </a:solidFill>
              <a:latin typeface="Arial"/>
            </a:endParaRPr>
          </a:p>
          <a:p>
            <a:pPr marL="457200" indent="-350280">
              <a:lnSpc>
                <a:spcPct val="90000"/>
              </a:lnSpc>
              <a:spcBef>
                <a:spcPts val="479"/>
              </a:spcBef>
              <a:buClr>
                <a:srgbClr val="7E93A5"/>
              </a:buClr>
              <a:buFont typeface="Wingdings" charset="2"/>
              <a:buChar char=""/>
            </a:pPr>
            <a:r>
              <a:rPr lang="hu-HU" sz="1500" b="0" strike="noStrike" spc="-1" dirty="0">
                <a:solidFill>
                  <a:srgbClr val="5A6F81"/>
                </a:solidFill>
                <a:latin typeface="Trebuchet MS"/>
                <a:ea typeface="Trebuchet MS"/>
              </a:rPr>
              <a:t>Pyrethroids: allergens, damage central nervous system (in large concentrations)</a:t>
            </a:r>
            <a:endParaRPr lang="hu-HU" sz="1500" b="0" strike="noStrike" spc="-1" dirty="0">
              <a:solidFill>
                <a:srgbClr val="000000"/>
              </a:solidFill>
              <a:latin typeface="Arial"/>
            </a:endParaRPr>
          </a:p>
          <a:p>
            <a:pPr marL="457200" indent="-350280">
              <a:lnSpc>
                <a:spcPct val="90000"/>
              </a:lnSpc>
              <a:spcBef>
                <a:spcPts val="479"/>
              </a:spcBef>
              <a:buClr>
                <a:srgbClr val="7E93A5"/>
              </a:buClr>
              <a:buFont typeface="Wingdings" charset="2"/>
              <a:buChar char=""/>
            </a:pPr>
            <a:r>
              <a:rPr lang="hu-HU" sz="1500" b="0" strike="noStrike" spc="-1" dirty="0">
                <a:solidFill>
                  <a:srgbClr val="5A6F81"/>
                </a:solidFill>
                <a:latin typeface="Trebuchet MS"/>
                <a:ea typeface="Trebuchet MS"/>
              </a:rPr>
              <a:t>Cholinesterase inhibitors: neurotoxins, inhibit the neuro-development </a:t>
            </a:r>
            <a:endParaRPr lang="hu-HU" sz="1500" b="0" strike="noStrike" spc="-1" dirty="0">
              <a:solidFill>
                <a:srgbClr val="000000"/>
              </a:solidFill>
              <a:latin typeface="Arial"/>
            </a:endParaRPr>
          </a:p>
          <a:p>
            <a:pPr marL="457200" indent="-350280">
              <a:lnSpc>
                <a:spcPct val="90000"/>
              </a:lnSpc>
              <a:spcBef>
                <a:spcPts val="479"/>
              </a:spcBef>
              <a:buClr>
                <a:srgbClr val="7E93A5"/>
              </a:buClr>
              <a:buFont typeface="Wingdings" charset="2"/>
              <a:buChar char=""/>
            </a:pPr>
            <a:r>
              <a:rPr lang="hu-HU" sz="1500" b="0" strike="noStrike" spc="-1" dirty="0">
                <a:solidFill>
                  <a:srgbClr val="5A6F81"/>
                </a:solidFill>
                <a:latin typeface="Trebuchet MS"/>
                <a:ea typeface="Trebuchet MS"/>
              </a:rPr>
              <a:t>Hydramethylnone (relatively new)</a:t>
            </a:r>
            <a:endParaRPr lang="hu-HU" sz="1500" b="0" strike="noStrike" spc="-1" dirty="0">
              <a:solidFill>
                <a:srgbClr val="000000"/>
              </a:solidFill>
              <a:latin typeface="Arial"/>
            </a:endParaRPr>
          </a:p>
          <a:p>
            <a:pPr marL="457200" indent="-350280">
              <a:lnSpc>
                <a:spcPct val="90000"/>
              </a:lnSpc>
              <a:spcBef>
                <a:spcPts val="479"/>
              </a:spcBef>
              <a:buClr>
                <a:srgbClr val="7E93A5"/>
              </a:buClr>
              <a:buFont typeface="Wingdings" charset="2"/>
              <a:buChar char=""/>
            </a:pPr>
            <a:r>
              <a:rPr lang="hu-HU" sz="1500" b="0" strike="noStrike" spc="-1" dirty="0">
                <a:solidFill>
                  <a:srgbClr val="5A6F81"/>
                </a:solidFill>
                <a:latin typeface="Trebuchet MS"/>
                <a:ea typeface="Trebuchet MS"/>
              </a:rPr>
              <a:t>Insect repellants </a:t>
            </a:r>
            <a:endParaRPr lang="hu-HU" sz="1500" b="0" strike="noStrike" spc="-1" dirty="0">
              <a:solidFill>
                <a:srgbClr val="000000"/>
              </a:solidFill>
              <a:latin typeface="Arial"/>
            </a:endParaRPr>
          </a:p>
          <a:p>
            <a:pPr marL="457200" indent="-350280">
              <a:lnSpc>
                <a:spcPct val="90000"/>
              </a:lnSpc>
              <a:spcBef>
                <a:spcPts val="479"/>
              </a:spcBef>
              <a:buClr>
                <a:srgbClr val="7E93A5"/>
              </a:buClr>
              <a:buFont typeface="Wingdings" charset="2"/>
              <a:buChar char=""/>
            </a:pPr>
            <a:r>
              <a:rPr lang="hu-HU" sz="1500" b="0" strike="noStrike" spc="-1" dirty="0">
                <a:solidFill>
                  <a:srgbClr val="5A6F81"/>
                </a:solidFill>
                <a:latin typeface="Trebuchet MS"/>
                <a:ea typeface="Trebuchet MS"/>
              </a:rPr>
              <a:t>Mosquito coils</a:t>
            </a:r>
            <a:endParaRPr lang="hu-HU" sz="1500" b="0" strike="noStrike" spc="-1" dirty="0">
              <a:solidFill>
                <a:srgbClr val="000000"/>
              </a:solidFill>
              <a:latin typeface="Arial"/>
            </a:endParaRPr>
          </a:p>
          <a:p>
            <a:pPr marL="457200" indent="-350280">
              <a:lnSpc>
                <a:spcPct val="90000"/>
              </a:lnSpc>
              <a:spcBef>
                <a:spcPts val="479"/>
              </a:spcBef>
            </a:pPr>
            <a:endParaRPr lang="hu-HU" sz="1500" b="0" strike="noStrike" spc="-1" dirty="0">
              <a:solidFill>
                <a:srgbClr val="000000"/>
              </a:solidFill>
              <a:latin typeface="Arial"/>
            </a:endParaRPr>
          </a:p>
          <a:p>
            <a:pPr marL="457200" indent="-350280">
              <a:lnSpc>
                <a:spcPct val="90000"/>
              </a:lnSpc>
              <a:spcBef>
                <a:spcPts val="479"/>
              </a:spcBef>
            </a:pPr>
            <a:r>
              <a:rPr lang="hu-HU" sz="1500" b="1" strike="noStrike" spc="-1" dirty="0">
                <a:solidFill>
                  <a:srgbClr val="5A6F81"/>
                </a:solidFill>
                <a:latin typeface="Trebuchet MS"/>
                <a:ea typeface="Trebuchet MS"/>
              </a:rPr>
              <a:t>Health effect:</a:t>
            </a:r>
            <a:endParaRPr lang="hu-HU" sz="1500" b="0" strike="noStrike" spc="-1" dirty="0">
              <a:solidFill>
                <a:srgbClr val="000000"/>
              </a:solidFill>
              <a:latin typeface="Arial"/>
            </a:endParaRPr>
          </a:p>
          <a:p>
            <a:pPr marL="457200" indent="-350280">
              <a:lnSpc>
                <a:spcPct val="90000"/>
              </a:lnSpc>
              <a:spcBef>
                <a:spcPts val="479"/>
              </a:spcBef>
              <a:buClr>
                <a:srgbClr val="7E93A5"/>
              </a:buClr>
              <a:buFont typeface="Wingdings" charset="2"/>
              <a:buChar char=""/>
            </a:pPr>
            <a:r>
              <a:rPr lang="hu-HU" sz="1500" b="0" strike="noStrike" spc="-1" dirty="0">
                <a:solidFill>
                  <a:srgbClr val="5A6F81"/>
                </a:solidFill>
                <a:latin typeface="Trebuchet MS"/>
                <a:ea typeface="Trebuchet MS"/>
              </a:rPr>
              <a:t>Acute poisoning – usually accidental </a:t>
            </a:r>
            <a:endParaRPr lang="hu-HU" sz="1500" b="0" strike="noStrike" spc="-1" dirty="0">
              <a:solidFill>
                <a:srgbClr val="000000"/>
              </a:solidFill>
              <a:latin typeface="Arial"/>
            </a:endParaRPr>
          </a:p>
          <a:p>
            <a:pPr marL="457200" indent="-350280">
              <a:lnSpc>
                <a:spcPct val="90000"/>
              </a:lnSpc>
              <a:spcBef>
                <a:spcPts val="479"/>
              </a:spcBef>
              <a:buClr>
                <a:srgbClr val="7E93A5"/>
              </a:buClr>
              <a:buFont typeface="Wingdings" charset="2"/>
              <a:buChar char=""/>
            </a:pPr>
            <a:r>
              <a:rPr lang="hu-HU" sz="1500" b="0" strike="noStrike" spc="-1" dirty="0">
                <a:solidFill>
                  <a:srgbClr val="5A6F81"/>
                </a:solidFill>
                <a:latin typeface="Trebuchet MS"/>
                <a:ea typeface="Trebuchet MS"/>
              </a:rPr>
              <a:t>Allergic and general symptoms are frequent due to inhalation</a:t>
            </a:r>
            <a:endParaRPr lang="hu-HU" sz="1500" b="0" strike="noStrike" spc="-1" dirty="0">
              <a:solidFill>
                <a:srgbClr val="000000"/>
              </a:solidFill>
              <a:latin typeface="Arial"/>
            </a:endParaRPr>
          </a:p>
          <a:p>
            <a:pPr marL="457200" indent="-350280">
              <a:lnSpc>
                <a:spcPct val="90000"/>
              </a:lnSpc>
              <a:spcBef>
                <a:spcPts val="479"/>
              </a:spcBef>
              <a:buClr>
                <a:srgbClr val="7E93A5"/>
              </a:buClr>
              <a:buFont typeface="Wingdings" charset="2"/>
              <a:buChar char=""/>
            </a:pPr>
            <a:r>
              <a:rPr lang="hu-HU" sz="1500" b="0" strike="noStrike" spc="-1" dirty="0">
                <a:solidFill>
                  <a:srgbClr val="5A6F81"/>
                </a:solidFill>
                <a:latin typeface="Trebuchet MS"/>
                <a:ea typeface="Trebuchet MS"/>
              </a:rPr>
              <a:t>Long term pesticide exposure has been linked to the development of asthma? central neural system disorders (attention deficit and hyperactivity disorder, ADHD) and degenerative diseases (Parkinson’s disease); cancer (leukaemia, non-Hodgkin lymphoma)</a:t>
            </a:r>
            <a:endParaRPr lang="hu-HU" sz="1500" b="0" strike="noStrike" spc="-1" dirty="0">
              <a:solidFill>
                <a:srgbClr val="000000"/>
              </a:solidFill>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TextShape 1"/>
          <p:cNvSpPr txBox="1"/>
          <p:nvPr/>
        </p:nvSpPr>
        <p:spPr>
          <a:xfrm>
            <a:off x="-6840" y="149400"/>
            <a:ext cx="658800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Asbestos</a:t>
            </a:r>
          </a:p>
        </p:txBody>
      </p:sp>
      <p:sp>
        <p:nvSpPr>
          <p:cNvPr id="865" name="TextShape 2"/>
          <p:cNvSpPr txBox="1"/>
          <p:nvPr/>
        </p:nvSpPr>
        <p:spPr>
          <a:xfrm>
            <a:off x="251640" y="1052640"/>
            <a:ext cx="8424360" cy="5256360"/>
          </a:xfrm>
          <a:prstGeom prst="rect">
            <a:avLst/>
          </a:prstGeom>
          <a:noFill/>
          <a:ln>
            <a:noFill/>
          </a:ln>
        </p:spPr>
        <p:txBody>
          <a:bodyPr tIns="91440" bIns="91440">
            <a:noAutofit/>
          </a:bodyPr>
          <a:lstStyle/>
          <a:p>
            <a:pPr marL="457200" indent="-350280">
              <a:lnSpc>
                <a:spcPct val="100000"/>
              </a:lnSpc>
            </a:pPr>
            <a:r>
              <a:rPr lang="hu-HU" sz="1800" b="0" strike="noStrike" spc="-1" dirty="0">
                <a:solidFill>
                  <a:srgbClr val="5A6F81"/>
                </a:solidFill>
                <a:latin typeface="Trebuchet MS"/>
                <a:ea typeface="Trebuchet MS"/>
              </a:rPr>
              <a:t>Types  : chrysotile (white asbestos)  (90-95%)</a:t>
            </a:r>
            <a:endParaRPr lang="hu-HU" sz="1800" b="0" strike="noStrike" spc="-1" dirty="0">
              <a:solidFill>
                <a:srgbClr val="000000"/>
              </a:solidFill>
              <a:latin typeface="Arial"/>
            </a:endParaRPr>
          </a:p>
          <a:p>
            <a:pPr marL="457200" indent="-350280">
              <a:lnSpc>
                <a:spcPct val="100000"/>
              </a:lnSpc>
              <a:spcBef>
                <a:spcPts val="479"/>
              </a:spcBef>
            </a:pPr>
            <a:r>
              <a:rPr lang="hu-HU" sz="1800" b="0" strike="noStrike" spc="-1" dirty="0">
                <a:solidFill>
                  <a:srgbClr val="5A6F81"/>
                </a:solidFill>
                <a:latin typeface="Trebuchet MS"/>
                <a:ea typeface="Trebuchet MS"/>
              </a:rPr>
              <a:t>             crocidolite (blue asbestos)</a:t>
            </a:r>
            <a:endParaRPr lang="hu-HU" sz="1800" b="0" strike="noStrike" spc="-1" dirty="0">
              <a:solidFill>
                <a:srgbClr val="000000"/>
              </a:solidFill>
              <a:latin typeface="Arial"/>
            </a:endParaRPr>
          </a:p>
          <a:p>
            <a:pPr marL="457200" indent="-350280">
              <a:lnSpc>
                <a:spcPct val="100000"/>
              </a:lnSpc>
              <a:spcBef>
                <a:spcPts val="479"/>
              </a:spcBef>
            </a:pPr>
            <a:r>
              <a:rPr lang="hu-HU" sz="1800" b="0" strike="noStrike" spc="-1" dirty="0">
                <a:solidFill>
                  <a:srgbClr val="5A6F81"/>
                </a:solidFill>
                <a:latin typeface="Trebuchet MS"/>
                <a:ea typeface="Trebuchet MS"/>
              </a:rPr>
              <a:t>             (amosite – brown asbestos) </a:t>
            </a:r>
            <a:r>
              <a:rPr lang="hu-HU" sz="1600" b="0" strike="noStrike" spc="-1" dirty="0">
                <a:solidFill>
                  <a:srgbClr val="5A6F81"/>
                </a:solidFill>
                <a:latin typeface="Trebuchet MS"/>
                <a:ea typeface="Trebuchet MS"/>
              </a:rPr>
              <a:t>tremolite, actinolite, anthophyllite</a:t>
            </a:r>
            <a:endParaRPr lang="hu-HU" sz="1600" b="0" strike="noStrike" spc="-1" dirty="0">
              <a:solidFill>
                <a:srgbClr val="000000"/>
              </a:solidFill>
              <a:latin typeface="Arial"/>
            </a:endParaRPr>
          </a:p>
          <a:p>
            <a:pPr marL="457200" indent="-350280">
              <a:lnSpc>
                <a:spcPct val="100000"/>
              </a:lnSpc>
              <a:spcBef>
                <a:spcPts val="479"/>
              </a:spcBef>
            </a:pPr>
            <a:r>
              <a:rPr lang="hu-HU" sz="1800" b="1" strike="noStrike" spc="-1" dirty="0">
                <a:solidFill>
                  <a:srgbClr val="5A6F81"/>
                </a:solidFill>
                <a:latin typeface="Trebuchet MS"/>
                <a:ea typeface="Trebuchet MS"/>
              </a:rPr>
              <a:t>Dangerous: &gt; 5 µm long and &lt;3 µm wide fiber</a:t>
            </a:r>
            <a:endParaRPr lang="hu-HU" sz="1800" b="0" strike="noStrike" spc="-1" dirty="0">
              <a:solidFill>
                <a:srgbClr val="000000"/>
              </a:solidFill>
              <a:latin typeface="Arial"/>
            </a:endParaRPr>
          </a:p>
          <a:p>
            <a:pPr marL="457200" indent="-350280">
              <a:lnSpc>
                <a:spcPct val="100000"/>
              </a:lnSpc>
              <a:spcBef>
                <a:spcPts val="479"/>
              </a:spcBef>
            </a:pPr>
            <a:r>
              <a:rPr lang="hu-HU" sz="1800" b="1" strike="noStrike" spc="-1" dirty="0">
                <a:solidFill>
                  <a:srgbClr val="5A6F81"/>
                </a:solidFill>
                <a:latin typeface="Trebuchet MS"/>
                <a:ea typeface="Trebuchet MS"/>
              </a:rPr>
              <a:t>                      length / width &gt; 3 </a:t>
            </a:r>
            <a:endParaRPr lang="hu-HU" sz="1800" b="0" strike="noStrike" spc="-1" dirty="0">
              <a:solidFill>
                <a:srgbClr val="000000"/>
              </a:solidFill>
              <a:latin typeface="Arial"/>
            </a:endParaRPr>
          </a:p>
          <a:p>
            <a:pPr marL="457200" indent="-350280">
              <a:lnSpc>
                <a:spcPct val="120000"/>
              </a:lnSpc>
              <a:spcBef>
                <a:spcPts val="479"/>
              </a:spcBef>
            </a:pPr>
            <a:r>
              <a:rPr lang="hu-HU" sz="1800" b="1" strike="noStrike" spc="-1" dirty="0">
                <a:solidFill>
                  <a:srgbClr val="5A6F81"/>
                </a:solidFill>
                <a:latin typeface="Trebuchet MS"/>
                <a:ea typeface="Trebuchet MS"/>
              </a:rPr>
              <a:t>Exposure</a:t>
            </a:r>
            <a:r>
              <a:rPr lang="hu-HU" sz="1800" b="0" strike="noStrike" spc="-1" dirty="0">
                <a:solidFill>
                  <a:srgbClr val="5A6F81"/>
                </a:solidFill>
                <a:latin typeface="Trebuchet MS"/>
                <a:ea typeface="Trebuchet MS"/>
              </a:rPr>
              <a:t>:</a:t>
            </a:r>
            <a:r>
              <a:rPr lang="hu-HU" sz="1600" b="0" strike="noStrike" spc="-1" dirty="0">
                <a:solidFill>
                  <a:srgbClr val="5A6F81"/>
                </a:solidFill>
                <a:latin typeface="Trebuchet MS"/>
                <a:ea typeface="Trebuchet MS"/>
              </a:rPr>
              <a:t> </a:t>
            </a:r>
            <a:endParaRPr lang="hu-HU" sz="1600" b="0" strike="noStrike" spc="-1" dirty="0">
              <a:solidFill>
                <a:srgbClr val="000000"/>
              </a:solidFill>
              <a:latin typeface="Arial"/>
            </a:endParaRPr>
          </a:p>
          <a:p>
            <a:pPr marL="457200" indent="-350280">
              <a:lnSpc>
                <a:spcPct val="120000"/>
              </a:lnSpc>
              <a:spcBef>
                <a:spcPts val="479"/>
              </a:spcBef>
            </a:pPr>
            <a:r>
              <a:rPr lang="hu-HU" sz="1600" b="0" strike="noStrike" spc="-1" dirty="0">
                <a:solidFill>
                  <a:srgbClr val="5A6F81"/>
                </a:solidFill>
                <a:latin typeface="Trebuchet MS"/>
                <a:ea typeface="Trebuchet MS"/>
              </a:rPr>
              <a:t>Mining, construction, oil refineries, automotive industry, paper production, rubber industry </a:t>
            </a:r>
            <a:endParaRPr lang="hu-HU" sz="1600" b="0" strike="noStrike" spc="-1" dirty="0">
              <a:solidFill>
                <a:srgbClr val="000000"/>
              </a:solidFill>
              <a:latin typeface="Arial"/>
            </a:endParaRPr>
          </a:p>
          <a:p>
            <a:pPr marL="457200" indent="-350280" algn="just">
              <a:lnSpc>
                <a:spcPct val="120000"/>
              </a:lnSpc>
              <a:spcBef>
                <a:spcPts val="479"/>
              </a:spcBef>
            </a:pPr>
            <a:r>
              <a:rPr lang="hu-HU" sz="1600" b="0" strike="noStrike" spc="-1" dirty="0">
                <a:solidFill>
                  <a:srgbClr val="5A6F81"/>
                </a:solidFill>
                <a:latin typeface="Trebuchet MS"/>
                <a:ea typeface="Trebuchet MS"/>
              </a:rPr>
              <a:t> During the production of asbestos textiles (PPE, sealants), friction pad production, seals, (automotive industry), thermal insulation, flame retardants (buildings, vehicles, heaters), spraying technology, during the installation of filters (food industry, air purifying), through the usage of additives (paper production, rubber industry), contamination (talcum). </a:t>
            </a:r>
            <a:endParaRPr lang="hu-HU" sz="1600" b="0" strike="noStrike" spc="-1" dirty="0">
              <a:solidFill>
                <a:srgbClr val="000000"/>
              </a:solidFill>
              <a:latin typeface="Arial"/>
            </a:endParaRPr>
          </a:p>
          <a:p>
            <a:pPr marL="457200" indent="-350280">
              <a:lnSpc>
                <a:spcPct val="120000"/>
              </a:lnSpc>
              <a:spcBef>
                <a:spcPts val="479"/>
              </a:spcBef>
            </a:pPr>
            <a:r>
              <a:rPr lang="hu-HU" sz="1600" b="0" strike="noStrike" spc="-1" dirty="0">
                <a:solidFill>
                  <a:srgbClr val="5A6F81"/>
                </a:solidFill>
                <a:latin typeface="Trebuchet MS"/>
                <a:ea typeface="Trebuchet MS"/>
              </a:rPr>
              <a:t>Corrugated and flat roofing sheets, pipes transporting air, gas, water, wastewater </a:t>
            </a:r>
            <a:endParaRPr lang="hu-HU" sz="1600" b="0" strike="noStrike" spc="-1" dirty="0">
              <a:solidFill>
                <a:srgbClr val="000000"/>
              </a:solidFill>
              <a:latin typeface="Arial"/>
            </a:endParaRPr>
          </a:p>
          <a:p>
            <a:pPr marL="457200" indent="-350280">
              <a:lnSpc>
                <a:spcPct val="150000"/>
              </a:lnSpc>
              <a:spcBef>
                <a:spcPts val="479"/>
              </a:spcBef>
              <a:spcAft>
                <a:spcPts val="601"/>
              </a:spcAft>
            </a:pPr>
            <a:r>
              <a:rPr lang="hu-HU" sz="1600" b="0" strike="noStrike" spc="-1" dirty="0">
                <a:solidFill>
                  <a:srgbClr val="5A6F81"/>
                </a:solidFill>
                <a:latin typeface="Trebuchet MS"/>
                <a:ea typeface="Trebuchet MS"/>
              </a:rPr>
              <a:t>In Hungary approx. 200,000 people got exposed to asbestos</a:t>
            </a:r>
            <a:endParaRPr lang="hu-HU" sz="1600" b="0" strike="noStrike" spc="-1" dirty="0">
              <a:solidFill>
                <a:srgbClr val="000000"/>
              </a:solidFill>
              <a:latin typeface="Arial"/>
            </a:endParaRPr>
          </a:p>
          <a:p>
            <a:pPr marL="457200" indent="-350280">
              <a:lnSpc>
                <a:spcPct val="100000"/>
              </a:lnSpc>
              <a:spcBef>
                <a:spcPts val="479"/>
              </a:spcBef>
            </a:pPr>
            <a:endParaRPr lang="hu-HU" sz="1600" b="0" strike="noStrike" spc="-1" dirty="0">
              <a:solidFill>
                <a:srgbClr val="000000"/>
              </a:solidFill>
              <a:latin typeface="Arial"/>
            </a:endParaRPr>
          </a:p>
          <a:p>
            <a:pPr>
              <a:lnSpc>
                <a:spcPct val="100000"/>
              </a:lnSpc>
              <a:spcBef>
                <a:spcPts val="479"/>
              </a:spcBef>
            </a:pPr>
            <a:endParaRPr lang="hu-HU" sz="1600" b="0" strike="noStrike" spc="-1" dirty="0">
              <a:solidFill>
                <a:srgbClr val="000000"/>
              </a:solidFill>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CustomShape 1"/>
          <p:cNvSpPr/>
          <p:nvPr/>
        </p:nvSpPr>
        <p:spPr>
          <a:xfrm>
            <a:off x="323640" y="1484640"/>
            <a:ext cx="7992720" cy="31455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hu-HU" sz="2000" b="1" strike="noStrike" spc="-1" dirty="0" err="1">
                <a:solidFill>
                  <a:srgbClr val="5A6F81"/>
                </a:solidFill>
                <a:latin typeface="Trebuchet MS"/>
                <a:ea typeface="Arial"/>
              </a:rPr>
              <a:t>Prevention</a:t>
            </a:r>
            <a:r>
              <a:rPr lang="hu-HU" sz="2000" b="1" strike="noStrike" spc="-1" dirty="0">
                <a:solidFill>
                  <a:srgbClr val="5A6F81"/>
                </a:solidFill>
                <a:latin typeface="Trebuchet MS"/>
                <a:ea typeface="Arial"/>
              </a:rPr>
              <a:t>:</a:t>
            </a:r>
            <a:endParaRPr lang="hu-HU" sz="2000" b="0" strike="noStrike" spc="-1" dirty="0">
              <a:latin typeface="Arial"/>
            </a:endParaRPr>
          </a:p>
          <a:p>
            <a:pPr marL="216000" indent="-216000">
              <a:lnSpc>
                <a:spcPct val="100000"/>
              </a:lnSpc>
              <a:spcBef>
                <a:spcPts val="901"/>
              </a:spcBef>
              <a:buClr>
                <a:srgbClr val="000000"/>
              </a:buClr>
              <a:buFont typeface="Arial"/>
              <a:buChar char="•"/>
            </a:pPr>
            <a:r>
              <a:rPr lang="hu-HU" sz="1800" b="0" strike="noStrike" spc="-1" dirty="0">
                <a:solidFill>
                  <a:srgbClr val="5A6F81"/>
                </a:solidFill>
                <a:latin typeface="Trebuchet MS"/>
                <a:ea typeface="Arial"/>
              </a:rPr>
              <a:t> Legislation: ban</a:t>
            </a:r>
            <a:endParaRPr lang="hu-HU" sz="1800" b="0" strike="noStrike" spc="-1" dirty="0">
              <a:latin typeface="Arial"/>
            </a:endParaRPr>
          </a:p>
          <a:p>
            <a:pPr marL="216000" indent="-216000">
              <a:lnSpc>
                <a:spcPct val="100000"/>
              </a:lnSpc>
              <a:spcBef>
                <a:spcPts val="901"/>
              </a:spcBef>
              <a:buClr>
                <a:srgbClr val="000000"/>
              </a:buClr>
              <a:buFont typeface="Arial"/>
              <a:buChar char="•"/>
            </a:pPr>
            <a:r>
              <a:rPr lang="hu-HU" sz="1800" b="0" strike="noStrike" spc="-1" dirty="0">
                <a:solidFill>
                  <a:srgbClr val="5A6F81"/>
                </a:solidFill>
                <a:latin typeface="Trebuchet MS"/>
                <a:ea typeface="Arial"/>
              </a:rPr>
              <a:t> Limit value: NO SAFE CONCENTRATION</a:t>
            </a:r>
            <a:endParaRPr lang="hu-HU" sz="1800" b="0" strike="noStrike" spc="-1" dirty="0">
              <a:latin typeface="Arial"/>
            </a:endParaRPr>
          </a:p>
          <a:p>
            <a:pPr>
              <a:lnSpc>
                <a:spcPct val="100000"/>
              </a:lnSpc>
              <a:spcBef>
                <a:spcPts val="901"/>
              </a:spcBef>
            </a:pPr>
            <a:r>
              <a:rPr lang="hu-HU" sz="1800" b="0" strike="noStrike" spc="-1" dirty="0">
                <a:solidFill>
                  <a:srgbClr val="5A6F81"/>
                </a:solidFill>
                <a:latin typeface="Trebuchet MS"/>
                <a:ea typeface="Arial"/>
              </a:rPr>
              <a:t>  acceptable risk (10</a:t>
            </a:r>
            <a:r>
              <a:rPr lang="hu-HU" sz="1800" b="0" strike="noStrike" spc="-1" baseline="30000" dirty="0">
                <a:solidFill>
                  <a:srgbClr val="5A6F81"/>
                </a:solidFill>
                <a:latin typeface="Trebuchet MS"/>
                <a:ea typeface="Arial"/>
              </a:rPr>
              <a:t>-5</a:t>
            </a:r>
            <a:r>
              <a:rPr lang="hu-HU" sz="1800" b="0" strike="noStrike" spc="-1" dirty="0">
                <a:solidFill>
                  <a:srgbClr val="5A6F81"/>
                </a:solidFill>
                <a:latin typeface="Trebuchet MS"/>
                <a:ea typeface="Arial"/>
              </a:rPr>
              <a:t> – 10</a:t>
            </a:r>
            <a:r>
              <a:rPr lang="hu-HU" sz="1800" b="0" strike="noStrike" spc="-1" baseline="30000" dirty="0">
                <a:solidFill>
                  <a:srgbClr val="5A6F81"/>
                </a:solidFill>
                <a:latin typeface="Trebuchet MS"/>
                <a:ea typeface="Arial"/>
              </a:rPr>
              <a:t>-6</a:t>
            </a:r>
            <a:r>
              <a:rPr lang="hu-HU" sz="1800" b="0" strike="noStrike" spc="-1" dirty="0">
                <a:solidFill>
                  <a:srgbClr val="5A6F81"/>
                </a:solidFill>
                <a:latin typeface="Trebuchet MS"/>
                <a:ea typeface="Arial"/>
              </a:rPr>
              <a:t>): WHO: 1000 F/m</a:t>
            </a:r>
            <a:r>
              <a:rPr lang="hu-HU" spc="-1" baseline="30000" dirty="0">
                <a:solidFill>
                  <a:srgbClr val="5A6F81"/>
                </a:solidFill>
                <a:latin typeface="Trebuchet MS"/>
                <a:ea typeface="Arial"/>
              </a:rPr>
              <a:t>3</a:t>
            </a:r>
            <a:r>
              <a:rPr lang="hu-HU" sz="1800" b="0" strike="noStrike" spc="-1" dirty="0">
                <a:solidFill>
                  <a:srgbClr val="5A6F81"/>
                </a:solidFill>
                <a:latin typeface="Trebuchet MS"/>
                <a:ea typeface="Arial"/>
              </a:rPr>
              <a:t> lifetime exp.</a:t>
            </a:r>
            <a:endParaRPr lang="hu-HU" sz="1800" b="0" strike="noStrike" spc="-1" dirty="0">
              <a:latin typeface="Arial"/>
            </a:endParaRPr>
          </a:p>
          <a:p>
            <a:pPr>
              <a:lnSpc>
                <a:spcPct val="100000"/>
              </a:lnSpc>
              <a:spcBef>
                <a:spcPts val="901"/>
              </a:spcBef>
            </a:pPr>
            <a:r>
              <a:rPr lang="hu-HU" sz="1800" b="0" strike="noStrike" spc="-1" dirty="0">
                <a:solidFill>
                  <a:srgbClr val="5A6F81"/>
                </a:solidFill>
                <a:latin typeface="Trebuchet MS"/>
                <a:ea typeface="Arial"/>
              </a:rPr>
              <a:t>	</a:t>
            </a:r>
            <a:endParaRPr lang="hu-HU" sz="1800" b="0" strike="noStrike" spc="-1" dirty="0">
              <a:latin typeface="Arial"/>
            </a:endParaRPr>
          </a:p>
          <a:p>
            <a:pPr>
              <a:lnSpc>
                <a:spcPct val="100000"/>
              </a:lnSpc>
              <a:spcBef>
                <a:spcPts val="901"/>
              </a:spcBef>
            </a:pPr>
            <a:r>
              <a:rPr lang="hu-HU" sz="1800" b="0" strike="noStrike" spc="-1" dirty="0">
                <a:solidFill>
                  <a:srgbClr val="5A6F81"/>
                </a:solidFill>
                <a:latin typeface="Trebuchet MS"/>
                <a:ea typeface="Arial"/>
              </a:rPr>
              <a:t>The built-in asbestos, until it is in a good condition, is better left alone</a:t>
            </a:r>
            <a:endParaRPr lang="hu-HU" sz="1800" b="0" strike="noStrike" spc="-1" dirty="0">
              <a:latin typeface="Arial"/>
            </a:endParaRPr>
          </a:p>
          <a:p>
            <a:pPr>
              <a:lnSpc>
                <a:spcPct val="100000"/>
              </a:lnSpc>
              <a:spcBef>
                <a:spcPts val="901"/>
              </a:spcBef>
            </a:pPr>
            <a:r>
              <a:rPr lang="hu-HU" sz="1800" b="0" strike="noStrike" spc="-1" dirty="0">
                <a:solidFill>
                  <a:srgbClr val="5A6F81"/>
                </a:solidFill>
                <a:latin typeface="Trebuchet MS"/>
                <a:ea typeface="Arial"/>
              </a:rPr>
              <a:t>Removal has to be done by experts and with appropriate protection!</a:t>
            </a:r>
            <a:endParaRPr lang="hu-HU" sz="1800" b="0" strike="noStrike" spc="-1" dirty="0">
              <a:latin typeface="Arial"/>
            </a:endParaRPr>
          </a:p>
          <a:p>
            <a:pPr>
              <a:lnSpc>
                <a:spcPct val="100000"/>
              </a:lnSpc>
              <a:spcBef>
                <a:spcPts val="901"/>
              </a:spcBef>
            </a:pPr>
            <a:r>
              <a:rPr lang="hu-HU" sz="1800" b="0" strike="noStrike" spc="-1" dirty="0">
                <a:solidFill>
                  <a:srgbClr val="5A6F81"/>
                </a:solidFill>
                <a:latin typeface="Trebuchet MS"/>
                <a:ea typeface="Arial"/>
              </a:rPr>
              <a:t>Has to be treated as hazardous waste after removal</a:t>
            </a:r>
            <a:endParaRPr lang="hu-HU" sz="1800" b="0" strike="noStrike" spc="-1" dirty="0">
              <a:latin typeface="Arial"/>
            </a:endParaRPr>
          </a:p>
        </p:txBody>
      </p:sp>
      <p:sp>
        <p:nvSpPr>
          <p:cNvPr id="867" name="CustomShape 2"/>
          <p:cNvSpPr/>
          <p:nvPr/>
        </p:nvSpPr>
        <p:spPr>
          <a:xfrm>
            <a:off x="209344" y="262116"/>
            <a:ext cx="2284496" cy="9135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hu-HU" sz="2400" b="1" strike="noStrike" spc="-1" dirty="0">
                <a:solidFill>
                  <a:srgbClr val="7B7B7B"/>
                </a:solidFill>
                <a:latin typeface="Trebuchet MS"/>
                <a:ea typeface="Arial"/>
              </a:rPr>
              <a:t>Asbestos</a:t>
            </a:r>
            <a:endParaRPr lang="hu-HU" sz="2400" b="0" strike="noStrike" spc="-1" dirty="0">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extShape 1"/>
          <p:cNvSpPr txBox="1"/>
          <p:nvPr/>
        </p:nvSpPr>
        <p:spPr>
          <a:xfrm>
            <a:off x="57150" y="165729"/>
            <a:ext cx="660708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Contribution of indoor air pollution to the disease burden</a:t>
            </a:r>
          </a:p>
        </p:txBody>
      </p:sp>
      <p:sp>
        <p:nvSpPr>
          <p:cNvPr id="889" name="TextShape 2"/>
          <p:cNvSpPr txBox="1"/>
          <p:nvPr/>
        </p:nvSpPr>
        <p:spPr>
          <a:xfrm>
            <a:off x="297000" y="1307880"/>
            <a:ext cx="8562600" cy="4167720"/>
          </a:xfrm>
          <a:prstGeom prst="rect">
            <a:avLst/>
          </a:prstGeom>
          <a:noFill/>
          <a:ln>
            <a:noFill/>
          </a:ln>
        </p:spPr>
        <p:txBody>
          <a:bodyPr tIns="91440" bIns="91440">
            <a:noAutofit/>
          </a:bodyPr>
          <a:lstStyle/>
          <a:p>
            <a:pPr marL="457200" indent="-228240">
              <a:lnSpc>
                <a:spcPct val="100000"/>
              </a:lnSpc>
              <a:spcBef>
                <a:spcPts val="439"/>
              </a:spcBef>
            </a:pPr>
            <a:r>
              <a:rPr lang="hu-HU" b="0" strike="noStrike" spc="-1" dirty="0">
                <a:solidFill>
                  <a:srgbClr val="5A6F81"/>
                </a:solidFill>
                <a:latin typeface="Trebuchet MS" panose="020B0603020202020204" pitchFamily="34" charset="0"/>
                <a:ea typeface="Trebuchet MS"/>
              </a:rPr>
              <a:t>The </a:t>
            </a:r>
            <a:r>
              <a:rPr lang="hu-HU" b="0" strike="noStrike" spc="-1" dirty="0" err="1">
                <a:solidFill>
                  <a:srgbClr val="5A6F81"/>
                </a:solidFill>
                <a:latin typeface="Trebuchet MS" panose="020B0603020202020204" pitchFamily="34" charset="0"/>
                <a:ea typeface="Trebuchet MS"/>
              </a:rPr>
              <a:t>annual</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burden</a:t>
            </a:r>
            <a:r>
              <a:rPr lang="hu-HU" b="0" strike="noStrike" spc="-1" dirty="0">
                <a:solidFill>
                  <a:srgbClr val="5A6F81"/>
                </a:solidFill>
                <a:latin typeface="Trebuchet MS" panose="020B0603020202020204" pitchFamily="34" charset="0"/>
                <a:ea typeface="Trebuchet MS"/>
              </a:rPr>
              <a:t> of </a:t>
            </a:r>
            <a:r>
              <a:rPr lang="hu-HU" b="0" strike="noStrike" spc="-1" dirty="0" err="1">
                <a:solidFill>
                  <a:srgbClr val="5A6F81"/>
                </a:solidFill>
                <a:latin typeface="Trebuchet MS" panose="020B0603020202020204" pitchFamily="34" charset="0"/>
                <a:ea typeface="Trebuchet MS"/>
              </a:rPr>
              <a:t>disease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caused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indoor</a:t>
            </a:r>
            <a:r>
              <a:rPr lang="hu-HU" b="0" strike="noStrike" spc="-1" dirty="0">
                <a:solidFill>
                  <a:srgbClr val="5A6F81"/>
                </a:solidFill>
                <a:latin typeface="Trebuchet MS" panose="020B0603020202020204" pitchFamily="34" charset="0"/>
                <a:ea typeface="Trebuchet MS"/>
              </a:rPr>
              <a:t> air </a:t>
            </a:r>
            <a:r>
              <a:rPr lang="hu-HU" b="0" strike="noStrike" spc="-1" dirty="0" err="1">
                <a:solidFill>
                  <a:srgbClr val="5A6F81"/>
                </a:solidFill>
                <a:latin typeface="Trebuchet MS" panose="020B0603020202020204" pitchFamily="34" charset="0"/>
                <a:ea typeface="Trebuchet MS"/>
              </a:rPr>
              <a:t>pollution</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including</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polluted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outdoor</a:t>
            </a:r>
            <a:r>
              <a:rPr lang="hu-HU" b="0" strike="noStrike" spc="-1" dirty="0">
                <a:solidFill>
                  <a:srgbClr val="5A6F81"/>
                </a:solidFill>
                <a:latin typeface="Trebuchet MS" panose="020B0603020202020204" pitchFamily="34" charset="0"/>
                <a:ea typeface="Trebuchet MS"/>
              </a:rPr>
              <a:t> air </a:t>
            </a:r>
            <a:r>
              <a:rPr lang="hu-HU" b="0" strike="noStrike" spc="-1" dirty="0" err="1">
                <a:solidFill>
                  <a:srgbClr val="5A6F81"/>
                </a:solidFill>
                <a:latin typeface="Trebuchet MS" panose="020B0603020202020204" pitchFamily="34" charset="0"/>
                <a:ea typeface="Trebuchet MS"/>
              </a:rPr>
              <a:t>used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to</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ventilate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indoor</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spaces</a:t>
            </a:r>
            <a:r>
              <a:rPr lang="hu-HU" b="0" strike="noStrike" spc="-1" dirty="0">
                <a:solidFill>
                  <a:srgbClr val="5A6F81"/>
                </a:solidFill>
                <a:latin typeface="Trebuchet MS" panose="020B0603020202020204" pitchFamily="34" charset="0"/>
                <a:ea typeface="Trebuchet MS"/>
              </a:rPr>
              <a:t>, is </a:t>
            </a:r>
            <a:r>
              <a:rPr lang="hu-HU" b="0" strike="noStrike" spc="-1" dirty="0" err="1">
                <a:solidFill>
                  <a:srgbClr val="5A6F81"/>
                </a:solidFill>
                <a:latin typeface="Trebuchet MS" panose="020B0603020202020204" pitchFamily="34" charset="0"/>
                <a:ea typeface="Trebuchet MS"/>
              </a:rPr>
              <a:t>estimated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to</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correspond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to</a:t>
            </a:r>
            <a:r>
              <a:rPr lang="hu-HU" b="0" strike="noStrike" spc="-1" dirty="0">
                <a:solidFill>
                  <a:srgbClr val="5A6F81"/>
                </a:solidFill>
                <a:latin typeface="Trebuchet MS" panose="020B0603020202020204" pitchFamily="34" charset="0"/>
                <a:ea typeface="Trebuchet MS"/>
              </a:rPr>
              <a:t> a </a:t>
            </a:r>
            <a:r>
              <a:rPr lang="hu-HU" b="0" strike="noStrike" spc="-1" dirty="0" err="1">
                <a:solidFill>
                  <a:srgbClr val="5A6F81"/>
                </a:solidFill>
                <a:latin typeface="Trebuchet MS" panose="020B0603020202020204" pitchFamily="34" charset="0"/>
                <a:ea typeface="Trebuchet MS"/>
              </a:rPr>
              <a:t>loss</a:t>
            </a:r>
            <a:r>
              <a:rPr lang="hu-HU" b="0" strike="noStrike" spc="-1" dirty="0">
                <a:solidFill>
                  <a:srgbClr val="5A6F81"/>
                </a:solidFill>
                <a:latin typeface="Trebuchet MS" panose="020B0603020202020204" pitchFamily="34" charset="0"/>
                <a:ea typeface="Trebuchet MS"/>
              </a:rPr>
              <a:t> of over 2 </a:t>
            </a:r>
            <a:r>
              <a:rPr lang="hu-HU" b="0" strike="noStrike" spc="-1" dirty="0" err="1">
                <a:solidFill>
                  <a:srgbClr val="5A6F81"/>
                </a:solidFill>
                <a:latin typeface="Trebuchet MS" panose="020B0603020202020204" pitchFamily="34" charset="0"/>
                <a:ea typeface="Trebuchet MS"/>
              </a:rPr>
              <a:t>million</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healthy</a:t>
            </a:r>
            <a:r>
              <a:rPr lang="hu-HU" b="0" strike="noStrike" spc="-1" dirty="0">
                <a:solidFill>
                  <a:srgbClr val="5A6F81"/>
                </a:solidFill>
                <a:latin typeface="Trebuchet MS" panose="020B0603020202020204" pitchFamily="34" charset="0"/>
                <a:ea typeface="Trebuchet MS"/>
              </a:rPr>
              <a:t> life </a:t>
            </a:r>
            <a:r>
              <a:rPr lang="hu-HU" b="0" strike="noStrike" spc="-1" dirty="0" err="1">
                <a:solidFill>
                  <a:srgbClr val="5A6F81"/>
                </a:solidFill>
                <a:latin typeface="Trebuchet MS" panose="020B0603020202020204" pitchFamily="34" charset="0"/>
                <a:ea typeface="Trebuchet MS"/>
              </a:rPr>
              <a:t>years</a:t>
            </a:r>
            <a:r>
              <a:rPr lang="hu-HU" b="0" strike="noStrike" spc="-1" dirty="0">
                <a:solidFill>
                  <a:srgbClr val="5A6F81"/>
                </a:solidFill>
                <a:latin typeface="Trebuchet MS" panose="020B0603020202020204" pitchFamily="34" charset="0"/>
                <a:ea typeface="Trebuchet MS"/>
              </a:rPr>
              <a:t> in </a:t>
            </a:r>
            <a:r>
              <a:rPr lang="hu-HU" b="0" strike="noStrike" spc="-1" dirty="0" err="1">
                <a:solidFill>
                  <a:srgbClr val="5A6F81"/>
                </a:solidFill>
                <a:latin typeface="Trebuchet MS" panose="020B0603020202020204" pitchFamily="34" charset="0"/>
                <a:ea typeface="Trebuchet MS"/>
              </a:rPr>
              <a:t>the</a:t>
            </a:r>
            <a:r>
              <a:rPr lang="hu-HU" b="0" strike="noStrike" spc="-1" dirty="0">
                <a:solidFill>
                  <a:srgbClr val="5A6F81"/>
                </a:solidFill>
                <a:latin typeface="Trebuchet MS" panose="020B0603020202020204" pitchFamily="34" charset="0"/>
                <a:ea typeface="Trebuchet MS"/>
              </a:rPr>
              <a:t> European Union (EU).</a:t>
            </a:r>
            <a:br>
              <a:rPr lang="en-US" b="0" strike="noStrike" spc="-1" dirty="0">
                <a:solidFill>
                  <a:srgbClr val="5A6F81"/>
                </a:solidFill>
                <a:latin typeface="Trebuchet MS" panose="020B0603020202020204" pitchFamily="34" charset="0"/>
                <a:ea typeface="Trebuchet MS"/>
              </a:rPr>
            </a:b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r>
              <a:rPr lang="hu-HU" b="0" strike="noStrike" spc="-1" dirty="0" err="1">
                <a:solidFill>
                  <a:srgbClr val="5A6F81"/>
                </a:solidFill>
                <a:latin typeface="Trebuchet MS" panose="020B0603020202020204" pitchFamily="34" charset="0"/>
                <a:ea typeface="Trebuchet MS"/>
              </a:rPr>
              <a:t>These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estimates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are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calculated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as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disability</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adjusted</a:t>
            </a:r>
            <a:r>
              <a:rPr lang="hu-HU" b="0" strike="noStrike" spc="-1" dirty="0">
                <a:solidFill>
                  <a:srgbClr val="5A6F81"/>
                </a:solidFill>
                <a:latin typeface="Trebuchet MS" panose="020B0603020202020204" pitchFamily="34" charset="0"/>
                <a:ea typeface="Trebuchet MS"/>
              </a:rPr>
              <a:t> life-</a:t>
            </a:r>
            <a:r>
              <a:rPr lang="hu-HU" b="0" strike="noStrike" spc="-1" dirty="0" err="1">
                <a:solidFill>
                  <a:srgbClr val="5A6F81"/>
                </a:solidFill>
                <a:latin typeface="Trebuchet MS" panose="020B0603020202020204" pitchFamily="34" charset="0"/>
                <a:ea typeface="Trebuchet MS"/>
              </a:rPr>
              <a:t>years</a:t>
            </a:r>
            <a:r>
              <a:rPr lang="hu-HU" b="0" strike="noStrike" spc="-1" dirty="0">
                <a:solidFill>
                  <a:srgbClr val="5A6F81"/>
                </a:solidFill>
                <a:latin typeface="Trebuchet MS" panose="020B0603020202020204" pitchFamily="34" charset="0"/>
                <a:ea typeface="Trebuchet MS"/>
              </a:rPr>
              <a:t> (DALY) and account </a:t>
            </a:r>
            <a:r>
              <a:rPr lang="hu-HU" b="0" strike="noStrike" spc="-1" dirty="0" err="1">
                <a:solidFill>
                  <a:srgbClr val="5A6F81"/>
                </a:solidFill>
                <a:latin typeface="Trebuchet MS" panose="020B0603020202020204" pitchFamily="34" charset="0"/>
                <a:ea typeface="Trebuchet MS"/>
              </a:rPr>
              <a:t>for</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loss</a:t>
            </a:r>
            <a:r>
              <a:rPr lang="hu-HU" b="0" strike="noStrike" spc="-1" dirty="0">
                <a:solidFill>
                  <a:srgbClr val="5A6F81"/>
                </a:solidFill>
                <a:latin typeface="Trebuchet MS" panose="020B0603020202020204" pitchFamily="34" charset="0"/>
                <a:ea typeface="Trebuchet MS"/>
              </a:rPr>
              <a:t> of life </a:t>
            </a:r>
            <a:r>
              <a:rPr lang="hu-HU" b="0" strike="noStrike" spc="-1" dirty="0" err="1">
                <a:solidFill>
                  <a:srgbClr val="5A6F81"/>
                </a:solidFill>
                <a:latin typeface="Trebuchet MS" panose="020B0603020202020204" pitchFamily="34" charset="0"/>
                <a:ea typeface="Trebuchet MS"/>
              </a:rPr>
              <a:t>years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due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to</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premature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mortality</a:t>
            </a:r>
            <a:r>
              <a:rPr lang="hu-HU" b="0" strike="noStrike" spc="-1" dirty="0">
                <a:solidFill>
                  <a:srgbClr val="5A6F81"/>
                </a:solidFill>
                <a:latin typeface="Trebuchet MS" panose="020B0603020202020204" pitchFamily="34" charset="0"/>
                <a:ea typeface="Trebuchet MS"/>
              </a:rPr>
              <a:t> and </a:t>
            </a:r>
            <a:r>
              <a:rPr lang="hu-HU" b="0" strike="noStrike" spc="-1" dirty="0" err="1">
                <a:solidFill>
                  <a:srgbClr val="5A6F81"/>
                </a:solidFill>
                <a:latin typeface="Trebuchet MS" panose="020B0603020202020204" pitchFamily="34" charset="0"/>
                <a:ea typeface="Trebuchet MS"/>
              </a:rPr>
              <a:t>due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to</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years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lived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with</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disabilities</a:t>
            </a:r>
            <a:r>
              <a:rPr lang="hu-HU" b="0" strike="noStrike" spc="-1" dirty="0">
                <a:solidFill>
                  <a:srgbClr val="5A6F81"/>
                </a:solidFill>
                <a:latin typeface="Trebuchet MS" panose="020B0603020202020204" pitchFamily="34" charset="0"/>
                <a:ea typeface="Trebuchet MS"/>
              </a:rPr>
              <a:t> (i.e. </a:t>
            </a:r>
            <a:r>
              <a:rPr lang="hu-HU" b="0" strike="noStrike" spc="-1" dirty="0" err="1">
                <a:solidFill>
                  <a:srgbClr val="5A6F81"/>
                </a:solidFill>
                <a:latin typeface="Trebuchet MS" panose="020B0603020202020204" pitchFamily="34" charset="0"/>
                <a:ea typeface="Trebuchet MS"/>
              </a:rPr>
              <a:t>morbidity</a:t>
            </a:r>
            <a:r>
              <a:rPr lang="hu-HU" b="0" strike="noStrike" spc="-1" dirty="0">
                <a:solidFill>
                  <a:srgbClr val="5A6F81"/>
                </a:solidFill>
                <a:latin typeface="Trebuchet MS" panose="020B0603020202020204" pitchFamily="34" charset="0"/>
                <a:ea typeface="Trebuchet MS"/>
              </a:rPr>
              <a:t>).</a:t>
            </a:r>
            <a:endParaRPr lang="hu-HU" b="0" strike="noStrike" spc="-1" dirty="0">
              <a:solidFill>
                <a:srgbClr val="5A6F81"/>
              </a:solidFill>
              <a:latin typeface="Trebuchet MS" panose="020B0603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TextShape 1"/>
          <p:cNvSpPr txBox="1"/>
          <p:nvPr/>
        </p:nvSpPr>
        <p:spPr>
          <a:xfrm>
            <a:off x="-20880" y="0"/>
            <a:ext cx="8229240" cy="90828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DALY (Disability-Adjusted Life Years)</a:t>
            </a:r>
          </a:p>
        </p:txBody>
      </p:sp>
      <p:sp>
        <p:nvSpPr>
          <p:cNvPr id="891" name="TextShape 2"/>
          <p:cNvSpPr txBox="1"/>
          <p:nvPr/>
        </p:nvSpPr>
        <p:spPr>
          <a:xfrm>
            <a:off x="395640" y="2133000"/>
            <a:ext cx="8064000" cy="1843920"/>
          </a:xfrm>
          <a:prstGeom prst="rect">
            <a:avLst/>
          </a:prstGeom>
          <a:noFill/>
          <a:ln>
            <a:noFill/>
          </a:ln>
        </p:spPr>
        <p:txBody>
          <a:bodyPr tIns="91440" bIns="91440">
            <a:noAutofit/>
          </a:bodyPr>
          <a:lstStyle/>
          <a:p>
            <a:pPr marL="457200" indent="-350280">
              <a:lnSpc>
                <a:spcPct val="100000"/>
              </a:lnSpc>
              <a:spcBef>
                <a:spcPts val="479"/>
              </a:spcBef>
              <a:spcAft>
                <a:spcPts val="2999"/>
              </a:spcAft>
              <a:buClr>
                <a:srgbClr val="7E93A5"/>
              </a:buClr>
              <a:buFont typeface="Wingdings" panose="05000000000000000000" pitchFamily="2" charset="2"/>
              <a:buChar char="§"/>
            </a:pPr>
            <a:r>
              <a:rPr lang="hu-HU" b="0" strike="noStrike" spc="-1" dirty="0">
                <a:solidFill>
                  <a:srgbClr val="5A6F81"/>
                </a:solidFill>
                <a:latin typeface="Trebuchet MS"/>
                <a:ea typeface="Trebuchet MS"/>
              </a:rPr>
              <a:t>DALY is </a:t>
            </a:r>
            <a:r>
              <a:rPr lang="hu-HU" b="0" strike="noStrike" spc="-1" dirty="0" err="1">
                <a:solidFill>
                  <a:srgbClr val="5A6F81"/>
                </a:solidFill>
                <a:latin typeface="Trebuchet MS"/>
                <a:ea typeface="Trebuchet MS"/>
              </a:rPr>
              <a:t>the</a:t>
            </a:r>
            <a:r>
              <a:rPr lang="hu-HU" b="0" strike="noStrike" spc="-1" dirty="0">
                <a:solidFill>
                  <a:srgbClr val="5A6F81"/>
                </a:solidFill>
                <a:latin typeface="Trebuchet MS"/>
                <a:ea typeface="Trebuchet MS"/>
              </a:rPr>
              <a:t> sum of </a:t>
            </a:r>
            <a:r>
              <a:rPr lang="hu-HU" b="0" strike="noStrike" spc="-1" dirty="0" err="1">
                <a:solidFill>
                  <a:srgbClr val="5A6F81"/>
                </a:solidFill>
                <a:latin typeface="Trebuchet MS"/>
                <a:ea typeface="Trebuchet MS"/>
              </a:rPr>
              <a:t>Years</a:t>
            </a:r>
            <a:r>
              <a:rPr lang="hu-HU" b="0" strike="noStrike" spc="-1" dirty="0">
                <a:solidFill>
                  <a:srgbClr val="5A6F81"/>
                </a:solidFill>
                <a:latin typeface="Trebuchet MS"/>
                <a:ea typeface="Trebuchet MS"/>
              </a:rPr>
              <a:t> of Life Lost (YLL) </a:t>
            </a:r>
            <a:r>
              <a:rPr lang="hu-HU" b="0" strike="noStrike" spc="-1" dirty="0" err="1">
                <a:solidFill>
                  <a:srgbClr val="5A6F81"/>
                </a:solidFill>
                <a:latin typeface="Trebuchet MS"/>
                <a:ea typeface="Trebuchet MS"/>
              </a:rPr>
              <a:t>due</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to</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premature</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mortality</a:t>
            </a:r>
            <a:endParaRPr lang="hu-HU" b="0" strike="noStrike" spc="-1" dirty="0">
              <a:solidFill>
                <a:srgbClr val="000000"/>
              </a:solidFill>
              <a:latin typeface="Arial"/>
            </a:endParaRPr>
          </a:p>
          <a:p>
            <a:pPr marL="457200" indent="-350280">
              <a:lnSpc>
                <a:spcPct val="100000"/>
              </a:lnSpc>
              <a:spcBef>
                <a:spcPts val="479"/>
              </a:spcBef>
              <a:spcAft>
                <a:spcPts val="2999"/>
              </a:spcAft>
              <a:buClr>
                <a:srgbClr val="7E93A5"/>
              </a:buClr>
              <a:buFont typeface="Wingdings" panose="05000000000000000000" pitchFamily="2" charset="2"/>
              <a:buChar char="§"/>
            </a:pPr>
            <a:r>
              <a:rPr lang="hu-HU" b="0" strike="noStrike" spc="-1" dirty="0">
                <a:solidFill>
                  <a:srgbClr val="5A6F81"/>
                </a:solidFill>
                <a:latin typeface="Trebuchet MS"/>
                <a:ea typeface="Trebuchet MS"/>
              </a:rPr>
              <a:t>and </a:t>
            </a:r>
            <a:r>
              <a:rPr lang="hu-HU" b="0" strike="noStrike" spc="-1" dirty="0" err="1">
                <a:solidFill>
                  <a:srgbClr val="5A6F81"/>
                </a:solidFill>
                <a:latin typeface="Trebuchet MS"/>
                <a:ea typeface="Trebuchet MS"/>
              </a:rPr>
              <a:t>the</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Years</a:t>
            </a:r>
            <a:r>
              <a:rPr lang="hu-HU" b="0" strike="noStrike" spc="-1" dirty="0">
                <a:solidFill>
                  <a:srgbClr val="5A6F81"/>
                </a:solidFill>
                <a:latin typeface="Trebuchet MS"/>
                <a:ea typeface="Trebuchet MS"/>
              </a:rPr>
              <a:t> Lost </a:t>
            </a:r>
            <a:r>
              <a:rPr lang="hu-HU" b="0" strike="noStrike" spc="-1" dirty="0" err="1">
                <a:solidFill>
                  <a:srgbClr val="5A6F81"/>
                </a:solidFill>
                <a:latin typeface="Trebuchet MS"/>
                <a:ea typeface="Trebuchet MS"/>
              </a:rPr>
              <a:t>due</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to</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Disability</a:t>
            </a:r>
            <a:r>
              <a:rPr lang="hu-HU" b="0" strike="noStrike" spc="-1" dirty="0">
                <a:solidFill>
                  <a:srgbClr val="5A6F81"/>
                </a:solidFill>
                <a:latin typeface="Trebuchet MS"/>
                <a:ea typeface="Trebuchet MS"/>
              </a:rPr>
              <a:t> (YLD) </a:t>
            </a:r>
            <a:r>
              <a:rPr lang="hu-HU" b="0" strike="noStrike" spc="-1" dirty="0" err="1">
                <a:solidFill>
                  <a:srgbClr val="5A6F81"/>
                </a:solidFill>
                <a:latin typeface="Trebuchet MS"/>
                <a:ea typeface="Trebuchet MS"/>
              </a:rPr>
              <a:t>for</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people</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living</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with</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the</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health</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condition</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or</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its</a:t>
            </a:r>
            <a:r>
              <a:rPr lang="hu-HU" b="0" strike="noStrike" spc="-1" dirty="0">
                <a:solidFill>
                  <a:srgbClr val="5A6F81"/>
                </a:solidFill>
                <a:latin typeface="Trebuchet MS"/>
                <a:ea typeface="Trebuchet MS"/>
              </a:rPr>
              <a:t> </a:t>
            </a:r>
            <a:r>
              <a:rPr lang="hu-HU" b="0" strike="noStrike" spc="-1" dirty="0" err="1">
                <a:solidFill>
                  <a:srgbClr val="5A6F81"/>
                </a:solidFill>
                <a:latin typeface="Trebuchet MS"/>
                <a:ea typeface="Trebuchet MS"/>
              </a:rPr>
              <a:t>consequences</a:t>
            </a:r>
            <a:r>
              <a:rPr lang="hu-HU" b="0" strike="noStrike" spc="-1" dirty="0">
                <a:solidFill>
                  <a:srgbClr val="5A6F81"/>
                </a:solidFill>
                <a:latin typeface="Trebuchet MS"/>
                <a:ea typeface="Trebuchet MS"/>
              </a:rPr>
              <a:t>. (WHO)</a:t>
            </a:r>
            <a:endParaRPr lang="hu-HU" b="0" strike="noStrike" spc="-1" dirty="0">
              <a:solidFill>
                <a:srgbClr val="000000"/>
              </a:solidFill>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3363B48B-D744-4374-B248-CF236039CB1D}"/>
              </a:ext>
            </a:extLst>
          </p:cNvPr>
          <p:cNvSpPr>
            <a:spLocks noGrp="1"/>
          </p:cNvSpPr>
          <p:nvPr>
            <p:ph type="title"/>
          </p:nvPr>
        </p:nvSpPr>
        <p:spPr/>
        <p:txBody>
          <a:bodyPr/>
          <a:lstStyle/>
          <a:p>
            <a:r>
              <a:rPr lang="hu-HU" sz="2400" dirty="0">
                <a:solidFill>
                  <a:schemeClr val="bg1">
                    <a:lumMod val="50000"/>
                  </a:schemeClr>
                </a:solidFill>
                <a:latin typeface="Trebuchet MS" panose="020B0603020202020204" pitchFamily="34" charset="0"/>
              </a:rPr>
              <a:t>Attributable burden of diseases due to indoor exposures in 2010 in EU26</a:t>
            </a:r>
            <a:r>
              <a:rPr lang="en-US" sz="2400" dirty="0">
                <a:solidFill>
                  <a:schemeClr val="bg1">
                    <a:lumMod val="50000"/>
                  </a:schemeClr>
                </a:solidFill>
                <a:latin typeface="Trebuchet MS" panose="020B0603020202020204" pitchFamily="34" charset="0"/>
              </a:rPr>
              <a:t>.</a:t>
            </a:r>
            <a:r>
              <a:rPr lang="hu-HU" dirty="0"/>
              <a:t> </a:t>
            </a:r>
          </a:p>
        </p:txBody>
      </p:sp>
      <p:sp>
        <p:nvSpPr>
          <p:cNvPr id="2" name="Dia számának helye 1">
            <a:extLst>
              <a:ext uri="{FF2B5EF4-FFF2-40B4-BE49-F238E27FC236}">
                <a16:creationId xmlns:a16="http://schemas.microsoft.com/office/drawing/2014/main" id="{CD3F8A41-FBF9-4515-9AEF-B5F697A77C2D}"/>
              </a:ext>
            </a:extLst>
          </p:cNvPr>
          <p:cNvSpPr>
            <a:spLocks noGrp="1"/>
          </p:cNvSpPr>
          <p:nvPr>
            <p:ph type="sldNum" sz="quarter" idx="4294967295"/>
          </p:nvPr>
        </p:nvSpPr>
        <p:spPr>
          <a:xfrm>
            <a:off x="7086600" y="6356350"/>
            <a:ext cx="2057400" cy="365125"/>
          </a:xfrm>
          <a:prstGeom prst="rect">
            <a:avLst/>
          </a:prstGeom>
        </p:spPr>
        <p:txBody>
          <a:bodyPr/>
          <a:lstStyle/>
          <a:p>
            <a:pPr>
              <a:defRPr/>
            </a:pPr>
            <a:fld id="{139F671A-B2D6-441F-B253-29DB28E4DB53}" type="slidenum">
              <a:rPr lang="hu-HU" altLang="hu-HU" smtClean="0"/>
              <a:pPr>
                <a:defRPr/>
              </a:pPr>
              <a:t>48</a:t>
            </a:fld>
            <a:endParaRPr lang="hu-HU" altLang="hu-HU"/>
          </a:p>
        </p:txBody>
      </p:sp>
      <p:pic>
        <p:nvPicPr>
          <p:cNvPr id="5" name="Kép 4">
            <a:extLst>
              <a:ext uri="{FF2B5EF4-FFF2-40B4-BE49-F238E27FC236}">
                <a16:creationId xmlns:a16="http://schemas.microsoft.com/office/drawing/2014/main" id="{E887BEAC-0402-4220-84CB-3193FB10D0D2}"/>
              </a:ext>
            </a:extLst>
          </p:cNvPr>
          <p:cNvPicPr/>
          <p:nvPr/>
        </p:nvPicPr>
        <p:blipFill>
          <a:blip r:embed="rId2"/>
          <a:stretch>
            <a:fillRect/>
          </a:stretch>
        </p:blipFill>
        <p:spPr>
          <a:xfrm>
            <a:off x="683568" y="1345019"/>
            <a:ext cx="7344816" cy="4093536"/>
          </a:xfrm>
          <a:prstGeom prst="rect">
            <a:avLst/>
          </a:prstGeom>
        </p:spPr>
      </p:pic>
      <p:sp>
        <p:nvSpPr>
          <p:cNvPr id="6" name="Szövegdoboz 5">
            <a:extLst>
              <a:ext uri="{FF2B5EF4-FFF2-40B4-BE49-F238E27FC236}">
                <a16:creationId xmlns:a16="http://schemas.microsoft.com/office/drawing/2014/main" id="{17C81740-0258-4EBF-860C-D16C818D1F19}"/>
              </a:ext>
            </a:extLst>
          </p:cNvPr>
          <p:cNvSpPr txBox="1"/>
          <p:nvPr/>
        </p:nvSpPr>
        <p:spPr>
          <a:xfrm>
            <a:off x="611560" y="5475768"/>
            <a:ext cx="5112568" cy="646331"/>
          </a:xfrm>
          <a:prstGeom prst="rect">
            <a:avLst/>
          </a:prstGeom>
          <a:noFill/>
        </p:spPr>
        <p:txBody>
          <a:bodyPr wrap="square" rtlCol="0">
            <a:spAutoFit/>
          </a:bodyPr>
          <a:lstStyle/>
          <a:p>
            <a:r>
              <a:rPr lang="en-GB" dirty="0">
                <a:solidFill>
                  <a:srgbClr val="7B7B7B"/>
                </a:solidFill>
              </a:rPr>
              <a:t>The lighter shade represents the maximum reducible fraction</a:t>
            </a:r>
          </a:p>
        </p:txBody>
      </p:sp>
    </p:spTree>
    <p:extLst>
      <p:ext uri="{BB962C8B-B14F-4D97-AF65-F5344CB8AC3E}">
        <p14:creationId xmlns:p14="http://schemas.microsoft.com/office/powerpoint/2010/main" val="4010552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TextShape 1"/>
          <p:cNvSpPr txBox="1"/>
          <p:nvPr/>
        </p:nvSpPr>
        <p:spPr>
          <a:xfrm>
            <a:off x="50760" y="0"/>
            <a:ext cx="6609240" cy="1077120"/>
          </a:xfrm>
          <a:prstGeom prst="rect">
            <a:avLst/>
          </a:prstGeom>
          <a:noFill/>
          <a:ln>
            <a:noFill/>
          </a:ln>
        </p:spPr>
        <p:txBody>
          <a:bodyPr tIns="91440" bIns="91440" anchor="ctr">
            <a:noAutofit/>
          </a:bodyPr>
          <a:lstStyle/>
          <a:p>
            <a:pPr marL="216000">
              <a:lnSpc>
                <a:spcPct val="100000"/>
              </a:lnSpc>
            </a:pPr>
            <a:r>
              <a:rPr lang="hu-HU" sz="2000" b="1" strike="noStrike" spc="-1" dirty="0">
                <a:solidFill>
                  <a:srgbClr val="7B7B7B"/>
                </a:solidFill>
                <a:latin typeface="Trebuchet MS"/>
                <a:ea typeface="Trebuchet MS"/>
              </a:rPr>
              <a:t>The contribution of indoor air pollution </a:t>
            </a:r>
            <a:br>
              <a:rPr dirty="0"/>
            </a:br>
            <a:r>
              <a:rPr lang="hu-HU" sz="2000" b="1" strike="noStrike" spc="-1" dirty="0">
                <a:solidFill>
                  <a:srgbClr val="7B7B7B"/>
                </a:solidFill>
                <a:latin typeface="Trebuchet MS"/>
                <a:ea typeface="Trebuchet MS"/>
              </a:rPr>
              <a:t>to the European symptom- and burden of disease </a:t>
            </a:r>
            <a:br>
              <a:rPr dirty="0"/>
            </a:br>
            <a:r>
              <a:rPr lang="hu-HU" sz="2000" b="1" strike="noStrike" spc="-1" dirty="0">
                <a:solidFill>
                  <a:srgbClr val="7B7B7B"/>
                </a:solidFill>
                <a:latin typeface="Trebuchet MS"/>
                <a:ea typeface="Trebuchet MS"/>
              </a:rPr>
              <a:t>(x 1000 DALY/year) </a:t>
            </a:r>
            <a:r>
              <a:rPr lang="hu-HU" sz="1400" b="1" strike="noStrike" spc="-1" dirty="0">
                <a:solidFill>
                  <a:srgbClr val="7B7B7B"/>
                </a:solidFill>
                <a:latin typeface="Trebuchet MS"/>
                <a:ea typeface="Trebuchet MS"/>
              </a:rPr>
              <a:t>not including environmental tobacco smoke </a:t>
            </a:r>
            <a:endParaRPr lang="hu-HU" sz="1400" b="0" strike="noStrike" spc="-1" dirty="0">
              <a:solidFill>
                <a:srgbClr val="000000"/>
              </a:solidFill>
              <a:latin typeface="Arial"/>
            </a:endParaRPr>
          </a:p>
        </p:txBody>
      </p:sp>
      <p:graphicFrame>
        <p:nvGraphicFramePr>
          <p:cNvPr id="893" name="Object 3"/>
          <p:cNvGraphicFramePr/>
          <p:nvPr>
            <p:extLst>
              <p:ext uri="{D42A27DB-BD31-4B8C-83A1-F6EECF244321}">
                <p14:modId xmlns:p14="http://schemas.microsoft.com/office/powerpoint/2010/main" val="352503009"/>
              </p:ext>
            </p:extLst>
          </p:nvPr>
        </p:nvGraphicFramePr>
        <p:xfrm>
          <a:off x="50760" y="1180440"/>
          <a:ext cx="8559840" cy="5502240"/>
        </p:xfrm>
        <a:graphic>
          <a:graphicData uri="http://schemas.openxmlformats.org/drawingml/2006/chart">
            <c:chart xmlns:c="http://schemas.openxmlformats.org/drawingml/2006/chart" xmlns:r="http://schemas.openxmlformats.org/officeDocument/2006/relationships" r:id="rId2"/>
          </a:graphicData>
        </a:graphic>
      </p:graphicFrame>
      <p:sp>
        <p:nvSpPr>
          <p:cNvPr id="894" name="CustomShape 2"/>
          <p:cNvSpPr/>
          <p:nvPr/>
        </p:nvSpPr>
        <p:spPr>
          <a:xfrm>
            <a:off x="820800" y="6094440"/>
            <a:ext cx="363492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700"/>
              </a:spcBef>
            </a:pPr>
            <a:r>
              <a:rPr lang="hu-HU" sz="1400" b="1" strike="noStrike" spc="-1" dirty="0" err="1">
                <a:solidFill>
                  <a:srgbClr val="7B7B7B"/>
                </a:solidFill>
                <a:latin typeface="Trebuchet MS"/>
                <a:ea typeface="Arial"/>
              </a:rPr>
              <a:t>Source</a:t>
            </a:r>
            <a:r>
              <a:rPr lang="hu-HU" sz="1400" b="1" strike="noStrike" spc="-1" dirty="0">
                <a:solidFill>
                  <a:srgbClr val="7B7B7B"/>
                </a:solidFill>
                <a:latin typeface="Trebuchet MS"/>
                <a:ea typeface="Arial"/>
              </a:rPr>
              <a:t>: ENVIE </a:t>
            </a:r>
            <a:r>
              <a:rPr lang="hu-HU" sz="1400" b="1" strike="noStrike" spc="-1" dirty="0" err="1">
                <a:solidFill>
                  <a:srgbClr val="7B7B7B"/>
                </a:solidFill>
                <a:latin typeface="Trebuchet MS"/>
                <a:ea typeface="Arial"/>
              </a:rPr>
              <a:t>Final</a:t>
            </a:r>
            <a:r>
              <a:rPr lang="hu-HU" sz="1400" b="1" strike="noStrike" spc="-1" dirty="0">
                <a:solidFill>
                  <a:srgbClr val="7B7B7B"/>
                </a:solidFill>
                <a:latin typeface="Trebuchet MS"/>
                <a:ea typeface="Arial"/>
              </a:rPr>
              <a:t> </a:t>
            </a:r>
            <a:r>
              <a:rPr lang="hu-HU" sz="1400" b="1" strike="noStrike" spc="-1" dirty="0" err="1">
                <a:solidFill>
                  <a:srgbClr val="7B7B7B"/>
                </a:solidFill>
                <a:latin typeface="Trebuchet MS"/>
                <a:ea typeface="Arial"/>
              </a:rPr>
              <a:t>Report</a:t>
            </a:r>
            <a:r>
              <a:rPr lang="hu-HU" sz="1400" b="1" strike="noStrike" spc="-1" dirty="0">
                <a:solidFill>
                  <a:srgbClr val="7B7B7B"/>
                </a:solidFill>
                <a:latin typeface="Trebuchet MS"/>
                <a:ea typeface="Arial"/>
              </a:rPr>
              <a:t>, 2008</a:t>
            </a:r>
            <a:endParaRPr lang="hu-HU" sz="1400" b="0" strike="noStrike" spc="-1" dirty="0">
              <a:latin typeface="Arial"/>
            </a:endParaRPr>
          </a:p>
        </p:txBody>
      </p:sp>
      <p:sp>
        <p:nvSpPr>
          <p:cNvPr id="895" name="CustomShape 3"/>
          <p:cNvSpPr/>
          <p:nvPr/>
        </p:nvSpPr>
        <p:spPr>
          <a:xfrm>
            <a:off x="820800" y="6490080"/>
            <a:ext cx="3817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u-HU" sz="1400" b="0" strike="noStrike" spc="-1">
                <a:solidFill>
                  <a:srgbClr val="4D4D4E"/>
                </a:solidFill>
                <a:latin typeface="Trebuchet MS"/>
                <a:ea typeface="Arial"/>
              </a:rPr>
              <a:t>DALY: Disability-adjusted life years</a:t>
            </a:r>
            <a:endParaRPr lang="hu-HU" sz="14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TextShape 1"/>
          <p:cNvSpPr txBox="1"/>
          <p:nvPr/>
        </p:nvSpPr>
        <p:spPr>
          <a:xfrm>
            <a:off x="-6840" y="149400"/>
            <a:ext cx="658800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Indoor Air Quality (IAQ)</a:t>
            </a:r>
          </a:p>
        </p:txBody>
      </p:sp>
      <p:sp>
        <p:nvSpPr>
          <p:cNvPr id="763" name="TextShape 2"/>
          <p:cNvSpPr txBox="1"/>
          <p:nvPr/>
        </p:nvSpPr>
        <p:spPr>
          <a:xfrm>
            <a:off x="179640" y="1403280"/>
            <a:ext cx="8520480" cy="4050720"/>
          </a:xfrm>
          <a:prstGeom prst="rect">
            <a:avLst/>
          </a:prstGeom>
          <a:noFill/>
          <a:ln>
            <a:noFill/>
          </a:ln>
        </p:spPr>
        <p:txBody>
          <a:bodyPr tIns="91440" bIns="91440">
            <a:noAutofit/>
          </a:bodyPr>
          <a:lstStyle/>
          <a:p>
            <a:pPr marL="274320" algn="just">
              <a:lnSpc>
                <a:spcPct val="100000"/>
              </a:lnSpc>
              <a:spcBef>
                <a:spcPts val="479"/>
              </a:spcBef>
              <a:spcAft>
                <a:spcPts val="601"/>
              </a:spcAft>
            </a:pPr>
            <a:r>
              <a:rPr lang="en-GB" sz="1800" b="1" strike="noStrike" spc="-1">
                <a:solidFill>
                  <a:srgbClr val="5A6F81"/>
                </a:solidFill>
                <a:latin typeface="Trebuchet MS"/>
                <a:ea typeface="Trebuchet MS"/>
              </a:rPr>
              <a:t>Indoor space</a:t>
            </a:r>
            <a:r>
              <a:rPr lang="en-GB" sz="1800" b="0" strike="noStrike" spc="-1">
                <a:solidFill>
                  <a:srgbClr val="5A6F81"/>
                </a:solidFill>
                <a:latin typeface="Trebuchet MS"/>
                <a:ea typeface="Trebuchet MS"/>
              </a:rPr>
              <a:t>: any closed area surrounded by boundary elements (including the indoor space of vehicles)</a:t>
            </a:r>
            <a:endParaRPr lang="en-GB" sz="1800" b="0" strike="noStrike" spc="-1">
              <a:solidFill>
                <a:srgbClr val="000000"/>
              </a:solidFill>
              <a:latin typeface="Arial"/>
            </a:endParaRPr>
          </a:p>
          <a:p>
            <a:pPr marL="274320" algn="just">
              <a:lnSpc>
                <a:spcPct val="100000"/>
              </a:lnSpc>
              <a:spcBef>
                <a:spcPts val="479"/>
              </a:spcBef>
              <a:spcAft>
                <a:spcPts val="601"/>
              </a:spcAft>
            </a:pPr>
            <a:endParaRPr lang="en-GB" sz="1800" b="0" strike="noStrike" spc="-1">
              <a:solidFill>
                <a:srgbClr val="000000"/>
              </a:solidFill>
              <a:latin typeface="Arial"/>
            </a:endParaRPr>
          </a:p>
          <a:p>
            <a:pPr marL="274320" algn="just">
              <a:lnSpc>
                <a:spcPct val="100000"/>
              </a:lnSpc>
              <a:spcBef>
                <a:spcPts val="479"/>
              </a:spcBef>
              <a:spcAft>
                <a:spcPts val="601"/>
              </a:spcAft>
            </a:pPr>
            <a:r>
              <a:rPr lang="en-GB" sz="1800" b="1" strike="noStrike" spc="-1">
                <a:solidFill>
                  <a:srgbClr val="5A6F81"/>
                </a:solidFill>
                <a:latin typeface="Trebuchet MS"/>
                <a:ea typeface="Trebuchet MS"/>
              </a:rPr>
              <a:t>Indoor Air Quality </a:t>
            </a:r>
            <a:r>
              <a:rPr lang="en-GB" sz="1800" b="0" strike="noStrike" spc="-1">
                <a:solidFill>
                  <a:srgbClr val="5A6F81"/>
                </a:solidFill>
                <a:latin typeface="Trebuchet MS"/>
                <a:ea typeface="Trebuchet MS"/>
              </a:rPr>
              <a:t>refers to the quality of the air inside buildings as represented by concentrations of pollutants and thermal (temperature and relative humidity) conditions that affect the health, comfort, and performance of people staying inside. </a:t>
            </a:r>
            <a:endParaRPr lang="en-GB" sz="1800" b="0" strike="noStrike" spc="-1">
              <a:solidFill>
                <a:srgbClr val="000000"/>
              </a:solidFill>
              <a:latin typeface="Arial"/>
            </a:endParaRPr>
          </a:p>
          <a:p>
            <a:pPr marL="274320" algn="just">
              <a:lnSpc>
                <a:spcPct val="100000"/>
              </a:lnSpc>
              <a:spcBef>
                <a:spcPts val="479"/>
              </a:spcBef>
              <a:spcAft>
                <a:spcPts val="601"/>
              </a:spcAft>
            </a:pPr>
            <a:r>
              <a:rPr lang="en-GB" sz="1800" b="0" strike="noStrike" spc="-1">
                <a:solidFill>
                  <a:srgbClr val="5A6F81"/>
                </a:solidFill>
                <a:latin typeface="Trebuchet MS"/>
                <a:ea typeface="Trebuchet MS"/>
              </a:rPr>
              <a:t>                     </a:t>
            </a:r>
            <a:endParaRPr lang="en-GB" sz="1800" b="0" strike="noStrike" spc="-1">
              <a:solidFill>
                <a:srgbClr val="000000"/>
              </a:solidFill>
              <a:latin typeface="Arial"/>
            </a:endParaRPr>
          </a:p>
          <a:p>
            <a:pPr marL="274320" algn="just">
              <a:lnSpc>
                <a:spcPct val="100000"/>
              </a:lnSpc>
              <a:spcBef>
                <a:spcPts val="479"/>
              </a:spcBef>
              <a:spcAft>
                <a:spcPts val="601"/>
              </a:spcAft>
            </a:pPr>
            <a:r>
              <a:rPr lang="en-GB" sz="1800" b="0" strike="noStrike" spc="-1">
                <a:solidFill>
                  <a:srgbClr val="5A6F81"/>
                </a:solidFill>
                <a:latin typeface="Trebuchet MS"/>
                <a:ea typeface="Trebuchet MS"/>
              </a:rPr>
              <a:t>Indoor air pollution does not include technology-related air pollution in the workplace! </a:t>
            </a:r>
            <a:endParaRPr lang="en-GB" sz="1800" b="0" strike="noStrike" spc="-1">
              <a:solidFill>
                <a:srgbClr val="000000"/>
              </a:solidFill>
              <a:latin typeface="Arial"/>
            </a:endParaRPr>
          </a:p>
          <a:p>
            <a:pPr algn="just">
              <a:lnSpc>
                <a:spcPct val="100000"/>
              </a:lnSpc>
              <a:spcBef>
                <a:spcPts val="479"/>
              </a:spcBef>
              <a:spcAft>
                <a:spcPts val="601"/>
              </a:spcAft>
            </a:pPr>
            <a:endParaRPr lang="en-GB" sz="1800" b="0" strike="noStrike" spc="-1">
              <a:solidFill>
                <a:srgbClr val="000000"/>
              </a:solidFill>
              <a:latin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 name="TextShape 1"/>
          <p:cNvSpPr txBox="1"/>
          <p:nvPr/>
        </p:nvSpPr>
        <p:spPr>
          <a:xfrm>
            <a:off x="40820" y="116640"/>
            <a:ext cx="6804000" cy="805924"/>
          </a:xfrm>
          <a:prstGeom prst="rect">
            <a:avLst/>
          </a:prstGeom>
          <a:noFill/>
          <a:ln>
            <a:noFill/>
          </a:ln>
        </p:spPr>
        <p:txBody>
          <a:bodyPr tIns="91440" bIns="91440" anchor="ctr">
            <a:noAutofit/>
          </a:bodyPr>
          <a:lstStyle/>
          <a:p>
            <a:pPr marL="216000">
              <a:lnSpc>
                <a:spcPct val="90000"/>
              </a:lnSpc>
            </a:pPr>
            <a:r>
              <a:rPr lang="hu-HU" sz="2000" b="1" strike="noStrike" spc="-1" dirty="0">
                <a:solidFill>
                  <a:srgbClr val="7B7B7B"/>
                </a:solidFill>
                <a:latin typeface="Trebuchet MS"/>
                <a:ea typeface="ヒラギノ角ゴ Pro W3"/>
              </a:rPr>
              <a:t>Contribution of indoor air exposure to the European symptom- and disease burden (x 1000 DALY/year),  </a:t>
            </a:r>
            <a:br>
              <a:rPr dirty="0"/>
            </a:br>
            <a:r>
              <a:rPr lang="hu-HU" sz="1400" b="1" strike="noStrike" spc="-1" dirty="0">
                <a:solidFill>
                  <a:srgbClr val="7B7B7B"/>
                </a:solidFill>
                <a:latin typeface="Trebuchet MS"/>
                <a:ea typeface="ヒラギノ角ゴ Pro W3"/>
              </a:rPr>
              <a:t>not including environmental tobacco smoke </a:t>
            </a:r>
            <a:endParaRPr lang="hu-HU" sz="1400" b="0" strike="noStrike" spc="-1" dirty="0">
              <a:solidFill>
                <a:srgbClr val="000000"/>
              </a:solidFill>
              <a:latin typeface="Arial"/>
            </a:endParaRPr>
          </a:p>
        </p:txBody>
      </p:sp>
      <p:graphicFrame>
        <p:nvGraphicFramePr>
          <p:cNvPr id="897" name="Object 3"/>
          <p:cNvGraphicFramePr/>
          <p:nvPr>
            <p:extLst>
              <p:ext uri="{D42A27DB-BD31-4B8C-83A1-F6EECF244321}">
                <p14:modId xmlns:p14="http://schemas.microsoft.com/office/powerpoint/2010/main" val="1629313006"/>
              </p:ext>
            </p:extLst>
          </p:nvPr>
        </p:nvGraphicFramePr>
        <p:xfrm>
          <a:off x="0" y="1052640"/>
          <a:ext cx="8832960" cy="5328360"/>
        </p:xfrm>
        <a:graphic>
          <a:graphicData uri="http://schemas.openxmlformats.org/drawingml/2006/chart">
            <c:chart xmlns:c="http://schemas.openxmlformats.org/drawingml/2006/chart" xmlns:r="http://schemas.openxmlformats.org/officeDocument/2006/relationships" r:id="rId2"/>
          </a:graphicData>
        </a:graphic>
      </p:graphicFrame>
      <p:sp>
        <p:nvSpPr>
          <p:cNvPr id="898" name="CustomShape 2"/>
          <p:cNvSpPr/>
          <p:nvPr/>
        </p:nvSpPr>
        <p:spPr>
          <a:xfrm>
            <a:off x="1115640" y="6453360"/>
            <a:ext cx="36345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hu-HU" sz="1200" b="1" strike="noStrike" spc="-1">
                <a:solidFill>
                  <a:srgbClr val="7B7B7B"/>
                </a:solidFill>
                <a:latin typeface="Trebuchet MS"/>
              </a:rPr>
              <a:t>Source: ENVIE Final Report, 2008</a:t>
            </a:r>
            <a:endParaRPr lang="hu-HU" sz="1200" b="0" strike="noStrike" spc="-1">
              <a:latin typeface="Arial"/>
            </a:endParaRPr>
          </a:p>
        </p:txBody>
      </p:sp>
      <p:sp>
        <p:nvSpPr>
          <p:cNvPr id="899" name="CustomShape 3"/>
          <p:cNvSpPr/>
          <p:nvPr/>
        </p:nvSpPr>
        <p:spPr>
          <a:xfrm>
            <a:off x="5940000" y="1126440"/>
            <a:ext cx="4392000" cy="53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hu-HU" sz="1200" b="0" strike="noStrike" spc="-1">
                <a:solidFill>
                  <a:srgbClr val="676767"/>
                </a:solidFill>
                <a:latin typeface="Trebuchet MS"/>
              </a:rPr>
              <a:t>DALY: Disability-adjusted life years</a:t>
            </a:r>
            <a:endParaRPr lang="hu-HU" sz="1200" b="0" strike="noStrike" spc="-1">
              <a:latin typeface="Arial"/>
            </a:endParaRPr>
          </a:p>
          <a:p>
            <a:pPr>
              <a:lnSpc>
                <a:spcPct val="100000"/>
              </a:lnSpc>
              <a:spcBef>
                <a:spcPts val="601"/>
              </a:spcBef>
            </a:pPr>
            <a:endParaRPr lang="hu-HU" sz="1200" b="0" strike="noStrike" spc="-1">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TextShape 1"/>
          <p:cNvSpPr txBox="1"/>
          <p:nvPr/>
        </p:nvSpPr>
        <p:spPr>
          <a:xfrm>
            <a:off x="0" y="0"/>
            <a:ext cx="6948000" cy="980280"/>
          </a:xfrm>
          <a:prstGeom prst="rect">
            <a:avLst/>
          </a:prstGeom>
          <a:noFill/>
          <a:ln>
            <a:noFill/>
          </a:ln>
        </p:spPr>
        <p:txBody>
          <a:bodyPr tIns="91440" bIns="91440" anchor="ctr">
            <a:noAutofit/>
          </a:bodyPr>
          <a:lstStyle/>
          <a:p>
            <a:pPr marL="216000">
              <a:lnSpc>
                <a:spcPct val="90000"/>
              </a:lnSpc>
            </a:pPr>
            <a:r>
              <a:rPr lang="hu-HU" sz="2000" b="1" strike="noStrike" spc="-1" dirty="0">
                <a:solidFill>
                  <a:srgbClr val="7B7B7B"/>
                </a:solidFill>
                <a:latin typeface="Trebuchet MS"/>
                <a:ea typeface="ヒラギノ角ゴ Pro W3"/>
              </a:rPr>
              <a:t>Contribution of inadequate IAQ to the European symptom- and disease burden (x 1000 DALY/year, %),  </a:t>
            </a:r>
            <a:r>
              <a:rPr lang="hu-HU" sz="1400" b="1" strike="noStrike" spc="-1" dirty="0">
                <a:solidFill>
                  <a:srgbClr val="7B7B7B"/>
                </a:solidFill>
                <a:latin typeface="Trebuchet MS"/>
                <a:ea typeface="ヒラギノ角ゴ Pro W3"/>
              </a:rPr>
              <a:t>not including environmental tobacco smoke </a:t>
            </a:r>
            <a:endParaRPr lang="hu-HU" sz="1400" b="0" strike="noStrike" spc="-1" dirty="0">
              <a:solidFill>
                <a:srgbClr val="000000"/>
              </a:solidFill>
              <a:latin typeface="Arial"/>
            </a:endParaRPr>
          </a:p>
        </p:txBody>
      </p:sp>
      <p:graphicFrame>
        <p:nvGraphicFramePr>
          <p:cNvPr id="901" name="Object 5"/>
          <p:cNvGraphicFramePr/>
          <p:nvPr>
            <p:extLst>
              <p:ext uri="{D42A27DB-BD31-4B8C-83A1-F6EECF244321}">
                <p14:modId xmlns:p14="http://schemas.microsoft.com/office/powerpoint/2010/main" val="791418204"/>
              </p:ext>
            </p:extLst>
          </p:nvPr>
        </p:nvGraphicFramePr>
        <p:xfrm>
          <a:off x="215640" y="1124640"/>
          <a:ext cx="8490240" cy="4629600"/>
        </p:xfrm>
        <a:graphic>
          <a:graphicData uri="http://schemas.openxmlformats.org/drawingml/2006/chart">
            <c:chart xmlns:c="http://schemas.openxmlformats.org/drawingml/2006/chart" xmlns:r="http://schemas.openxmlformats.org/officeDocument/2006/relationships" r:id="rId2"/>
          </a:graphicData>
        </a:graphic>
      </p:graphicFrame>
      <p:sp>
        <p:nvSpPr>
          <p:cNvPr id="902" name="CustomShape 2"/>
          <p:cNvSpPr/>
          <p:nvPr/>
        </p:nvSpPr>
        <p:spPr>
          <a:xfrm>
            <a:off x="1115640" y="6093360"/>
            <a:ext cx="7163640" cy="53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hu-HU" sz="1200" b="0" strike="noStrike" spc="-1">
                <a:solidFill>
                  <a:srgbClr val="676767"/>
                </a:solidFill>
                <a:latin typeface="Trebuchet MS"/>
              </a:rPr>
              <a:t>Source: ENVIE Final Report, 2008</a:t>
            </a:r>
            <a:endParaRPr lang="hu-HU" sz="1200" b="0" strike="noStrike" spc="-1">
              <a:latin typeface="Arial"/>
            </a:endParaRPr>
          </a:p>
          <a:p>
            <a:pPr>
              <a:lnSpc>
                <a:spcPct val="100000"/>
              </a:lnSpc>
              <a:spcBef>
                <a:spcPts val="601"/>
              </a:spcBef>
            </a:pPr>
            <a:r>
              <a:rPr lang="hu-HU" sz="1200" b="0" strike="noStrike" spc="-1">
                <a:solidFill>
                  <a:srgbClr val="676767"/>
                </a:solidFill>
                <a:latin typeface="Trebuchet MS"/>
              </a:rPr>
              <a:t>DALY: Disability-adjusted life years</a:t>
            </a:r>
            <a:endParaRPr lang="hu-HU" sz="1200" b="0" strike="noStrike" spc="-1">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 name="CustomShape 1"/>
          <p:cNvSpPr/>
          <p:nvPr/>
        </p:nvSpPr>
        <p:spPr>
          <a:xfrm>
            <a:off x="0" y="77040"/>
            <a:ext cx="5419582" cy="82188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16000"/>
            <a:r>
              <a:rPr lang="hu-HU" sz="2400" b="1" spc="-1" dirty="0">
                <a:solidFill>
                  <a:srgbClr val="7B7B7B"/>
                </a:solidFill>
                <a:latin typeface="Trebuchet MS"/>
                <a:ea typeface="Trebuchet MS"/>
              </a:rPr>
              <a:t>Building with known problems</a:t>
            </a:r>
          </a:p>
          <a:p>
            <a:pPr marL="216000"/>
            <a:r>
              <a:rPr lang="hu-HU" sz="2400" spc="-1" dirty="0">
                <a:solidFill>
                  <a:srgbClr val="7B7B7B"/>
                </a:solidFill>
                <a:latin typeface="Trebuchet MS"/>
                <a:ea typeface="Trebuchet MS"/>
              </a:rPr>
              <a:t>Sick Building Syndrome</a:t>
            </a:r>
          </a:p>
        </p:txBody>
      </p:sp>
      <p:sp>
        <p:nvSpPr>
          <p:cNvPr id="916" name="CustomShape 2"/>
          <p:cNvSpPr/>
          <p:nvPr/>
        </p:nvSpPr>
        <p:spPr>
          <a:xfrm>
            <a:off x="1136880" y="2349360"/>
            <a:ext cx="6723000" cy="394920"/>
          </a:xfrm>
          <a:prstGeom prst="rect">
            <a:avLst/>
          </a:prstGeom>
          <a:noFill/>
          <a:ln>
            <a:noFill/>
          </a:ln>
        </p:spPr>
        <p:style>
          <a:lnRef idx="0">
            <a:scrgbClr r="0" g="0" b="0"/>
          </a:lnRef>
          <a:fillRef idx="0">
            <a:scrgbClr r="0" g="0" b="0"/>
          </a:fillRef>
          <a:effectRef idx="0">
            <a:scrgbClr r="0" g="0" b="0"/>
          </a:effectRef>
          <a:fontRef idx="minor"/>
        </p:style>
      </p:sp>
      <p:sp>
        <p:nvSpPr>
          <p:cNvPr id="917" name="CustomShape 3"/>
          <p:cNvSpPr/>
          <p:nvPr/>
        </p:nvSpPr>
        <p:spPr>
          <a:xfrm>
            <a:off x="0" y="1382400"/>
            <a:ext cx="8530920" cy="31994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algn="just">
              <a:lnSpc>
                <a:spcPct val="100000"/>
              </a:lnSpc>
              <a:spcBef>
                <a:spcPts val="1199"/>
              </a:spcBef>
            </a:pPr>
            <a:r>
              <a:rPr lang="hu-HU" b="1" strike="noStrike" spc="-1" dirty="0" err="1">
                <a:solidFill>
                  <a:srgbClr val="5A6F81"/>
                </a:solidFill>
                <a:latin typeface="Trebuchet MS" panose="020B0603020202020204" pitchFamily="34" charset="0"/>
              </a:rPr>
              <a:t>Sick</a:t>
            </a:r>
            <a:r>
              <a:rPr lang="hu-HU" b="1" strike="noStrike" spc="-1" dirty="0">
                <a:solidFill>
                  <a:srgbClr val="5A6F81"/>
                </a:solidFill>
                <a:latin typeface="Trebuchet MS" panose="020B0603020202020204" pitchFamily="34" charset="0"/>
              </a:rPr>
              <a:t> Building </a:t>
            </a:r>
            <a:r>
              <a:rPr lang="hu-HU" b="1" strike="noStrike" spc="-1" dirty="0" err="1">
                <a:solidFill>
                  <a:srgbClr val="5A6F81"/>
                </a:solidFill>
                <a:latin typeface="Trebuchet MS" panose="020B0603020202020204" pitchFamily="34" charset="0"/>
              </a:rPr>
              <a:t>Syndrome</a:t>
            </a:r>
            <a:endParaRPr lang="hu-HU" b="0" strike="noStrike" spc="-1" dirty="0">
              <a:latin typeface="Trebuchet MS" panose="020B0603020202020204" pitchFamily="34" charset="0"/>
            </a:endParaRPr>
          </a:p>
          <a:p>
            <a:pPr marL="457200" algn="just">
              <a:lnSpc>
                <a:spcPct val="100000"/>
              </a:lnSpc>
              <a:spcBef>
                <a:spcPts val="1199"/>
              </a:spcBef>
            </a:pPr>
            <a:r>
              <a:rPr lang="hu-HU" b="0" strike="noStrike" spc="-1" dirty="0" err="1">
                <a:solidFill>
                  <a:srgbClr val="5A6F81"/>
                </a:solidFill>
                <a:latin typeface="Trebuchet MS" panose="020B0603020202020204" pitchFamily="34" charset="0"/>
              </a:rPr>
              <a:t>People</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staying</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inside</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experience</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acute</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health</a:t>
            </a:r>
            <a:r>
              <a:rPr lang="hu-HU" b="0" strike="noStrike" spc="-1" dirty="0">
                <a:solidFill>
                  <a:srgbClr val="5A6F81"/>
                </a:solidFill>
                <a:latin typeface="Trebuchet MS" panose="020B0603020202020204" pitchFamily="34" charset="0"/>
              </a:rPr>
              <a:t> and </a:t>
            </a:r>
            <a:r>
              <a:rPr lang="hu-HU" b="0" strike="noStrike" spc="-1" dirty="0" err="1">
                <a:solidFill>
                  <a:srgbClr val="5A6F81"/>
                </a:solidFill>
                <a:latin typeface="Trebuchet MS" panose="020B0603020202020204" pitchFamily="34" charset="0"/>
              </a:rPr>
              <a:t>comfort</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effects</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that</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are</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apparently</a:t>
            </a:r>
            <a:r>
              <a:rPr lang="hu-HU" b="0" strike="noStrike" spc="-1" dirty="0">
                <a:solidFill>
                  <a:srgbClr val="5A6F81"/>
                </a:solidFill>
                <a:latin typeface="Trebuchet MS" panose="020B0603020202020204" pitchFamily="34" charset="0"/>
              </a:rPr>
              <a:t> linked </a:t>
            </a:r>
            <a:r>
              <a:rPr lang="hu-HU" b="0" strike="noStrike" spc="-1" dirty="0" err="1">
                <a:solidFill>
                  <a:srgbClr val="5A6F81"/>
                </a:solidFill>
                <a:latin typeface="Trebuchet MS" panose="020B0603020202020204" pitchFamily="34" charset="0"/>
              </a:rPr>
              <a:t>to</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the</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time</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learning</a:t>
            </a:r>
            <a:r>
              <a:rPr lang="hu-HU" b="0" strike="noStrike" spc="-1" dirty="0">
                <a:solidFill>
                  <a:srgbClr val="5A6F81"/>
                </a:solidFill>
                <a:latin typeface="Trebuchet MS" panose="020B0603020202020204" pitchFamily="34" charset="0"/>
              </a:rPr>
              <a:t>/</a:t>
            </a:r>
            <a:r>
              <a:rPr lang="hu-HU" b="0" strike="noStrike" spc="-1" dirty="0" err="1">
                <a:solidFill>
                  <a:srgbClr val="5A6F81"/>
                </a:solidFill>
                <a:latin typeface="Trebuchet MS" panose="020B0603020202020204" pitchFamily="34" charset="0"/>
              </a:rPr>
              <a:t>teaching</a:t>
            </a:r>
            <a:r>
              <a:rPr lang="hu-HU" b="0" strike="noStrike" spc="-1" dirty="0">
                <a:solidFill>
                  <a:srgbClr val="5A6F81"/>
                </a:solidFill>
                <a:latin typeface="Trebuchet MS" panose="020B0603020202020204" pitchFamily="34" charset="0"/>
              </a:rPr>
              <a:t>/</a:t>
            </a:r>
            <a:r>
              <a:rPr lang="hu-HU" b="0" strike="noStrike" spc="-1" dirty="0" err="1">
                <a:solidFill>
                  <a:srgbClr val="5A6F81"/>
                </a:solidFill>
                <a:latin typeface="Trebuchet MS" panose="020B0603020202020204" pitchFamily="34" charset="0"/>
              </a:rPr>
              <a:t>working</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indoors</a:t>
            </a:r>
            <a:endParaRPr lang="hu-HU" b="0" strike="noStrike" spc="-1" dirty="0">
              <a:latin typeface="Trebuchet MS" panose="020B0603020202020204" pitchFamily="34" charset="0"/>
            </a:endParaRPr>
          </a:p>
          <a:p>
            <a:pPr marL="457200" algn="just">
              <a:lnSpc>
                <a:spcPct val="100000"/>
              </a:lnSpc>
              <a:spcBef>
                <a:spcPts val="1199"/>
              </a:spcBef>
            </a:pPr>
            <a:endParaRPr lang="hu-HU" b="0" strike="noStrike" spc="-1" dirty="0">
              <a:latin typeface="Trebuchet MS" panose="020B0603020202020204" pitchFamily="34" charset="0"/>
            </a:endParaRPr>
          </a:p>
          <a:p>
            <a:pPr marL="457200" algn="just">
              <a:lnSpc>
                <a:spcPct val="100000"/>
              </a:lnSpc>
              <a:spcBef>
                <a:spcPts val="1199"/>
              </a:spcBef>
            </a:pPr>
            <a:r>
              <a:rPr lang="hu-HU" b="1" strike="noStrike" spc="-1" dirty="0">
                <a:solidFill>
                  <a:srgbClr val="5A6F81"/>
                </a:solidFill>
                <a:latin typeface="Trebuchet MS" panose="020B0603020202020204" pitchFamily="34" charset="0"/>
              </a:rPr>
              <a:t>Building-</a:t>
            </a:r>
            <a:r>
              <a:rPr lang="hu-HU" b="1" strike="noStrike" spc="-1" dirty="0" err="1">
                <a:solidFill>
                  <a:srgbClr val="5A6F81"/>
                </a:solidFill>
                <a:latin typeface="Trebuchet MS" panose="020B0603020202020204" pitchFamily="34" charset="0"/>
              </a:rPr>
              <a:t>Related</a:t>
            </a:r>
            <a:r>
              <a:rPr lang="hu-HU" b="1" strike="noStrike" spc="-1" dirty="0">
                <a:solidFill>
                  <a:srgbClr val="5A6F81"/>
                </a:solidFill>
                <a:latin typeface="Trebuchet MS" panose="020B0603020202020204" pitchFamily="34" charset="0"/>
              </a:rPr>
              <a:t> </a:t>
            </a:r>
            <a:r>
              <a:rPr lang="hu-HU" b="1" strike="noStrike" spc="-1" dirty="0" err="1">
                <a:solidFill>
                  <a:srgbClr val="5A6F81"/>
                </a:solidFill>
                <a:latin typeface="Trebuchet MS" panose="020B0603020202020204" pitchFamily="34" charset="0"/>
              </a:rPr>
              <a:t>Illnesses</a:t>
            </a:r>
            <a:endParaRPr lang="hu-HU" b="0" strike="noStrike" spc="-1" dirty="0">
              <a:latin typeface="Trebuchet MS" panose="020B0603020202020204" pitchFamily="34" charset="0"/>
            </a:endParaRPr>
          </a:p>
          <a:p>
            <a:pPr marL="457200" algn="just">
              <a:lnSpc>
                <a:spcPct val="100000"/>
              </a:lnSpc>
              <a:spcBef>
                <a:spcPts val="1199"/>
              </a:spcBef>
            </a:pPr>
            <a:r>
              <a:rPr lang="hu-HU" b="0" strike="noStrike" spc="-1" dirty="0">
                <a:solidFill>
                  <a:srgbClr val="5A6F81"/>
                </a:solidFill>
                <a:latin typeface="Trebuchet MS" panose="020B0603020202020204" pitchFamily="34" charset="0"/>
              </a:rPr>
              <a:t>A </a:t>
            </a:r>
            <a:r>
              <a:rPr lang="hu-HU" b="0" strike="noStrike" spc="-1" dirty="0" err="1">
                <a:solidFill>
                  <a:srgbClr val="5A6F81"/>
                </a:solidFill>
                <a:latin typeface="Trebuchet MS" panose="020B0603020202020204" pitchFamily="34" charset="0"/>
              </a:rPr>
              <a:t>relatively</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small</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number</a:t>
            </a:r>
            <a:r>
              <a:rPr lang="hu-HU" b="0" strike="noStrike" spc="-1" dirty="0">
                <a:solidFill>
                  <a:srgbClr val="5A6F81"/>
                </a:solidFill>
                <a:latin typeface="Trebuchet MS" panose="020B0603020202020204" pitchFamily="34" charset="0"/>
              </a:rPr>
              <a:t> of </a:t>
            </a:r>
            <a:r>
              <a:rPr lang="hu-HU" b="0" strike="noStrike" spc="-1" dirty="0" err="1">
                <a:solidFill>
                  <a:srgbClr val="5A6F81"/>
                </a:solidFill>
                <a:latin typeface="Trebuchet MS" panose="020B0603020202020204" pitchFamily="34" charset="0"/>
              </a:rPr>
              <a:t>people</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staying</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inside</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experience</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health</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problems</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accompanied</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by</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physical</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signs</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that</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are</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identified</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by</a:t>
            </a:r>
            <a:r>
              <a:rPr lang="hu-HU" b="0" strike="noStrike" spc="-1" dirty="0">
                <a:solidFill>
                  <a:srgbClr val="5A6F81"/>
                </a:solidFill>
                <a:latin typeface="Trebuchet MS" panose="020B0603020202020204" pitchFamily="34" charset="0"/>
              </a:rPr>
              <a:t> a </a:t>
            </a:r>
            <a:r>
              <a:rPr lang="hu-HU" b="0" strike="noStrike" spc="-1" dirty="0" err="1">
                <a:solidFill>
                  <a:srgbClr val="5A6F81"/>
                </a:solidFill>
                <a:latin typeface="Trebuchet MS" panose="020B0603020202020204" pitchFamily="34" charset="0"/>
              </a:rPr>
              <a:t>physician</a:t>
            </a:r>
            <a:r>
              <a:rPr lang="hu-HU" b="0" strike="noStrike" spc="-1" dirty="0">
                <a:solidFill>
                  <a:srgbClr val="5A6F81"/>
                </a:solidFill>
                <a:latin typeface="Trebuchet MS" panose="020B0603020202020204" pitchFamily="34" charset="0"/>
              </a:rPr>
              <a:t> and/</a:t>
            </a:r>
            <a:r>
              <a:rPr lang="hu-HU" b="0" strike="noStrike" spc="-1" dirty="0" err="1">
                <a:solidFill>
                  <a:srgbClr val="5A6F81"/>
                </a:solidFill>
                <a:latin typeface="Trebuchet MS" panose="020B0603020202020204" pitchFamily="34" charset="0"/>
              </a:rPr>
              <a:t>or</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laboratory</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findings</a:t>
            </a:r>
            <a:r>
              <a:rPr lang="hu-HU" b="0" strike="noStrike" spc="-1" dirty="0">
                <a:solidFill>
                  <a:srgbClr val="5A6F81"/>
                </a:solidFill>
                <a:latin typeface="Trebuchet MS" panose="020B0603020202020204" pitchFamily="34" charset="0"/>
              </a:rPr>
              <a:t>, and </a:t>
            </a:r>
            <a:r>
              <a:rPr lang="hu-HU" b="0" strike="noStrike" spc="-1" dirty="0" err="1">
                <a:solidFill>
                  <a:srgbClr val="5A6F81"/>
                </a:solidFill>
                <a:latin typeface="Trebuchet MS" panose="020B0603020202020204" pitchFamily="34" charset="0"/>
              </a:rPr>
              <a:t>can</a:t>
            </a:r>
            <a:r>
              <a:rPr lang="hu-HU" b="0" strike="noStrike" spc="-1" dirty="0">
                <a:solidFill>
                  <a:srgbClr val="5A6F81"/>
                </a:solidFill>
                <a:latin typeface="Trebuchet MS" panose="020B0603020202020204" pitchFamily="34" charset="0"/>
              </a:rPr>
              <a:t> be </a:t>
            </a:r>
            <a:r>
              <a:rPr lang="hu-HU" b="0" strike="noStrike" spc="-1" dirty="0" err="1">
                <a:solidFill>
                  <a:srgbClr val="5A6F81"/>
                </a:solidFill>
                <a:latin typeface="Trebuchet MS" panose="020B0603020202020204" pitchFamily="34" charset="0"/>
              </a:rPr>
              <a:t>attributed</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to</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environmental</a:t>
            </a:r>
            <a:r>
              <a:rPr lang="hu-HU" b="0" strike="noStrike" spc="-1" dirty="0">
                <a:solidFill>
                  <a:srgbClr val="5A6F81"/>
                </a:solidFill>
                <a:latin typeface="Trebuchet MS" panose="020B0603020202020204" pitchFamily="34" charset="0"/>
              </a:rPr>
              <a:t> </a:t>
            </a:r>
            <a:r>
              <a:rPr lang="hu-HU" b="0" strike="noStrike" spc="-1" dirty="0" err="1">
                <a:solidFill>
                  <a:srgbClr val="5A6F81"/>
                </a:solidFill>
                <a:latin typeface="Trebuchet MS" panose="020B0603020202020204" pitchFamily="34" charset="0"/>
              </a:rPr>
              <a:t>agents</a:t>
            </a:r>
            <a:r>
              <a:rPr lang="hu-HU" b="0" strike="noStrike" spc="-1" dirty="0">
                <a:solidFill>
                  <a:srgbClr val="5A6F81"/>
                </a:solidFill>
                <a:latin typeface="Trebuchet MS" panose="020B0603020202020204" pitchFamily="34" charset="0"/>
              </a:rPr>
              <a:t> in </a:t>
            </a:r>
            <a:r>
              <a:rPr lang="hu-HU" b="0" strike="noStrike" spc="-1" dirty="0" err="1">
                <a:solidFill>
                  <a:srgbClr val="5A6F81"/>
                </a:solidFill>
                <a:latin typeface="Trebuchet MS" panose="020B0603020202020204" pitchFamily="34" charset="0"/>
              </a:rPr>
              <a:t>the</a:t>
            </a:r>
            <a:r>
              <a:rPr lang="hu-HU" b="0" strike="noStrike" spc="-1" dirty="0">
                <a:solidFill>
                  <a:srgbClr val="5A6F81"/>
                </a:solidFill>
                <a:latin typeface="Trebuchet MS" panose="020B0603020202020204" pitchFamily="34" charset="0"/>
              </a:rPr>
              <a:t> air</a:t>
            </a:r>
            <a:endParaRPr lang="hu-HU" b="0" strike="noStrike" spc="-1" dirty="0">
              <a:latin typeface="Trebuchet MS" panose="020B0603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 name="CustomShape 1"/>
          <p:cNvSpPr/>
          <p:nvPr/>
        </p:nvSpPr>
        <p:spPr>
          <a:xfrm>
            <a:off x="22680" y="46800"/>
            <a:ext cx="676332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a:r>
              <a:rPr lang="hu-HU" sz="2400" b="1" spc="-1" dirty="0">
                <a:solidFill>
                  <a:srgbClr val="7B7B7B"/>
                </a:solidFill>
                <a:latin typeface="Trebuchet MS"/>
                <a:ea typeface="Trebuchet MS"/>
              </a:rPr>
              <a:t>Sick Building Syndrome</a:t>
            </a:r>
            <a:r>
              <a:rPr lang="en-US" sz="2400" b="1" spc="-1" dirty="0">
                <a:solidFill>
                  <a:srgbClr val="7B7B7B"/>
                </a:solidFill>
                <a:latin typeface="Trebuchet MS"/>
                <a:ea typeface="Trebuchet MS"/>
              </a:rPr>
              <a:t> </a:t>
            </a:r>
            <a:r>
              <a:rPr lang="hu-HU" sz="2400" b="1" spc="-1" dirty="0">
                <a:solidFill>
                  <a:srgbClr val="7B7B7B"/>
                </a:solidFill>
                <a:latin typeface="Trebuchet MS"/>
                <a:ea typeface="Trebuchet MS"/>
              </a:rPr>
              <a:t>vs. </a:t>
            </a:r>
          </a:p>
          <a:p>
            <a:pPr marL="216000"/>
            <a:r>
              <a:rPr lang="hu-HU" sz="2400" b="1" spc="-1" dirty="0">
                <a:solidFill>
                  <a:srgbClr val="7B7B7B"/>
                </a:solidFill>
                <a:latin typeface="Trebuchet MS"/>
                <a:ea typeface="Trebuchet MS"/>
              </a:rPr>
              <a:t>Building-Related Illness </a:t>
            </a:r>
          </a:p>
        </p:txBody>
      </p:sp>
      <p:sp>
        <p:nvSpPr>
          <p:cNvPr id="920" name="CustomShape 2"/>
          <p:cNvSpPr/>
          <p:nvPr/>
        </p:nvSpPr>
        <p:spPr>
          <a:xfrm>
            <a:off x="283319" y="1175760"/>
            <a:ext cx="4288681" cy="457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601"/>
              </a:spcBef>
            </a:pPr>
            <a:r>
              <a:rPr lang="hu-HU" sz="1800" b="1" strike="noStrike" spc="-1" dirty="0" err="1">
                <a:solidFill>
                  <a:srgbClr val="5A6F81"/>
                </a:solidFill>
                <a:latin typeface="Trebuchet MS"/>
              </a:rPr>
              <a:t>Sick</a:t>
            </a:r>
            <a:r>
              <a:rPr lang="hu-HU" sz="1800" b="1" strike="noStrike" spc="-1" dirty="0">
                <a:solidFill>
                  <a:srgbClr val="5A6F81"/>
                </a:solidFill>
                <a:latin typeface="Trebuchet MS"/>
              </a:rPr>
              <a:t> Building </a:t>
            </a:r>
            <a:r>
              <a:rPr lang="hu-HU" sz="1800" b="1" strike="noStrike" spc="-1" dirty="0" err="1">
                <a:solidFill>
                  <a:srgbClr val="5A6F81"/>
                </a:solidFill>
                <a:latin typeface="Trebuchet MS"/>
              </a:rPr>
              <a:t>Syndrome</a:t>
            </a:r>
            <a:r>
              <a:rPr lang="hu-HU" sz="1800" b="1" strike="noStrike" spc="-1" dirty="0">
                <a:solidFill>
                  <a:srgbClr val="5A6F81"/>
                </a:solidFill>
                <a:latin typeface="Trebuchet MS"/>
              </a:rPr>
              <a:t>  building </a:t>
            </a:r>
            <a:r>
              <a:rPr lang="hu-HU" sz="1800" b="1" strike="noStrike" spc="-1" dirty="0" err="1">
                <a:solidFill>
                  <a:srgbClr val="5A6F81"/>
                </a:solidFill>
                <a:latin typeface="Trebuchet MS"/>
              </a:rPr>
              <a:t>related</a:t>
            </a:r>
            <a:r>
              <a:rPr lang="hu-HU" sz="1800" b="1" strike="noStrike" spc="-1" dirty="0">
                <a:solidFill>
                  <a:srgbClr val="5A6F81"/>
                </a:solidFill>
                <a:latin typeface="Trebuchet MS"/>
              </a:rPr>
              <a:t> non-</a:t>
            </a:r>
            <a:r>
              <a:rPr lang="hu-HU" sz="1800" b="1" strike="noStrike" spc="-1" dirty="0" err="1">
                <a:solidFill>
                  <a:srgbClr val="5A6F81"/>
                </a:solidFill>
                <a:latin typeface="Trebuchet MS"/>
              </a:rPr>
              <a:t>specific</a:t>
            </a:r>
            <a:r>
              <a:rPr lang="hu-HU" sz="1800" b="1" strike="noStrike" spc="-1" dirty="0">
                <a:solidFill>
                  <a:srgbClr val="5A6F81"/>
                </a:solidFill>
                <a:latin typeface="Trebuchet MS"/>
              </a:rPr>
              <a:t> </a:t>
            </a:r>
            <a:r>
              <a:rPr lang="hu-HU" sz="1800" b="1" strike="noStrike" spc="-1" dirty="0" err="1">
                <a:solidFill>
                  <a:srgbClr val="5A6F81"/>
                </a:solidFill>
                <a:latin typeface="Trebuchet MS"/>
              </a:rPr>
              <a:t>symptoms</a:t>
            </a:r>
            <a:r>
              <a:rPr lang="hu-HU" sz="1800" b="1" strike="noStrike" spc="-1" dirty="0">
                <a:solidFill>
                  <a:srgbClr val="5A6F81"/>
                </a:solidFill>
                <a:latin typeface="Trebuchet MS"/>
              </a:rPr>
              <a:t> </a:t>
            </a:r>
            <a:r>
              <a:rPr lang="hu-HU" sz="1800" b="0" strike="noStrike" spc="-1" dirty="0">
                <a:solidFill>
                  <a:srgbClr val="5A6F81"/>
                </a:solidFill>
                <a:latin typeface="Trebuchet MS"/>
              </a:rPr>
              <a:t>	</a:t>
            </a:r>
            <a:endParaRPr lang="hu-HU" sz="1800" b="0" strike="noStrike" spc="-1" dirty="0">
              <a:latin typeface="Arial"/>
            </a:endParaRPr>
          </a:p>
          <a:p>
            <a:pPr marL="286110" indent="-285750">
              <a:lnSpc>
                <a:spcPct val="100000"/>
              </a:lnSpc>
              <a:spcBef>
                <a:spcPts val="601"/>
              </a:spcBef>
              <a:buClr>
                <a:srgbClr val="5A6F81"/>
              </a:buClr>
              <a:buFont typeface="Wingdings" panose="05000000000000000000" pitchFamily="2" charset="2"/>
              <a:buChar char="§"/>
            </a:pPr>
            <a:r>
              <a:rPr lang="hu-HU" sz="1800" b="0" strike="noStrike" spc="-1" dirty="0" err="1">
                <a:solidFill>
                  <a:srgbClr val="5A6F81"/>
                </a:solidFill>
                <a:latin typeface="Trebuchet MS"/>
              </a:rPr>
              <a:t>Headaches</a:t>
            </a:r>
            <a:endParaRPr lang="hu-HU" sz="1800" b="0" strike="noStrike" spc="-1" dirty="0">
              <a:latin typeface="Arial"/>
            </a:endParaRPr>
          </a:p>
          <a:p>
            <a:pPr marL="286110" indent="-285750">
              <a:lnSpc>
                <a:spcPct val="100000"/>
              </a:lnSpc>
              <a:spcBef>
                <a:spcPts val="601"/>
              </a:spcBef>
              <a:buClr>
                <a:srgbClr val="5A6F81"/>
              </a:buClr>
              <a:buFont typeface="Wingdings" panose="05000000000000000000" pitchFamily="2" charset="2"/>
              <a:buChar char="§"/>
            </a:pPr>
            <a:r>
              <a:rPr lang="hu-HU" sz="1800" b="0" strike="noStrike" spc="-1" dirty="0" err="1">
                <a:solidFill>
                  <a:srgbClr val="5A6F81"/>
                </a:solidFill>
                <a:latin typeface="Trebuchet MS"/>
              </a:rPr>
              <a:t>Fatigue</a:t>
            </a:r>
            <a:endParaRPr lang="hu-HU" sz="1800" b="0" strike="noStrike" spc="-1" dirty="0">
              <a:latin typeface="Arial"/>
            </a:endParaRPr>
          </a:p>
          <a:p>
            <a:pPr marL="286110" indent="-285750">
              <a:lnSpc>
                <a:spcPct val="100000"/>
              </a:lnSpc>
              <a:spcBef>
                <a:spcPts val="601"/>
              </a:spcBef>
              <a:buClr>
                <a:srgbClr val="5A6F81"/>
              </a:buClr>
              <a:buFont typeface="Wingdings" panose="05000000000000000000" pitchFamily="2" charset="2"/>
              <a:buChar char="§"/>
            </a:pPr>
            <a:r>
              <a:rPr lang="hu-HU" sz="1800" b="0" strike="noStrike" spc="-1" dirty="0" err="1">
                <a:solidFill>
                  <a:srgbClr val="5A6F81"/>
                </a:solidFill>
                <a:latin typeface="Trebuchet MS"/>
              </a:rPr>
              <a:t>Irritated</a:t>
            </a:r>
            <a:r>
              <a:rPr lang="hu-HU" sz="1800" b="0" strike="noStrike" spc="-1" dirty="0">
                <a:solidFill>
                  <a:srgbClr val="5A6F81"/>
                </a:solidFill>
                <a:latin typeface="Trebuchet MS"/>
              </a:rPr>
              <a:t> </a:t>
            </a:r>
            <a:r>
              <a:rPr lang="hu-HU" sz="1800" b="0" strike="noStrike" spc="-1" dirty="0" err="1">
                <a:solidFill>
                  <a:srgbClr val="5A6F81"/>
                </a:solidFill>
                <a:latin typeface="Trebuchet MS"/>
              </a:rPr>
              <a:t>eyes</a:t>
            </a:r>
            <a:r>
              <a:rPr lang="hu-HU" sz="1800" b="0" strike="noStrike" spc="-1" dirty="0">
                <a:solidFill>
                  <a:srgbClr val="5A6F81"/>
                </a:solidFill>
                <a:latin typeface="Trebuchet MS"/>
              </a:rPr>
              <a:t>, </a:t>
            </a:r>
            <a:r>
              <a:rPr lang="hu-HU" sz="1800" b="0" strike="noStrike" spc="-1" dirty="0" err="1">
                <a:solidFill>
                  <a:srgbClr val="5A6F81"/>
                </a:solidFill>
                <a:latin typeface="Trebuchet MS"/>
              </a:rPr>
              <a:t>nose</a:t>
            </a:r>
            <a:r>
              <a:rPr lang="hu-HU" sz="1800" b="0" strike="noStrike" spc="-1" dirty="0">
                <a:solidFill>
                  <a:srgbClr val="5A6F81"/>
                </a:solidFill>
                <a:latin typeface="Trebuchet MS"/>
              </a:rPr>
              <a:t>, </a:t>
            </a:r>
            <a:r>
              <a:rPr lang="hu-HU" sz="1800" b="0" strike="noStrike" spc="-1" dirty="0" err="1">
                <a:solidFill>
                  <a:srgbClr val="5A6F81"/>
                </a:solidFill>
                <a:latin typeface="Trebuchet MS"/>
              </a:rPr>
              <a:t>throat</a:t>
            </a:r>
            <a:r>
              <a:rPr lang="hu-HU" sz="1800" b="0" strike="noStrike" spc="-1" dirty="0">
                <a:solidFill>
                  <a:srgbClr val="5A6F81"/>
                </a:solidFill>
                <a:latin typeface="Trebuchet MS"/>
              </a:rPr>
              <a:t> and/</a:t>
            </a:r>
            <a:br>
              <a:rPr dirty="0"/>
            </a:br>
            <a:r>
              <a:rPr lang="hu-HU" sz="1800" b="0" strike="noStrike" spc="-1" dirty="0" err="1">
                <a:solidFill>
                  <a:srgbClr val="5A6F81"/>
                </a:solidFill>
                <a:latin typeface="Trebuchet MS"/>
              </a:rPr>
              <a:t>or</a:t>
            </a:r>
            <a:r>
              <a:rPr lang="hu-HU" sz="1800" b="0" strike="noStrike" spc="-1" dirty="0">
                <a:solidFill>
                  <a:srgbClr val="5A6F81"/>
                </a:solidFill>
                <a:latin typeface="Trebuchet MS"/>
              </a:rPr>
              <a:t> </a:t>
            </a:r>
            <a:r>
              <a:rPr lang="hu-HU" sz="1800" b="0" strike="noStrike" spc="-1" dirty="0" err="1">
                <a:solidFill>
                  <a:srgbClr val="5A6F81"/>
                </a:solidFill>
                <a:latin typeface="Trebuchet MS"/>
              </a:rPr>
              <a:t>skin</a:t>
            </a:r>
            <a:r>
              <a:rPr lang="hu-HU" sz="1800" b="0" strike="noStrike" spc="-1" dirty="0">
                <a:solidFill>
                  <a:srgbClr val="5A6F81"/>
                </a:solidFill>
                <a:latin typeface="Trebuchet MS"/>
              </a:rPr>
              <a:t> </a:t>
            </a:r>
            <a:endParaRPr lang="hu-HU" sz="1800" b="0" strike="noStrike" spc="-1" dirty="0">
              <a:latin typeface="Arial"/>
            </a:endParaRPr>
          </a:p>
          <a:p>
            <a:pPr marL="286110" indent="-285750">
              <a:lnSpc>
                <a:spcPct val="100000"/>
              </a:lnSpc>
              <a:spcBef>
                <a:spcPts val="601"/>
              </a:spcBef>
              <a:buClr>
                <a:srgbClr val="5A6F81"/>
              </a:buClr>
              <a:buFont typeface="Wingdings" panose="05000000000000000000" pitchFamily="2" charset="2"/>
              <a:buChar char="§"/>
            </a:pPr>
            <a:r>
              <a:rPr lang="hu-HU" sz="1800" b="0" strike="noStrike" spc="-1" dirty="0" err="1">
                <a:solidFill>
                  <a:srgbClr val="5A6F81"/>
                </a:solidFill>
                <a:latin typeface="Trebuchet MS"/>
              </a:rPr>
              <a:t>Dry</a:t>
            </a:r>
            <a:r>
              <a:rPr lang="hu-HU" sz="1800" b="0" strike="noStrike" spc="-1" dirty="0">
                <a:solidFill>
                  <a:srgbClr val="5A6F81"/>
                </a:solidFill>
                <a:latin typeface="Trebuchet MS"/>
              </a:rPr>
              <a:t> </a:t>
            </a:r>
            <a:r>
              <a:rPr lang="hu-HU" sz="1800" b="0" strike="noStrike" spc="-1" dirty="0" err="1">
                <a:solidFill>
                  <a:srgbClr val="5A6F81"/>
                </a:solidFill>
                <a:latin typeface="Trebuchet MS"/>
              </a:rPr>
              <a:t>mucous</a:t>
            </a:r>
            <a:r>
              <a:rPr lang="hu-HU" sz="1800" b="0" strike="noStrike" spc="-1" dirty="0">
                <a:solidFill>
                  <a:srgbClr val="5A6F81"/>
                </a:solidFill>
                <a:latin typeface="Trebuchet MS"/>
              </a:rPr>
              <a:t> </a:t>
            </a:r>
            <a:r>
              <a:rPr lang="hu-HU" sz="1800" b="0" strike="noStrike" spc="-1" dirty="0" err="1">
                <a:solidFill>
                  <a:srgbClr val="5A6F81"/>
                </a:solidFill>
                <a:latin typeface="Trebuchet MS"/>
              </a:rPr>
              <a:t>membranes</a:t>
            </a:r>
            <a:r>
              <a:rPr lang="hu-HU" sz="1800" b="0" strike="noStrike" spc="-1" dirty="0">
                <a:solidFill>
                  <a:srgbClr val="5A6F81"/>
                </a:solidFill>
                <a:latin typeface="Trebuchet MS"/>
              </a:rPr>
              <a:t> </a:t>
            </a:r>
            <a:r>
              <a:rPr lang="hu-HU" sz="1800" b="0" strike="noStrike" spc="-1" dirty="0" err="1">
                <a:solidFill>
                  <a:srgbClr val="5A6F81"/>
                </a:solidFill>
                <a:latin typeface="Trebuchet MS"/>
              </a:rPr>
              <a:t>dry</a:t>
            </a:r>
            <a:r>
              <a:rPr lang="hu-HU" sz="1800" b="0" strike="noStrike" spc="-1" dirty="0">
                <a:solidFill>
                  <a:srgbClr val="5A6F81"/>
                </a:solidFill>
                <a:latin typeface="Trebuchet MS"/>
              </a:rPr>
              <a:t> </a:t>
            </a:r>
            <a:r>
              <a:rPr lang="hu-HU" sz="1800" b="0" strike="noStrike" spc="-1" dirty="0" err="1">
                <a:solidFill>
                  <a:srgbClr val="5A6F81"/>
                </a:solidFill>
                <a:latin typeface="Trebuchet MS"/>
              </a:rPr>
              <a:t>or</a:t>
            </a:r>
            <a:r>
              <a:rPr lang="hu-HU" sz="1800" b="0" strike="noStrike" spc="-1" dirty="0">
                <a:solidFill>
                  <a:srgbClr val="5A6F81"/>
                </a:solidFill>
                <a:latin typeface="Trebuchet MS"/>
              </a:rPr>
              <a:t> </a:t>
            </a:r>
            <a:r>
              <a:rPr lang="hu-HU" sz="1800" b="0" strike="noStrike" spc="-1" dirty="0" err="1">
                <a:solidFill>
                  <a:srgbClr val="5A6F81"/>
                </a:solidFill>
                <a:latin typeface="Trebuchet MS"/>
              </a:rPr>
              <a:t>itchy</a:t>
            </a:r>
            <a:r>
              <a:rPr lang="hu-HU" sz="1800" b="0" strike="noStrike" spc="-1" dirty="0">
                <a:solidFill>
                  <a:srgbClr val="5A6F81"/>
                </a:solidFill>
                <a:latin typeface="Trebuchet MS"/>
              </a:rPr>
              <a:t> </a:t>
            </a:r>
            <a:r>
              <a:rPr lang="hu-HU" sz="1800" b="0" strike="noStrike" spc="-1" dirty="0" err="1">
                <a:solidFill>
                  <a:srgbClr val="5A6F81"/>
                </a:solidFill>
                <a:latin typeface="Trebuchet MS"/>
              </a:rPr>
              <a:t>skin</a:t>
            </a:r>
            <a:endParaRPr lang="hu-HU" sz="1800" b="0" strike="noStrike" spc="-1" dirty="0">
              <a:latin typeface="Arial"/>
            </a:endParaRPr>
          </a:p>
          <a:p>
            <a:pPr marL="286110" indent="-285750">
              <a:lnSpc>
                <a:spcPct val="100000"/>
              </a:lnSpc>
              <a:spcBef>
                <a:spcPts val="601"/>
              </a:spcBef>
              <a:buClr>
                <a:srgbClr val="5A6F81"/>
              </a:buClr>
              <a:buFont typeface="Wingdings" panose="05000000000000000000" pitchFamily="2" charset="2"/>
              <a:buChar char="§"/>
            </a:pPr>
            <a:r>
              <a:rPr lang="hu-HU" sz="1800" b="0" strike="noStrike" spc="-1" dirty="0" err="1">
                <a:solidFill>
                  <a:srgbClr val="5A6F81"/>
                </a:solidFill>
                <a:latin typeface="Trebuchet MS"/>
              </a:rPr>
              <a:t>Hoarseness</a:t>
            </a:r>
            <a:r>
              <a:rPr lang="hu-HU" sz="1800" b="0" strike="noStrike" spc="-1" dirty="0">
                <a:solidFill>
                  <a:srgbClr val="5A6F81"/>
                </a:solidFill>
                <a:latin typeface="Trebuchet MS"/>
              </a:rPr>
              <a:t> of </a:t>
            </a:r>
            <a:r>
              <a:rPr lang="hu-HU" sz="1800" b="0" strike="noStrike" spc="-1" dirty="0" err="1">
                <a:solidFill>
                  <a:srgbClr val="5A6F81"/>
                </a:solidFill>
                <a:latin typeface="Trebuchet MS"/>
              </a:rPr>
              <a:t>voice</a:t>
            </a:r>
            <a:r>
              <a:rPr lang="hu-HU" sz="1800" b="0" strike="noStrike" spc="-1" dirty="0">
                <a:solidFill>
                  <a:srgbClr val="5A6F81"/>
                </a:solidFill>
                <a:latin typeface="Trebuchet MS"/>
              </a:rPr>
              <a:t> and </a:t>
            </a:r>
            <a:r>
              <a:rPr lang="hu-HU" sz="1800" b="0" strike="noStrike" spc="-1" dirty="0" err="1">
                <a:solidFill>
                  <a:srgbClr val="5A6F81"/>
                </a:solidFill>
                <a:latin typeface="Trebuchet MS"/>
              </a:rPr>
              <a:t>wheezing</a:t>
            </a:r>
            <a:endParaRPr lang="hu-HU" sz="1800" b="0" strike="noStrike" spc="-1" dirty="0">
              <a:latin typeface="Arial"/>
            </a:endParaRPr>
          </a:p>
          <a:p>
            <a:pPr>
              <a:lnSpc>
                <a:spcPct val="100000"/>
              </a:lnSpc>
              <a:spcBef>
                <a:spcPts val="601"/>
              </a:spcBef>
            </a:pPr>
            <a:endParaRPr lang="hu-HU" sz="1800" b="0" strike="noStrike" spc="-1" dirty="0">
              <a:latin typeface="Arial"/>
            </a:endParaRPr>
          </a:p>
          <a:p>
            <a:pPr>
              <a:lnSpc>
                <a:spcPct val="100000"/>
              </a:lnSpc>
              <a:spcBef>
                <a:spcPts val="601"/>
              </a:spcBef>
            </a:pPr>
            <a:r>
              <a:rPr lang="hu-HU" sz="1800" b="0" strike="noStrike" spc="-1" dirty="0" err="1">
                <a:solidFill>
                  <a:srgbClr val="5A6F81"/>
                </a:solidFill>
                <a:latin typeface="Trebuchet MS"/>
              </a:rPr>
              <a:t>Difficult</a:t>
            </a:r>
            <a:r>
              <a:rPr lang="hu-HU" sz="1800" b="0" strike="noStrike" spc="-1" dirty="0">
                <a:solidFill>
                  <a:srgbClr val="5A6F81"/>
                </a:solidFill>
                <a:latin typeface="Trebuchet MS"/>
              </a:rPr>
              <a:t> </a:t>
            </a:r>
            <a:r>
              <a:rPr lang="hu-HU" sz="1800" b="0" strike="noStrike" spc="-1" dirty="0" err="1">
                <a:solidFill>
                  <a:srgbClr val="5A6F81"/>
                </a:solidFill>
                <a:latin typeface="Trebuchet MS"/>
              </a:rPr>
              <a:t>to</a:t>
            </a:r>
            <a:r>
              <a:rPr lang="hu-HU" sz="1800" b="0" strike="noStrike" spc="-1" dirty="0">
                <a:solidFill>
                  <a:srgbClr val="5A6F81"/>
                </a:solidFill>
                <a:latin typeface="Trebuchet MS"/>
              </a:rPr>
              <a:t> </a:t>
            </a:r>
            <a:r>
              <a:rPr lang="hu-HU" sz="1800" b="0" strike="noStrike" spc="-1" dirty="0" err="1">
                <a:solidFill>
                  <a:srgbClr val="5A6F81"/>
                </a:solidFill>
                <a:latin typeface="Trebuchet MS"/>
              </a:rPr>
              <a:t>trace</a:t>
            </a:r>
            <a:r>
              <a:rPr lang="hu-HU" sz="1800" b="0" strike="noStrike" spc="-1" dirty="0">
                <a:solidFill>
                  <a:srgbClr val="5A6F81"/>
                </a:solidFill>
                <a:latin typeface="Trebuchet MS"/>
              </a:rPr>
              <a:t> </a:t>
            </a:r>
            <a:r>
              <a:rPr lang="hu-HU" sz="1800" b="0" strike="noStrike" spc="-1" dirty="0" err="1">
                <a:solidFill>
                  <a:srgbClr val="5A6F81"/>
                </a:solidFill>
                <a:latin typeface="Trebuchet MS"/>
              </a:rPr>
              <a:t>to</a:t>
            </a:r>
            <a:r>
              <a:rPr lang="hu-HU" sz="1800" b="0" strike="noStrike" spc="-1" dirty="0">
                <a:solidFill>
                  <a:srgbClr val="5A6F81"/>
                </a:solidFill>
                <a:latin typeface="Trebuchet MS"/>
              </a:rPr>
              <a:t> a </a:t>
            </a:r>
            <a:r>
              <a:rPr lang="hu-HU" sz="1800" b="0" strike="noStrike" spc="-1" dirty="0" err="1">
                <a:solidFill>
                  <a:srgbClr val="5A6F81"/>
                </a:solidFill>
                <a:latin typeface="Trebuchet MS"/>
              </a:rPr>
              <a:t>specific</a:t>
            </a:r>
            <a:r>
              <a:rPr lang="hu-HU" sz="1800" b="0" strike="noStrike" spc="-1" dirty="0">
                <a:solidFill>
                  <a:srgbClr val="5A6F81"/>
                </a:solidFill>
                <a:latin typeface="Trebuchet MS"/>
              </a:rPr>
              <a:t> </a:t>
            </a:r>
            <a:r>
              <a:rPr lang="hu-HU" sz="1800" b="0" strike="noStrike" spc="-1" dirty="0" err="1">
                <a:solidFill>
                  <a:srgbClr val="5A6F81"/>
                </a:solidFill>
                <a:latin typeface="Trebuchet MS"/>
              </a:rPr>
              <a:t>source</a:t>
            </a:r>
            <a:r>
              <a:rPr lang="hu-HU" sz="1800" b="0" strike="noStrike" spc="-1" dirty="0">
                <a:solidFill>
                  <a:srgbClr val="5A6F81"/>
                </a:solidFill>
                <a:latin typeface="Trebuchet MS"/>
              </a:rPr>
              <a:t>.</a:t>
            </a:r>
            <a:endParaRPr lang="hu-HU" sz="1800" b="0" strike="noStrike" spc="-1" dirty="0">
              <a:latin typeface="Arial"/>
            </a:endParaRPr>
          </a:p>
          <a:p>
            <a:pPr>
              <a:lnSpc>
                <a:spcPct val="100000"/>
              </a:lnSpc>
              <a:spcBef>
                <a:spcPts val="601"/>
              </a:spcBef>
            </a:pPr>
            <a:r>
              <a:rPr lang="hu-HU" sz="1800" b="1" strike="noStrike" spc="-1" dirty="0" err="1">
                <a:solidFill>
                  <a:srgbClr val="5A6F81"/>
                </a:solidFill>
                <a:latin typeface="Trebuchet MS"/>
              </a:rPr>
              <a:t>Symptoms</a:t>
            </a:r>
            <a:r>
              <a:rPr lang="hu-HU" sz="1800" b="1" strike="noStrike" spc="-1" dirty="0">
                <a:solidFill>
                  <a:srgbClr val="5A6F81"/>
                </a:solidFill>
                <a:latin typeface="Trebuchet MS"/>
              </a:rPr>
              <a:t> </a:t>
            </a:r>
            <a:r>
              <a:rPr lang="hu-HU" sz="1800" b="1" strike="noStrike" spc="-1" dirty="0" err="1">
                <a:solidFill>
                  <a:srgbClr val="5A6F81"/>
                </a:solidFill>
                <a:latin typeface="Trebuchet MS"/>
              </a:rPr>
              <a:t>clear</a:t>
            </a:r>
            <a:r>
              <a:rPr lang="hu-HU" sz="1800" b="1" strike="noStrike" spc="-1" dirty="0">
                <a:solidFill>
                  <a:srgbClr val="5A6F81"/>
                </a:solidFill>
                <a:latin typeface="Trebuchet MS"/>
              </a:rPr>
              <a:t> </a:t>
            </a:r>
            <a:r>
              <a:rPr lang="hu-HU" sz="1800" b="1" strike="noStrike" spc="-1" dirty="0" err="1">
                <a:solidFill>
                  <a:srgbClr val="5A6F81"/>
                </a:solidFill>
                <a:latin typeface="Trebuchet MS"/>
              </a:rPr>
              <a:t>when</a:t>
            </a:r>
            <a:r>
              <a:rPr lang="hu-HU" sz="1800" b="1" strike="noStrike" spc="-1" dirty="0">
                <a:solidFill>
                  <a:srgbClr val="5A6F81"/>
                </a:solidFill>
                <a:latin typeface="Trebuchet MS"/>
              </a:rPr>
              <a:t> </a:t>
            </a:r>
            <a:r>
              <a:rPr lang="hu-HU" sz="1800" b="1" strike="noStrike" spc="-1" dirty="0" err="1">
                <a:solidFill>
                  <a:srgbClr val="5A6F81"/>
                </a:solidFill>
                <a:latin typeface="Trebuchet MS"/>
              </a:rPr>
              <a:t>away</a:t>
            </a:r>
            <a:r>
              <a:rPr lang="hu-HU" sz="1800" b="1" strike="noStrike" spc="-1" dirty="0">
                <a:solidFill>
                  <a:srgbClr val="5A6F81"/>
                </a:solidFill>
                <a:latin typeface="Trebuchet MS"/>
              </a:rPr>
              <a:t> </a:t>
            </a:r>
            <a:r>
              <a:rPr lang="hu-HU" sz="1800" b="1" strike="noStrike" spc="-1" dirty="0" err="1">
                <a:solidFill>
                  <a:srgbClr val="5A6F81"/>
                </a:solidFill>
                <a:latin typeface="Trebuchet MS"/>
              </a:rPr>
              <a:t>from</a:t>
            </a:r>
            <a:r>
              <a:rPr lang="hu-HU" sz="1800" b="1" strike="noStrike" spc="-1" dirty="0">
                <a:solidFill>
                  <a:srgbClr val="5A6F81"/>
                </a:solidFill>
                <a:latin typeface="Trebuchet MS"/>
              </a:rPr>
              <a:t> building .</a:t>
            </a:r>
            <a:endParaRPr lang="hu-HU" sz="1800" b="0" strike="noStrike" spc="-1" dirty="0">
              <a:latin typeface="Arial"/>
            </a:endParaRPr>
          </a:p>
          <a:p>
            <a:pPr>
              <a:lnSpc>
                <a:spcPct val="100000"/>
              </a:lnSpc>
              <a:spcBef>
                <a:spcPts val="601"/>
              </a:spcBef>
            </a:pPr>
            <a:endParaRPr lang="hu-HU" sz="1800" b="0" strike="noStrike" spc="-1" dirty="0">
              <a:latin typeface="Arial"/>
            </a:endParaRPr>
          </a:p>
          <a:p>
            <a:pPr>
              <a:lnSpc>
                <a:spcPct val="100000"/>
              </a:lnSpc>
              <a:spcBef>
                <a:spcPts val="601"/>
              </a:spcBef>
            </a:pPr>
            <a:endParaRPr lang="hu-HU" sz="1800" b="0" strike="noStrike" spc="-1" dirty="0">
              <a:latin typeface="Arial"/>
            </a:endParaRPr>
          </a:p>
          <a:p>
            <a:pPr>
              <a:lnSpc>
                <a:spcPct val="100000"/>
              </a:lnSpc>
              <a:spcBef>
                <a:spcPts val="601"/>
              </a:spcBef>
            </a:pPr>
            <a:endParaRPr lang="hu-HU" sz="1800" b="0" strike="noStrike" spc="-1" dirty="0">
              <a:latin typeface="Arial"/>
            </a:endParaRPr>
          </a:p>
        </p:txBody>
      </p:sp>
      <p:sp>
        <p:nvSpPr>
          <p:cNvPr id="921" name="CustomShape 3"/>
          <p:cNvSpPr/>
          <p:nvPr/>
        </p:nvSpPr>
        <p:spPr>
          <a:xfrm>
            <a:off x="4711680" y="1201320"/>
            <a:ext cx="4148640" cy="46870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spcBef>
                <a:spcPts val="360"/>
              </a:spcBef>
            </a:pPr>
            <a:r>
              <a:rPr lang="hu-HU" sz="1800" b="1" strike="noStrike" spc="-1" dirty="0">
                <a:solidFill>
                  <a:srgbClr val="5A6F81"/>
                </a:solidFill>
                <a:latin typeface="Trebuchet MS"/>
                <a:ea typeface="ＭＳ Ｐゴシック"/>
              </a:rPr>
              <a:t>Building-</a:t>
            </a:r>
            <a:r>
              <a:rPr lang="hu-HU" sz="1800" b="1" strike="noStrike" spc="-1" dirty="0" err="1">
                <a:solidFill>
                  <a:srgbClr val="5A6F81"/>
                </a:solidFill>
                <a:latin typeface="Trebuchet MS"/>
                <a:ea typeface="ＭＳ Ｐゴシック"/>
              </a:rPr>
              <a:t>Related</a:t>
            </a:r>
            <a:r>
              <a:rPr lang="hu-HU" sz="1800" b="1" strike="noStrike" spc="-1" dirty="0">
                <a:solidFill>
                  <a:srgbClr val="5A6F81"/>
                </a:solidFill>
                <a:latin typeface="Trebuchet MS"/>
                <a:ea typeface="ＭＳ Ｐゴシック"/>
              </a:rPr>
              <a:t> </a:t>
            </a:r>
            <a:r>
              <a:rPr lang="hu-HU" sz="1800" b="1" strike="noStrike" spc="-1" dirty="0" err="1">
                <a:solidFill>
                  <a:srgbClr val="5A6F81"/>
                </a:solidFill>
                <a:latin typeface="Trebuchet MS"/>
                <a:ea typeface="ＭＳ Ｐゴシック"/>
              </a:rPr>
              <a:t>Illness</a:t>
            </a:r>
            <a:r>
              <a:rPr lang="hu-HU" sz="1800" b="1" strike="noStrike" spc="-1" dirty="0">
                <a:solidFill>
                  <a:srgbClr val="5A6F81"/>
                </a:solidFill>
                <a:latin typeface="Trebuchet MS"/>
                <a:ea typeface="ＭＳ Ｐゴシック"/>
              </a:rPr>
              <a:t> </a:t>
            </a:r>
            <a:r>
              <a:rPr lang="hu-HU" sz="1800" b="1" strike="noStrike" spc="-1" dirty="0" err="1">
                <a:solidFill>
                  <a:srgbClr val="5A6F81"/>
                </a:solidFill>
                <a:latin typeface="Trebuchet MS"/>
                <a:ea typeface="ＭＳ Ｐゴシック"/>
              </a:rPr>
              <a:t>recognized</a:t>
            </a:r>
            <a:r>
              <a:rPr lang="hu-HU" sz="1800" b="1" strike="noStrike" spc="-1" dirty="0">
                <a:solidFill>
                  <a:srgbClr val="5A6F81"/>
                </a:solidFill>
                <a:latin typeface="Trebuchet MS"/>
                <a:ea typeface="ＭＳ Ｐゴシック"/>
              </a:rPr>
              <a:t> building </a:t>
            </a:r>
            <a:r>
              <a:rPr lang="hu-HU" sz="1800" b="1" strike="noStrike" spc="-1" dirty="0" err="1">
                <a:solidFill>
                  <a:srgbClr val="5A6F81"/>
                </a:solidFill>
                <a:latin typeface="Trebuchet MS"/>
                <a:ea typeface="ＭＳ Ｐゴシック"/>
              </a:rPr>
              <a:t>related</a:t>
            </a:r>
            <a:r>
              <a:rPr lang="hu-HU" sz="1800" b="1" strike="noStrike" spc="-1" dirty="0">
                <a:solidFill>
                  <a:srgbClr val="5A6F81"/>
                </a:solidFill>
                <a:latin typeface="Trebuchet MS"/>
                <a:ea typeface="ＭＳ Ｐゴシック"/>
              </a:rPr>
              <a:t> </a:t>
            </a:r>
            <a:r>
              <a:rPr lang="hu-HU" sz="1800" b="1" strike="noStrike" spc="-1" dirty="0" err="1">
                <a:solidFill>
                  <a:srgbClr val="5A6F81"/>
                </a:solidFill>
                <a:latin typeface="Trebuchet MS"/>
                <a:ea typeface="ＭＳ Ｐゴシック"/>
              </a:rPr>
              <a:t>diagnoses</a:t>
            </a:r>
            <a:endParaRPr lang="hu-HU" sz="1800" b="0" strike="noStrike" spc="-1" dirty="0">
              <a:latin typeface="Arial"/>
            </a:endParaRPr>
          </a:p>
          <a:p>
            <a:pPr marL="343080" indent="-342720">
              <a:lnSpc>
                <a:spcPct val="80000"/>
              </a:lnSpc>
              <a:spcBef>
                <a:spcPts val="360"/>
              </a:spcBef>
              <a:buClr>
                <a:srgbClr val="676767"/>
              </a:buClr>
              <a:buFont typeface="Wingdings" panose="05000000000000000000" pitchFamily="2" charset="2"/>
              <a:buChar char="§"/>
            </a:pPr>
            <a:r>
              <a:rPr lang="hu-HU" sz="1800" b="0" strike="noStrike" spc="-1" dirty="0" err="1">
                <a:solidFill>
                  <a:srgbClr val="5A6F81"/>
                </a:solidFill>
                <a:latin typeface="Trebuchet MS"/>
                <a:ea typeface="ＭＳ Ｐゴシック"/>
              </a:rPr>
              <a:t>infection</a:t>
            </a:r>
            <a:endParaRPr lang="hu-HU" sz="1800" b="0" strike="noStrike" spc="-1" dirty="0">
              <a:latin typeface="Arial"/>
            </a:endParaRPr>
          </a:p>
          <a:p>
            <a:pPr>
              <a:lnSpc>
                <a:spcPct val="80000"/>
              </a:lnSpc>
              <a:spcBef>
                <a:spcPts val="360"/>
              </a:spcBef>
            </a:pPr>
            <a:r>
              <a:rPr lang="hu-HU" sz="1800" b="0" strike="noStrike" spc="-1" dirty="0">
                <a:solidFill>
                  <a:srgbClr val="5A6F81"/>
                </a:solidFill>
                <a:latin typeface="Trebuchet MS"/>
                <a:ea typeface="ＭＳ Ｐゴシック"/>
              </a:rPr>
              <a:t>        </a:t>
            </a:r>
            <a:r>
              <a:rPr lang="hu-HU" sz="1800" b="0" strike="noStrike" spc="-1" dirty="0" err="1">
                <a:solidFill>
                  <a:srgbClr val="5A6F81"/>
                </a:solidFill>
                <a:latin typeface="Trebuchet MS"/>
                <a:ea typeface="ＭＳ Ｐゴシック"/>
              </a:rPr>
              <a:t>Legionnaires</a:t>
            </a:r>
            <a:r>
              <a:rPr lang="hu-HU" sz="1800" b="0" strike="noStrike" spc="-1" dirty="0">
                <a:solidFill>
                  <a:srgbClr val="5A6F81"/>
                </a:solidFill>
                <a:latin typeface="Trebuchet MS"/>
                <a:ea typeface="ＭＳ Ｐゴシック"/>
              </a:rPr>
              <a:t>’ </a:t>
            </a:r>
            <a:r>
              <a:rPr lang="hu-HU" sz="1800" b="0" strike="noStrike" spc="-1" dirty="0" err="1">
                <a:solidFill>
                  <a:srgbClr val="5A6F81"/>
                </a:solidFill>
                <a:latin typeface="Trebuchet MS"/>
                <a:ea typeface="ＭＳ Ｐゴシック"/>
              </a:rPr>
              <a:t>Disease</a:t>
            </a:r>
            <a:endParaRPr lang="hu-HU" sz="1800" b="0" strike="noStrike" spc="-1" dirty="0">
              <a:latin typeface="Arial"/>
            </a:endParaRPr>
          </a:p>
          <a:p>
            <a:pPr>
              <a:lnSpc>
                <a:spcPct val="100000"/>
              </a:lnSpc>
              <a:spcBef>
                <a:spcPts val="601"/>
              </a:spcBef>
            </a:pPr>
            <a:r>
              <a:rPr lang="hu-HU" sz="1800" b="0" strike="noStrike" spc="-1" dirty="0">
                <a:solidFill>
                  <a:srgbClr val="5A6F81"/>
                </a:solidFill>
                <a:latin typeface="Trebuchet MS"/>
                <a:ea typeface="ＭＳ Ｐゴシック"/>
              </a:rPr>
              <a:t>       </a:t>
            </a:r>
            <a:r>
              <a:rPr lang="hu-HU" sz="1800" b="0" strike="noStrike" spc="-1" dirty="0" err="1">
                <a:solidFill>
                  <a:srgbClr val="5A6F81"/>
                </a:solidFill>
                <a:latin typeface="Trebuchet MS"/>
                <a:ea typeface="ＭＳ Ｐゴシック"/>
              </a:rPr>
              <a:t>Aspergillosis</a:t>
            </a:r>
            <a:r>
              <a:rPr lang="hu-HU" sz="1800" b="0" strike="noStrike" spc="-1" dirty="0">
                <a:solidFill>
                  <a:srgbClr val="5A6F81"/>
                </a:solidFill>
                <a:latin typeface="Trebuchet MS"/>
                <a:ea typeface="ＭＳ Ｐゴシック"/>
              </a:rPr>
              <a:t> </a:t>
            </a:r>
            <a:r>
              <a:rPr lang="hu-HU" sz="1400" b="0" strike="noStrike" spc="-1" dirty="0">
                <a:solidFill>
                  <a:srgbClr val="5A6F81"/>
                </a:solidFill>
                <a:latin typeface="Trebuchet MS"/>
                <a:ea typeface="ＭＳ Ｐゴシック"/>
              </a:rPr>
              <a:t>(</a:t>
            </a:r>
            <a:r>
              <a:rPr lang="hu-HU" sz="1400" b="0" strike="noStrike" spc="-1" dirty="0" err="1">
                <a:solidFill>
                  <a:srgbClr val="5A6F81"/>
                </a:solidFill>
                <a:latin typeface="Trebuchet MS"/>
                <a:ea typeface="ＭＳ Ｐゴシック"/>
              </a:rPr>
              <a:t>immune</a:t>
            </a:r>
            <a:r>
              <a:rPr lang="hu-HU" sz="1400" b="0" strike="noStrike" spc="-1" dirty="0">
                <a:solidFill>
                  <a:srgbClr val="5A6F81"/>
                </a:solidFill>
                <a:latin typeface="Trebuchet MS"/>
                <a:ea typeface="ＭＳ Ｐゴシック"/>
              </a:rPr>
              <a:t>-  </a:t>
            </a:r>
            <a:r>
              <a:rPr lang="hu-HU" sz="1400" b="0" strike="noStrike" spc="-1" dirty="0" err="1">
                <a:solidFill>
                  <a:srgbClr val="5A6F81"/>
                </a:solidFill>
                <a:latin typeface="Trebuchet MS"/>
                <a:ea typeface="ＭＳ Ｐゴシック"/>
              </a:rPr>
              <a:t>compromised</a:t>
            </a:r>
            <a:r>
              <a:rPr lang="hu-HU" sz="1400" b="0" strike="noStrike" spc="-1" dirty="0">
                <a:solidFill>
                  <a:srgbClr val="5A6F81"/>
                </a:solidFill>
                <a:latin typeface="Trebuchet MS"/>
                <a:ea typeface="ＭＳ Ｐゴシック"/>
              </a:rPr>
              <a:t>)</a:t>
            </a:r>
            <a:endParaRPr lang="hu-HU" sz="1400" b="0" strike="noStrike" spc="-1" dirty="0">
              <a:latin typeface="Arial"/>
            </a:endParaRPr>
          </a:p>
          <a:p>
            <a:pPr>
              <a:lnSpc>
                <a:spcPct val="80000"/>
              </a:lnSpc>
              <a:spcBef>
                <a:spcPts val="360"/>
              </a:spcBef>
            </a:pPr>
            <a:r>
              <a:rPr lang="hu-HU" sz="1800" b="0" strike="noStrike" spc="-1" dirty="0">
                <a:solidFill>
                  <a:srgbClr val="5A6F81"/>
                </a:solidFill>
                <a:latin typeface="Trebuchet MS"/>
                <a:ea typeface="ＭＳ Ｐゴシック"/>
              </a:rPr>
              <a:t>       </a:t>
            </a:r>
            <a:r>
              <a:rPr lang="hu-HU" sz="1800" b="0" strike="noStrike" spc="-1" dirty="0" err="1">
                <a:solidFill>
                  <a:srgbClr val="5A6F81"/>
                </a:solidFill>
                <a:latin typeface="Trebuchet MS"/>
                <a:ea typeface="ＭＳ Ｐゴシック"/>
              </a:rPr>
              <a:t>cold</a:t>
            </a:r>
            <a:r>
              <a:rPr lang="hu-HU" sz="1800" b="0" strike="noStrike" spc="-1" dirty="0">
                <a:solidFill>
                  <a:srgbClr val="5A6F81"/>
                </a:solidFill>
                <a:latin typeface="Trebuchet MS"/>
                <a:ea typeface="ＭＳ Ｐゴシック"/>
              </a:rPr>
              <a:t>, </a:t>
            </a:r>
            <a:r>
              <a:rPr lang="hu-HU" sz="1800" b="0" strike="noStrike" spc="-1" dirty="0" err="1">
                <a:solidFill>
                  <a:srgbClr val="5A6F81"/>
                </a:solidFill>
                <a:latin typeface="Trebuchet MS"/>
                <a:ea typeface="ＭＳ Ｐゴシック"/>
              </a:rPr>
              <a:t>flu</a:t>
            </a:r>
            <a:endParaRPr lang="hu-HU" sz="1800" b="0" strike="noStrike" spc="-1" dirty="0">
              <a:latin typeface="Arial"/>
            </a:endParaRPr>
          </a:p>
          <a:p>
            <a:pPr marL="286110" indent="-285750">
              <a:lnSpc>
                <a:spcPct val="100000"/>
              </a:lnSpc>
              <a:spcBef>
                <a:spcPts val="601"/>
              </a:spcBef>
              <a:buClr>
                <a:srgbClr val="5A6F81"/>
              </a:buClr>
              <a:buFont typeface="Wingdings" panose="05000000000000000000" pitchFamily="2" charset="2"/>
              <a:buChar char="§"/>
            </a:pPr>
            <a:r>
              <a:rPr lang="hu-HU" sz="1800" b="0" strike="noStrike" spc="-1" dirty="0" err="1">
                <a:solidFill>
                  <a:srgbClr val="5A6F81"/>
                </a:solidFill>
                <a:latin typeface="Trebuchet MS"/>
                <a:ea typeface="ＭＳ Ｐゴシック"/>
              </a:rPr>
              <a:t>allergic</a:t>
            </a:r>
            <a:r>
              <a:rPr lang="hu-HU" sz="1800" b="0" strike="noStrike" spc="-1" dirty="0">
                <a:solidFill>
                  <a:srgbClr val="5A6F81"/>
                </a:solidFill>
                <a:latin typeface="Trebuchet MS"/>
                <a:ea typeface="ＭＳ Ｐゴシック"/>
              </a:rPr>
              <a:t> </a:t>
            </a:r>
            <a:r>
              <a:rPr lang="hu-HU" sz="1800" b="0" strike="noStrike" spc="-1" dirty="0" err="1">
                <a:solidFill>
                  <a:srgbClr val="5A6F81"/>
                </a:solidFill>
                <a:latin typeface="Trebuchet MS"/>
                <a:ea typeface="ＭＳ Ｐゴシック"/>
              </a:rPr>
              <a:t>reaction</a:t>
            </a:r>
            <a:endParaRPr lang="hu-HU" sz="1800" b="0" strike="noStrike" spc="-1" dirty="0">
              <a:latin typeface="Arial"/>
            </a:endParaRPr>
          </a:p>
          <a:p>
            <a:pPr>
              <a:lnSpc>
                <a:spcPct val="80000"/>
              </a:lnSpc>
              <a:spcBef>
                <a:spcPts val="360"/>
              </a:spcBef>
            </a:pPr>
            <a:r>
              <a:rPr lang="hu-HU" sz="1800" b="0" strike="noStrike" spc="-1" dirty="0">
                <a:solidFill>
                  <a:srgbClr val="5A6F81"/>
                </a:solidFill>
                <a:latin typeface="Trebuchet MS"/>
                <a:ea typeface="ＭＳ Ｐゴシック"/>
              </a:rPr>
              <a:t>        </a:t>
            </a:r>
            <a:r>
              <a:rPr lang="hu-HU" sz="1800" b="0" strike="noStrike" spc="-1" dirty="0" err="1">
                <a:solidFill>
                  <a:srgbClr val="5A6F81"/>
                </a:solidFill>
                <a:latin typeface="Trebuchet MS"/>
                <a:ea typeface="ＭＳ Ｐゴシック"/>
              </a:rPr>
              <a:t>asthma</a:t>
            </a:r>
            <a:r>
              <a:rPr lang="hu-HU" sz="1800" b="0" strike="noStrike" spc="-1" dirty="0">
                <a:solidFill>
                  <a:srgbClr val="5A6F81"/>
                </a:solidFill>
                <a:latin typeface="Trebuchet MS"/>
                <a:ea typeface="ＭＳ Ｐゴシック"/>
              </a:rPr>
              <a:t>, </a:t>
            </a:r>
            <a:endParaRPr lang="hu-HU" sz="1800" b="0" strike="noStrike" spc="-1" dirty="0">
              <a:latin typeface="Arial"/>
            </a:endParaRPr>
          </a:p>
          <a:p>
            <a:pPr>
              <a:lnSpc>
                <a:spcPct val="80000"/>
              </a:lnSpc>
              <a:spcBef>
                <a:spcPts val="360"/>
              </a:spcBef>
            </a:pPr>
            <a:r>
              <a:rPr lang="hu-HU" sz="1800" b="0" strike="noStrike" spc="-1" dirty="0">
                <a:solidFill>
                  <a:srgbClr val="5A6F81"/>
                </a:solidFill>
                <a:latin typeface="Trebuchet MS"/>
                <a:ea typeface="ＭＳ Ｐゴシック"/>
              </a:rPr>
              <a:t>        </a:t>
            </a:r>
            <a:r>
              <a:rPr lang="hu-HU" sz="1800" b="0" strike="noStrike" spc="-1" dirty="0" err="1">
                <a:solidFill>
                  <a:srgbClr val="5A6F81"/>
                </a:solidFill>
                <a:latin typeface="Trebuchet MS"/>
                <a:ea typeface="ＭＳ Ｐゴシック"/>
              </a:rPr>
              <a:t>rhinitis</a:t>
            </a:r>
            <a:endParaRPr lang="hu-HU" sz="1800" b="0" strike="noStrike" spc="-1" dirty="0">
              <a:latin typeface="Arial"/>
            </a:endParaRPr>
          </a:p>
          <a:p>
            <a:pPr>
              <a:lnSpc>
                <a:spcPct val="80000"/>
              </a:lnSpc>
              <a:spcBef>
                <a:spcPts val="360"/>
              </a:spcBef>
            </a:pPr>
            <a:endParaRPr lang="hu-HU" sz="1800" b="0" strike="noStrike" spc="-1" dirty="0">
              <a:latin typeface="Arial"/>
            </a:endParaRPr>
          </a:p>
          <a:p>
            <a:pPr>
              <a:lnSpc>
                <a:spcPct val="80000"/>
              </a:lnSpc>
              <a:spcBef>
                <a:spcPts val="360"/>
              </a:spcBef>
            </a:pPr>
            <a:endParaRPr lang="hu-HU" sz="1800" b="0" strike="noStrike" spc="-1" dirty="0">
              <a:latin typeface="Arial"/>
            </a:endParaRPr>
          </a:p>
          <a:p>
            <a:pPr>
              <a:lnSpc>
                <a:spcPct val="80000"/>
              </a:lnSpc>
              <a:spcBef>
                <a:spcPts val="360"/>
              </a:spcBef>
            </a:pPr>
            <a:endParaRPr lang="hu-HU" sz="1800" b="0" strike="noStrike" spc="-1" dirty="0">
              <a:latin typeface="Arial"/>
            </a:endParaRPr>
          </a:p>
          <a:p>
            <a:pPr>
              <a:lnSpc>
                <a:spcPct val="80000"/>
              </a:lnSpc>
              <a:spcBef>
                <a:spcPts val="360"/>
              </a:spcBef>
            </a:pPr>
            <a:r>
              <a:rPr lang="hu-HU" sz="1800" b="0" strike="noStrike" spc="-1" dirty="0">
                <a:solidFill>
                  <a:srgbClr val="5A6F81"/>
                </a:solidFill>
                <a:latin typeface="Trebuchet MS"/>
                <a:ea typeface="ＭＳ Ｐゴシック"/>
              </a:rPr>
              <a:t>The </a:t>
            </a:r>
            <a:r>
              <a:rPr lang="hu-HU" sz="1800" b="0" strike="noStrike" spc="-1" dirty="0" err="1">
                <a:solidFill>
                  <a:srgbClr val="5A6F81"/>
                </a:solidFill>
                <a:latin typeface="Trebuchet MS"/>
                <a:ea typeface="ＭＳ Ｐゴシック"/>
              </a:rPr>
              <a:t>cause</a:t>
            </a:r>
            <a:r>
              <a:rPr lang="hu-HU" sz="1800" b="0" strike="noStrike" spc="-1" dirty="0">
                <a:solidFill>
                  <a:srgbClr val="5A6F81"/>
                </a:solidFill>
                <a:latin typeface="Trebuchet MS"/>
                <a:ea typeface="ＭＳ Ｐゴシック"/>
              </a:rPr>
              <a:t> is </a:t>
            </a:r>
            <a:r>
              <a:rPr lang="hu-HU" sz="1800" b="0" strike="noStrike" spc="-1" dirty="0" err="1">
                <a:solidFill>
                  <a:srgbClr val="5A6F81"/>
                </a:solidFill>
                <a:latin typeface="Trebuchet MS"/>
                <a:ea typeface="ＭＳ Ｐゴシック"/>
              </a:rPr>
              <a:t>clearly</a:t>
            </a:r>
            <a:r>
              <a:rPr lang="hu-HU" sz="1800" b="0" strike="noStrike" spc="-1" dirty="0">
                <a:solidFill>
                  <a:srgbClr val="5A6F81"/>
                </a:solidFill>
                <a:latin typeface="Trebuchet MS"/>
                <a:ea typeface="ＭＳ Ｐゴシック"/>
              </a:rPr>
              <a:t> </a:t>
            </a:r>
            <a:r>
              <a:rPr lang="hu-HU" sz="1800" b="0" strike="noStrike" spc="-1" dirty="0" err="1">
                <a:solidFill>
                  <a:srgbClr val="5A6F81"/>
                </a:solidFill>
                <a:latin typeface="Trebuchet MS"/>
                <a:ea typeface="ＭＳ Ｐゴシック"/>
              </a:rPr>
              <a:t>related</a:t>
            </a:r>
            <a:r>
              <a:rPr lang="hu-HU" sz="1800" b="0" strike="noStrike" spc="-1" dirty="0">
                <a:solidFill>
                  <a:srgbClr val="5A6F81"/>
                </a:solidFill>
                <a:latin typeface="Trebuchet MS"/>
                <a:ea typeface="ＭＳ Ｐゴシック"/>
              </a:rPr>
              <a:t> </a:t>
            </a:r>
            <a:r>
              <a:rPr lang="hu-HU" sz="1800" b="0" strike="noStrike" spc="-1" dirty="0" err="1">
                <a:solidFill>
                  <a:srgbClr val="5A6F81"/>
                </a:solidFill>
                <a:latin typeface="Trebuchet MS"/>
                <a:ea typeface="ＭＳ Ｐゴシック"/>
              </a:rPr>
              <a:t>to</a:t>
            </a:r>
            <a:r>
              <a:rPr lang="hu-HU" sz="1800" b="0" strike="noStrike" spc="-1" dirty="0">
                <a:solidFill>
                  <a:srgbClr val="5A6F81"/>
                </a:solidFill>
                <a:latin typeface="Trebuchet MS"/>
                <a:ea typeface="ＭＳ Ｐゴシック"/>
              </a:rPr>
              <a:t> </a:t>
            </a:r>
            <a:r>
              <a:rPr lang="hu-HU" sz="1800" b="0" strike="noStrike" spc="-1" dirty="0" err="1">
                <a:solidFill>
                  <a:srgbClr val="5A6F81"/>
                </a:solidFill>
                <a:latin typeface="Trebuchet MS"/>
                <a:ea typeface="ＭＳ Ｐゴシック"/>
              </a:rPr>
              <a:t>the</a:t>
            </a:r>
            <a:r>
              <a:rPr lang="hu-HU" sz="1800" b="0" strike="noStrike" spc="-1" dirty="0">
                <a:solidFill>
                  <a:srgbClr val="5A6F81"/>
                </a:solidFill>
                <a:latin typeface="Trebuchet MS"/>
                <a:ea typeface="ＭＳ Ｐゴシック"/>
              </a:rPr>
              <a:t> building.</a:t>
            </a:r>
            <a:endParaRPr lang="hu-HU" sz="1800" b="0" strike="noStrike" spc="-1" dirty="0">
              <a:latin typeface="Arial"/>
            </a:endParaRPr>
          </a:p>
          <a:p>
            <a:pPr>
              <a:lnSpc>
                <a:spcPct val="80000"/>
              </a:lnSpc>
              <a:spcBef>
                <a:spcPts val="360"/>
              </a:spcBef>
            </a:pPr>
            <a:r>
              <a:rPr lang="hu-HU" sz="1800" b="1" strike="noStrike" spc="-1" dirty="0" err="1">
                <a:solidFill>
                  <a:srgbClr val="5A6F81"/>
                </a:solidFill>
                <a:latin typeface="Trebuchet MS"/>
                <a:ea typeface="ＭＳ Ｐゴシック"/>
              </a:rPr>
              <a:t>Symptoms</a:t>
            </a:r>
            <a:r>
              <a:rPr lang="hu-HU" sz="1800" b="1" strike="noStrike" spc="-1" dirty="0">
                <a:solidFill>
                  <a:srgbClr val="5A6F81"/>
                </a:solidFill>
                <a:latin typeface="Trebuchet MS"/>
                <a:ea typeface="ＭＳ Ｐゴシック"/>
              </a:rPr>
              <a:t> </a:t>
            </a:r>
            <a:r>
              <a:rPr lang="hu-HU" sz="1800" b="1" strike="noStrike" spc="-1" dirty="0" err="1">
                <a:solidFill>
                  <a:srgbClr val="5A6F81"/>
                </a:solidFill>
                <a:latin typeface="Trebuchet MS"/>
                <a:ea typeface="ＭＳ Ｐゴシック"/>
              </a:rPr>
              <a:t>may</a:t>
            </a:r>
            <a:r>
              <a:rPr lang="hu-HU" sz="1800" b="1" strike="noStrike" spc="-1" dirty="0">
                <a:solidFill>
                  <a:srgbClr val="5A6F81"/>
                </a:solidFill>
                <a:latin typeface="Trebuchet MS"/>
                <a:ea typeface="ＭＳ Ｐゴシック"/>
              </a:rPr>
              <a:t> </a:t>
            </a:r>
            <a:r>
              <a:rPr lang="hu-HU" sz="1800" b="1" strike="noStrike" spc="-1" dirty="0" err="1">
                <a:solidFill>
                  <a:srgbClr val="5A6F81"/>
                </a:solidFill>
                <a:latin typeface="Trebuchet MS"/>
                <a:ea typeface="ＭＳ Ｐゴシック"/>
              </a:rPr>
              <a:t>not</a:t>
            </a:r>
            <a:r>
              <a:rPr lang="hu-HU" sz="1800" b="1" strike="noStrike" spc="-1" dirty="0">
                <a:solidFill>
                  <a:srgbClr val="5A6F81"/>
                </a:solidFill>
                <a:latin typeface="Trebuchet MS"/>
                <a:ea typeface="ＭＳ Ｐゴシック"/>
              </a:rPr>
              <a:t> </a:t>
            </a:r>
            <a:r>
              <a:rPr lang="hu-HU" sz="1800" b="1" strike="noStrike" spc="-1" dirty="0" err="1">
                <a:solidFill>
                  <a:srgbClr val="5A6F81"/>
                </a:solidFill>
                <a:latin typeface="Trebuchet MS"/>
                <a:ea typeface="ＭＳ Ｐゴシック"/>
              </a:rPr>
              <a:t>clear</a:t>
            </a:r>
            <a:r>
              <a:rPr lang="hu-HU" sz="1800" b="1" strike="noStrike" spc="-1" dirty="0">
                <a:solidFill>
                  <a:srgbClr val="5A6F81"/>
                </a:solidFill>
                <a:latin typeface="Trebuchet MS"/>
                <a:ea typeface="ＭＳ Ｐゴシック"/>
              </a:rPr>
              <a:t> </a:t>
            </a:r>
            <a:r>
              <a:rPr lang="hu-HU" sz="1800" b="1" strike="noStrike" spc="-1" dirty="0" err="1">
                <a:solidFill>
                  <a:srgbClr val="5A6F81"/>
                </a:solidFill>
                <a:latin typeface="Trebuchet MS"/>
                <a:ea typeface="ＭＳ Ｐゴシック"/>
              </a:rPr>
              <a:t>upon</a:t>
            </a:r>
            <a:r>
              <a:rPr lang="hu-HU" sz="1800" b="1" strike="noStrike" spc="-1" dirty="0">
                <a:solidFill>
                  <a:srgbClr val="5A6F81"/>
                </a:solidFill>
                <a:latin typeface="Trebuchet MS"/>
                <a:ea typeface="ＭＳ Ｐゴシック"/>
              </a:rPr>
              <a:t> </a:t>
            </a:r>
            <a:r>
              <a:rPr lang="hu-HU" sz="1800" b="1" strike="noStrike" spc="-1" dirty="0" err="1">
                <a:solidFill>
                  <a:srgbClr val="5A6F81"/>
                </a:solidFill>
                <a:latin typeface="Trebuchet MS"/>
                <a:ea typeface="ＭＳ Ｐゴシック"/>
              </a:rPr>
              <a:t>leaving</a:t>
            </a:r>
            <a:r>
              <a:rPr lang="hu-HU" sz="1800" b="1" strike="noStrike" spc="-1" dirty="0">
                <a:solidFill>
                  <a:srgbClr val="5A6F81"/>
                </a:solidFill>
                <a:latin typeface="Trebuchet MS"/>
                <a:ea typeface="ＭＳ Ｐゴシック"/>
              </a:rPr>
              <a:t> </a:t>
            </a:r>
            <a:r>
              <a:rPr lang="hu-HU" sz="1800" b="1" strike="noStrike" spc="-1" dirty="0" err="1">
                <a:solidFill>
                  <a:srgbClr val="5A6F81"/>
                </a:solidFill>
                <a:latin typeface="Trebuchet MS"/>
                <a:ea typeface="ＭＳ Ｐゴシック"/>
              </a:rPr>
              <a:t>the</a:t>
            </a:r>
            <a:r>
              <a:rPr lang="hu-HU" sz="1800" b="1" strike="noStrike" spc="-1" dirty="0">
                <a:solidFill>
                  <a:srgbClr val="5A6F81"/>
                </a:solidFill>
                <a:latin typeface="Trebuchet MS"/>
                <a:ea typeface="ＭＳ Ｐゴシック"/>
              </a:rPr>
              <a:t> building.</a:t>
            </a:r>
            <a:endParaRPr lang="hu-HU" sz="1800" b="0" strike="noStrike" spc="-1" dirty="0">
              <a:latin typeface="Arial"/>
            </a:endParaRPr>
          </a:p>
          <a:p>
            <a:pPr>
              <a:lnSpc>
                <a:spcPct val="80000"/>
              </a:lnSpc>
              <a:spcBef>
                <a:spcPts val="360"/>
              </a:spcBef>
            </a:pPr>
            <a:endParaRPr lang="hu-HU" sz="1800" b="0" strike="noStrike" spc="-1" dirty="0">
              <a:latin typeface="Arial"/>
            </a:endParaRPr>
          </a:p>
        </p:txBody>
      </p:sp>
      <p:sp>
        <p:nvSpPr>
          <p:cNvPr id="923" name="Line 5"/>
          <p:cNvSpPr/>
          <p:nvPr/>
        </p:nvSpPr>
        <p:spPr>
          <a:xfrm>
            <a:off x="4414320" y="1200960"/>
            <a:ext cx="0" cy="4824720"/>
          </a:xfrm>
          <a:prstGeom prst="line">
            <a:avLst/>
          </a:prstGeom>
          <a:ln>
            <a:solidFill>
              <a:srgbClr val="7A8FA2"/>
            </a:solidFill>
            <a:round/>
          </a:ln>
        </p:spPr>
        <p:style>
          <a:lnRef idx="1">
            <a:schemeClr val="accent1"/>
          </a:lnRef>
          <a:fillRef idx="0">
            <a:schemeClr val="accent1"/>
          </a:fillRef>
          <a:effectRef idx="0">
            <a:schemeClr val="accent1"/>
          </a:effectRef>
          <a:fontRef idx="minor"/>
        </p:style>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TextShape 1"/>
          <p:cNvSpPr txBox="1"/>
          <p:nvPr/>
        </p:nvSpPr>
        <p:spPr>
          <a:xfrm>
            <a:off x="0" y="0"/>
            <a:ext cx="6935760" cy="86364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Causes of SBS</a:t>
            </a:r>
          </a:p>
        </p:txBody>
      </p:sp>
      <p:sp>
        <p:nvSpPr>
          <p:cNvPr id="925" name="TextShape 2"/>
          <p:cNvSpPr txBox="1"/>
          <p:nvPr/>
        </p:nvSpPr>
        <p:spPr>
          <a:xfrm>
            <a:off x="251640" y="1124640"/>
            <a:ext cx="8568720" cy="4896360"/>
          </a:xfrm>
          <a:prstGeom prst="rect">
            <a:avLst/>
          </a:prstGeom>
          <a:noFill/>
          <a:ln>
            <a:noFill/>
          </a:ln>
        </p:spPr>
        <p:txBody>
          <a:bodyPr tIns="91440" bIns="91440">
            <a:noAutofit/>
          </a:bodyPr>
          <a:lstStyle/>
          <a:p>
            <a:pPr marL="457200" indent="-350280">
              <a:lnSpc>
                <a:spcPct val="100000"/>
              </a:lnSpc>
              <a:spcBef>
                <a:spcPts val="479"/>
              </a:spcBef>
              <a:buClr>
                <a:srgbClr val="7E93A5"/>
              </a:buClr>
              <a:buFont typeface="Wingdings" charset="2"/>
              <a:buChar char=""/>
            </a:pPr>
            <a:r>
              <a:rPr lang="hu-HU" b="0" strike="noStrike" spc="-1" dirty="0" err="1">
                <a:solidFill>
                  <a:srgbClr val="5A6F81"/>
                </a:solidFill>
                <a:latin typeface="Trebuchet MS" panose="020B0603020202020204" pitchFamily="34" charset="0"/>
                <a:ea typeface="Trebuchet MS"/>
              </a:rPr>
              <a:t>Causes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may</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originate</a:t>
            </a:r>
            <a:r>
              <a:rPr lang="hu-HU" b="0" strike="noStrike" spc="-1" dirty="0">
                <a:solidFill>
                  <a:srgbClr val="5A6F81"/>
                </a:solidFill>
                <a:latin typeface="Trebuchet MS" panose="020B0603020202020204" pitchFamily="34" charset="0"/>
                <a:ea typeface="Trebuchet MS"/>
              </a:rPr>
              <a:t> during </a:t>
            </a:r>
            <a:r>
              <a:rPr lang="hu-HU" b="0" strike="noStrike" spc="-1" dirty="0" err="1">
                <a:solidFill>
                  <a:srgbClr val="5A6F81"/>
                </a:solidFill>
                <a:latin typeface="Trebuchet MS" panose="020B0603020202020204" pitchFamily="34" charset="0"/>
                <a:ea typeface="Trebuchet MS"/>
              </a:rPr>
              <a:t>planning</a:t>
            </a:r>
            <a:r>
              <a:rPr lang="hu-HU" b="0" strike="noStrike" spc="-1" dirty="0">
                <a:solidFill>
                  <a:srgbClr val="5A6F81"/>
                </a:solidFill>
                <a:latin typeface="Trebuchet MS" panose="020B0603020202020204" pitchFamily="34" charset="0"/>
                <a:ea typeface="Trebuchet MS"/>
              </a:rPr>
              <a:t> and </a:t>
            </a:r>
            <a:r>
              <a:rPr lang="hu-HU" b="0" strike="noStrike" spc="-1" dirty="0" err="1">
                <a:solidFill>
                  <a:srgbClr val="5A6F81"/>
                </a:solidFill>
                <a:latin typeface="Trebuchet MS" panose="020B0603020202020204" pitchFamily="34" charset="0"/>
                <a:ea typeface="Trebuchet MS"/>
              </a:rPr>
              <a:t>construction</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or</a:t>
            </a:r>
            <a:r>
              <a:rPr lang="hu-HU" b="0" strike="noStrike" spc="-1" dirty="0">
                <a:solidFill>
                  <a:srgbClr val="5A6F81"/>
                </a:solidFill>
                <a:latin typeface="Trebuchet MS" panose="020B0603020202020204" pitchFamily="34" charset="0"/>
                <a:ea typeface="Trebuchet MS"/>
              </a:rPr>
              <a:t> during </a:t>
            </a:r>
            <a:r>
              <a:rPr lang="hu-HU" b="0" strike="noStrike" spc="-1" dirty="0" err="1">
                <a:solidFill>
                  <a:srgbClr val="5A6F81"/>
                </a:solidFill>
                <a:latin typeface="Trebuchet MS" panose="020B0603020202020204" pitchFamily="34" charset="0"/>
                <a:ea typeface="Trebuchet MS"/>
              </a:rPr>
              <a:t>operation</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maintenance</a:t>
            </a:r>
            <a:r>
              <a:rPr lang="hu-HU" b="0" strike="noStrike" spc="-1" dirty="0">
                <a:solidFill>
                  <a:srgbClr val="5A6F81"/>
                </a:solidFill>
                <a:latin typeface="Trebuchet MS" panose="020B0603020202020204" pitchFamily="34" charset="0"/>
                <a:ea typeface="Trebuchet MS"/>
              </a:rPr>
              <a:t> and </a:t>
            </a:r>
            <a:r>
              <a:rPr lang="hu-HU" b="0" strike="noStrike" spc="-1" dirty="0" err="1">
                <a:solidFill>
                  <a:srgbClr val="5A6F81"/>
                </a:solidFill>
                <a:latin typeface="Trebuchet MS" panose="020B0603020202020204" pitchFamily="34" charset="0"/>
                <a:ea typeface="Trebuchet MS"/>
              </a:rPr>
              <a:t>usage</a:t>
            </a:r>
            <a:r>
              <a:rPr lang="hu-HU" b="0" strike="noStrike" spc="-1" dirty="0">
                <a:solidFill>
                  <a:srgbClr val="5A6F81"/>
                </a:solidFill>
                <a:latin typeface="Trebuchet MS" panose="020B0603020202020204" pitchFamily="34" charset="0"/>
                <a:ea typeface="Trebuchet MS"/>
              </a:rPr>
              <a:t>.</a:t>
            </a:r>
            <a:endParaRPr lang="hu-HU" b="0" strike="noStrike" spc="-1" dirty="0">
              <a:solidFill>
                <a:srgbClr val="000000"/>
              </a:solidFill>
              <a:latin typeface="Trebuchet MS" panose="020B0603020202020204" pitchFamily="34" charset="0"/>
            </a:endParaRPr>
          </a:p>
          <a:p>
            <a:pPr marL="457200" indent="-350280">
              <a:lnSpc>
                <a:spcPct val="100000"/>
              </a:lnSpc>
              <a:spcBef>
                <a:spcPts val="479"/>
              </a:spcBef>
              <a:buClr>
                <a:srgbClr val="7E93A5"/>
              </a:buClr>
              <a:buFont typeface="Wingdings" charset="2"/>
              <a:buChar char=""/>
            </a:pPr>
            <a:r>
              <a:rPr lang="hu-HU" b="0" strike="noStrike" spc="-1" dirty="0">
                <a:solidFill>
                  <a:srgbClr val="5A6F81"/>
                </a:solidFill>
                <a:latin typeface="Trebuchet MS" panose="020B0603020202020204" pitchFamily="34" charset="0"/>
                <a:ea typeface="Trebuchet MS"/>
              </a:rPr>
              <a:t>It is </a:t>
            </a:r>
            <a:r>
              <a:rPr lang="hu-HU" b="0" strike="noStrike" spc="-1" dirty="0" err="1">
                <a:solidFill>
                  <a:srgbClr val="5A6F81"/>
                </a:solidFill>
                <a:latin typeface="Trebuchet MS" panose="020B0603020202020204" pitchFamily="34" charset="0"/>
                <a:ea typeface="Trebuchet MS"/>
              </a:rPr>
              <a:t>difficult</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to</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find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the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cause</a:t>
            </a:r>
            <a:r>
              <a:rPr lang="hu-HU" b="0" strike="noStrike" spc="-1" dirty="0">
                <a:solidFill>
                  <a:srgbClr val="5A6F81"/>
                </a:solidFill>
                <a:latin typeface="Trebuchet MS" panose="020B0603020202020204" pitchFamily="34" charset="0"/>
                <a:ea typeface="Trebuchet MS"/>
              </a:rPr>
              <a:t> in </a:t>
            </a:r>
            <a:r>
              <a:rPr lang="hu-HU" b="0" strike="noStrike" spc="-1" dirty="0" err="1">
                <a:solidFill>
                  <a:srgbClr val="5A6F81"/>
                </a:solidFill>
                <a:latin typeface="Trebuchet MS" panose="020B0603020202020204" pitchFamily="34" charset="0"/>
                <a:ea typeface="Trebuchet MS"/>
              </a:rPr>
              <a:t>individual</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cases</a:t>
            </a:r>
            <a:r>
              <a:rPr lang="hu-HU" b="0" strike="noStrike" spc="-1" dirty="0">
                <a:solidFill>
                  <a:srgbClr val="5A6F81"/>
                </a:solidFill>
                <a:latin typeface="Trebuchet MS" panose="020B0603020202020204" pitchFamily="34" charset="0"/>
                <a:ea typeface="Trebuchet MS"/>
              </a:rPr>
              <a:t>.</a:t>
            </a:r>
            <a:endParaRPr lang="hu-HU" b="0" strike="noStrike" spc="-1" dirty="0">
              <a:solidFill>
                <a:srgbClr val="000000"/>
              </a:solidFill>
              <a:latin typeface="Trebuchet MS" panose="020B0603020202020204" pitchFamily="34" charset="0"/>
            </a:endParaRPr>
          </a:p>
          <a:p>
            <a:pPr marL="457200" indent="-350280">
              <a:lnSpc>
                <a:spcPct val="100000"/>
              </a:lnSpc>
              <a:spcBef>
                <a:spcPts val="479"/>
              </a:spcBef>
              <a:spcAft>
                <a:spcPts val="601"/>
              </a:spcAft>
              <a:buClr>
                <a:srgbClr val="7E93A5"/>
              </a:buClr>
              <a:buFont typeface="Wingdings" charset="2"/>
              <a:buChar char=""/>
            </a:pPr>
            <a:r>
              <a:rPr lang="hu-HU" b="0" strike="noStrike" spc="-1" dirty="0">
                <a:solidFill>
                  <a:srgbClr val="5A6F81"/>
                </a:solidFill>
                <a:latin typeface="Trebuchet MS" panose="020B0603020202020204" pitchFamily="34" charset="0"/>
                <a:ea typeface="Trebuchet MS"/>
              </a:rPr>
              <a:t>The </a:t>
            </a:r>
            <a:r>
              <a:rPr lang="hu-HU" b="0" strike="noStrike" spc="-1" dirty="0" err="1">
                <a:solidFill>
                  <a:srgbClr val="5A6F81"/>
                </a:solidFill>
                <a:latin typeface="Trebuchet MS" panose="020B0603020202020204" pitchFamily="34" charset="0"/>
                <a:ea typeface="Trebuchet MS"/>
              </a:rPr>
              <a:t>problems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can</a:t>
            </a:r>
            <a:r>
              <a:rPr lang="hu-HU" b="0" strike="noStrike" spc="-1" dirty="0">
                <a:solidFill>
                  <a:srgbClr val="5A6F81"/>
                </a:solidFill>
                <a:latin typeface="Trebuchet MS" panose="020B0603020202020204" pitchFamily="34" charset="0"/>
                <a:ea typeface="Trebuchet MS"/>
              </a:rPr>
              <a:t> be </a:t>
            </a:r>
            <a:r>
              <a:rPr lang="hu-HU" b="0" strike="noStrike" spc="-1" dirty="0" err="1">
                <a:solidFill>
                  <a:srgbClr val="5A6F81"/>
                </a:solidFill>
                <a:latin typeface="Trebuchet MS" panose="020B0603020202020204" pitchFamily="34" charset="0"/>
                <a:ea typeface="Trebuchet MS"/>
              </a:rPr>
              <a:t>sorted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into</a:t>
            </a:r>
            <a:r>
              <a:rPr lang="hu-HU" b="0" strike="noStrike" spc="-1" dirty="0">
                <a:solidFill>
                  <a:srgbClr val="5A6F81"/>
                </a:solidFill>
                <a:latin typeface="Trebuchet MS" panose="020B0603020202020204" pitchFamily="34" charset="0"/>
                <a:ea typeface="Trebuchet MS"/>
              </a:rPr>
              <a:t> 4 </a:t>
            </a:r>
            <a:r>
              <a:rPr lang="hu-HU" b="0" strike="noStrike" spc="-1" dirty="0" err="1">
                <a:solidFill>
                  <a:srgbClr val="5A6F81"/>
                </a:solidFill>
                <a:latin typeface="Trebuchet MS" panose="020B0603020202020204" pitchFamily="34" charset="0"/>
                <a:ea typeface="Trebuchet MS"/>
              </a:rPr>
              <a:t>categories</a:t>
            </a:r>
            <a:r>
              <a:rPr lang="hu-HU" b="0" strike="noStrike" spc="-1" dirty="0">
                <a:solidFill>
                  <a:srgbClr val="5A6F81"/>
                </a:solidFill>
                <a:latin typeface="Trebuchet MS" panose="020B0603020202020204" pitchFamily="34" charset="0"/>
                <a:ea typeface="Trebuchet MS"/>
              </a:rPr>
              <a:t> (WHO):</a:t>
            </a:r>
            <a:endParaRPr lang="hu-HU" b="0" strike="noStrike" spc="-1" dirty="0">
              <a:solidFill>
                <a:srgbClr val="000000"/>
              </a:solidFill>
              <a:latin typeface="Trebuchet MS" panose="020B0603020202020204" pitchFamily="34" charset="0"/>
            </a:endParaRPr>
          </a:p>
          <a:p>
            <a:pPr marL="457200" indent="-350280">
              <a:lnSpc>
                <a:spcPct val="100000"/>
              </a:lnSpc>
              <a:spcBef>
                <a:spcPts val="479"/>
              </a:spcBef>
            </a:pPr>
            <a:r>
              <a:rPr lang="hu-HU" b="0" strike="noStrike" spc="-1" dirty="0">
                <a:solidFill>
                  <a:srgbClr val="5A6F81"/>
                </a:solidFill>
                <a:latin typeface="Trebuchet MS" panose="020B0603020202020204" pitchFamily="34" charset="0"/>
                <a:ea typeface="Trebuchet MS"/>
              </a:rPr>
              <a:t>   - local </a:t>
            </a:r>
            <a:r>
              <a:rPr lang="hu-HU" b="0" strike="noStrike" spc="-1" dirty="0" err="1">
                <a:solidFill>
                  <a:srgbClr val="5A6F81"/>
                </a:solidFill>
                <a:latin typeface="Trebuchet MS" panose="020B0603020202020204" pitchFamily="34" charset="0"/>
                <a:ea typeface="Trebuchet MS"/>
              </a:rPr>
              <a:t>factors</a:t>
            </a:r>
            <a:endParaRPr lang="hu-HU" b="0" strike="noStrike" spc="-1" dirty="0">
              <a:solidFill>
                <a:srgbClr val="000000"/>
              </a:solidFill>
              <a:latin typeface="Trebuchet MS" panose="020B0603020202020204" pitchFamily="34" charset="0"/>
            </a:endParaRPr>
          </a:p>
          <a:p>
            <a:pPr marL="457200" indent="-350280">
              <a:lnSpc>
                <a:spcPct val="100000"/>
              </a:lnSpc>
              <a:spcBef>
                <a:spcPts val="479"/>
              </a:spcBef>
            </a:pPr>
            <a:r>
              <a:rPr lang="hu-HU" b="0" strike="noStrike" spc="-1" dirty="0">
                <a:solidFill>
                  <a:srgbClr val="5A6F81"/>
                </a:solidFill>
                <a:latin typeface="Trebuchet MS" panose="020B0603020202020204" pitchFamily="34" charset="0"/>
                <a:ea typeface="Trebuchet MS"/>
              </a:rPr>
              <a:t>   - </a:t>
            </a:r>
            <a:r>
              <a:rPr lang="hu-HU" b="0" strike="noStrike" spc="-1" dirty="0" err="1">
                <a:solidFill>
                  <a:srgbClr val="5A6F81"/>
                </a:solidFill>
                <a:latin typeface="Trebuchet MS" panose="020B0603020202020204" pitchFamily="34" charset="0"/>
                <a:ea typeface="Trebuchet MS"/>
              </a:rPr>
              <a:t>construction</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materials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equipment</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problems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connected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to</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the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function</a:t>
            </a:r>
            <a:r>
              <a:rPr lang="hu-HU" b="0" strike="noStrike" spc="-1" dirty="0">
                <a:solidFill>
                  <a:srgbClr val="5A6F81"/>
                </a:solidFill>
                <a:latin typeface="Trebuchet MS" panose="020B0603020202020204" pitchFamily="34" charset="0"/>
                <a:ea typeface="Trebuchet MS"/>
              </a:rPr>
              <a:t> of </a:t>
            </a:r>
            <a:r>
              <a:rPr lang="hu-HU" b="0" strike="noStrike" spc="-1" dirty="0" err="1">
                <a:solidFill>
                  <a:srgbClr val="5A6F81"/>
                </a:solidFill>
                <a:latin typeface="Trebuchet MS" panose="020B0603020202020204" pitchFamily="34" charset="0"/>
                <a:ea typeface="Trebuchet MS"/>
              </a:rPr>
              <a:t>the</a:t>
            </a:r>
            <a:r>
              <a:rPr lang="hu-HU" b="0" strike="noStrike" spc="-1" dirty="0">
                <a:solidFill>
                  <a:srgbClr val="5A6F81"/>
                </a:solidFill>
                <a:latin typeface="Trebuchet MS" panose="020B0603020202020204" pitchFamily="34" charset="0"/>
                <a:ea typeface="Trebuchet MS"/>
              </a:rPr>
              <a:t> building (</a:t>
            </a:r>
            <a:r>
              <a:rPr lang="hu-HU" b="0" strike="noStrike" spc="-1" dirty="0" err="1">
                <a:solidFill>
                  <a:srgbClr val="5A6F81"/>
                </a:solidFill>
                <a:latin typeface="Trebuchet MS" panose="020B0603020202020204" pitchFamily="34" charset="0"/>
                <a:ea typeface="Trebuchet MS"/>
              </a:rPr>
              <a:t>chemical</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release</a:t>
            </a:r>
            <a:r>
              <a:rPr lang="hu-HU" b="0" strike="noStrike" spc="-1" dirty="0">
                <a:solidFill>
                  <a:srgbClr val="5A6F81"/>
                </a:solidFill>
                <a:latin typeface="Trebuchet MS" panose="020B0603020202020204" pitchFamily="34" charset="0"/>
                <a:ea typeface="Trebuchet MS"/>
              </a:rPr>
              <a:t> of </a:t>
            </a:r>
            <a:r>
              <a:rPr lang="hu-HU" b="0" strike="noStrike" spc="-1" dirty="0" err="1">
                <a:solidFill>
                  <a:srgbClr val="5A6F81"/>
                </a:solidFill>
                <a:latin typeface="Trebuchet MS" panose="020B0603020202020204" pitchFamily="34" charset="0"/>
                <a:ea typeface="Trebuchet MS"/>
              </a:rPr>
              <a:t>construction</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materials</a:t>
            </a:r>
            <a:r>
              <a:rPr lang="hu-HU" b="0" strike="noStrike" spc="-1" dirty="0">
                <a:solidFill>
                  <a:srgbClr val="5A6F81"/>
                </a:solidFill>
                <a:latin typeface="Trebuchet MS" panose="020B0603020202020204" pitchFamily="34" charset="0"/>
                <a:ea typeface="Trebuchet MS"/>
              </a:rPr>
              <a:t> and </a:t>
            </a:r>
            <a:r>
              <a:rPr lang="hu-HU" b="0" strike="noStrike" spc="-1" dirty="0" err="1">
                <a:solidFill>
                  <a:srgbClr val="5A6F81"/>
                </a:solidFill>
                <a:latin typeface="Trebuchet MS" panose="020B0603020202020204" pitchFamily="34" charset="0"/>
                <a:ea typeface="Trebuchet MS"/>
              </a:rPr>
              <a:t>furniture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lighting</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heating</a:t>
            </a:r>
            <a:r>
              <a:rPr lang="hu-HU" b="0" strike="noStrike" spc="-1" dirty="0">
                <a:solidFill>
                  <a:srgbClr val="5A6F81"/>
                </a:solidFill>
                <a:latin typeface="Trebuchet MS" panose="020B0603020202020204" pitchFamily="34" charset="0"/>
                <a:ea typeface="Trebuchet MS"/>
              </a:rPr>
              <a:t>)</a:t>
            </a:r>
            <a:endParaRPr lang="hu-HU" b="0" strike="noStrike" spc="-1" dirty="0">
              <a:solidFill>
                <a:srgbClr val="000000"/>
              </a:solidFill>
              <a:latin typeface="Trebuchet MS" panose="020B0603020202020204" pitchFamily="34" charset="0"/>
            </a:endParaRPr>
          </a:p>
          <a:p>
            <a:pPr marL="457200" indent="-350280">
              <a:lnSpc>
                <a:spcPct val="100000"/>
              </a:lnSpc>
              <a:spcBef>
                <a:spcPts val="479"/>
              </a:spcBef>
            </a:pPr>
            <a:r>
              <a:rPr lang="hu-HU" b="0" strike="noStrike" spc="-1" dirty="0">
                <a:solidFill>
                  <a:srgbClr val="5A6F81"/>
                </a:solidFill>
                <a:latin typeface="Trebuchet MS" panose="020B0603020202020204" pitchFamily="34" charset="0"/>
                <a:ea typeface="Trebuchet MS"/>
              </a:rPr>
              <a:t>   - </a:t>
            </a:r>
            <a:r>
              <a:rPr lang="hu-HU" b="0" strike="noStrike" spc="-1" dirty="0" err="1">
                <a:solidFill>
                  <a:srgbClr val="5A6F81"/>
                </a:solidFill>
                <a:latin typeface="Trebuchet MS" panose="020B0603020202020204" pitchFamily="34" charset="0"/>
                <a:ea typeface="Trebuchet MS"/>
              </a:rPr>
              <a:t>problems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independent</a:t>
            </a:r>
            <a:r>
              <a:rPr lang="hu-HU" b="0" strike="noStrike" spc="-1" dirty="0">
                <a:solidFill>
                  <a:srgbClr val="5A6F81"/>
                </a:solidFill>
                <a:latin typeface="Trebuchet MS" panose="020B0603020202020204" pitchFamily="34" charset="0"/>
                <a:ea typeface="Trebuchet MS"/>
              </a:rPr>
              <a:t> of </a:t>
            </a:r>
            <a:r>
              <a:rPr lang="hu-HU" b="0" strike="noStrike" spc="-1" dirty="0" err="1">
                <a:solidFill>
                  <a:srgbClr val="5A6F81"/>
                </a:solidFill>
                <a:latin typeface="Trebuchet MS" panose="020B0603020202020204" pitchFamily="34" charset="0"/>
                <a:ea typeface="Trebuchet MS"/>
              </a:rPr>
              <a:t>the</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structure</a:t>
            </a:r>
            <a:r>
              <a:rPr lang="hu-HU" b="0" strike="noStrike" spc="-1" dirty="0">
                <a:solidFill>
                  <a:srgbClr val="5A6F81"/>
                </a:solidFill>
                <a:latin typeface="Trebuchet MS" panose="020B0603020202020204" pitchFamily="34" charset="0"/>
                <a:ea typeface="Trebuchet MS"/>
              </a:rPr>
              <a:t> of </a:t>
            </a:r>
            <a:r>
              <a:rPr lang="hu-HU" b="0" strike="noStrike" spc="-1" dirty="0" err="1">
                <a:solidFill>
                  <a:srgbClr val="5A6F81"/>
                </a:solidFill>
                <a:latin typeface="Trebuchet MS" panose="020B0603020202020204" pitchFamily="34" charset="0"/>
                <a:ea typeface="Trebuchet MS"/>
              </a:rPr>
              <a:t>the</a:t>
            </a:r>
            <a:r>
              <a:rPr lang="hu-HU" b="0" strike="noStrike" spc="-1" dirty="0">
                <a:solidFill>
                  <a:srgbClr val="5A6F81"/>
                </a:solidFill>
                <a:latin typeface="Trebuchet MS" panose="020B0603020202020204" pitchFamily="34" charset="0"/>
                <a:ea typeface="Trebuchet MS"/>
              </a:rPr>
              <a:t> building (dust-,</a:t>
            </a:r>
            <a:r>
              <a:rPr lang="en-US"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mould</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or</a:t>
            </a:r>
            <a:r>
              <a:rPr lang="hu-HU" b="0" strike="noStrike" spc="-1" dirty="0">
                <a:solidFill>
                  <a:srgbClr val="5A6F81"/>
                </a:solidFill>
                <a:latin typeface="Trebuchet MS" panose="020B0603020202020204" pitchFamily="34" charset="0"/>
                <a:ea typeface="Trebuchet MS"/>
              </a:rPr>
              <a:t> pollen </a:t>
            </a:r>
            <a:r>
              <a:rPr lang="hu-HU" b="0" strike="noStrike" spc="-1" dirty="0" err="1">
                <a:solidFill>
                  <a:srgbClr val="5A6F81"/>
                </a:solidFill>
                <a:latin typeface="Trebuchet MS" panose="020B0603020202020204" pitchFamily="34" charset="0"/>
                <a:ea typeface="Trebuchet MS"/>
              </a:rPr>
              <a:t>allergy</a:t>
            </a:r>
            <a:r>
              <a:rPr lang="hu-HU" b="0" strike="noStrike" spc="-1" dirty="0">
                <a:solidFill>
                  <a:srgbClr val="5A6F81"/>
                </a:solidFill>
                <a:latin typeface="Trebuchet MS" panose="020B0603020202020204" pitchFamily="34" charset="0"/>
                <a:ea typeface="Trebuchet MS"/>
              </a:rPr>
              <a:t>)</a:t>
            </a:r>
            <a:endParaRPr lang="hu-HU" b="0" strike="noStrike" spc="-1" dirty="0">
              <a:solidFill>
                <a:srgbClr val="000000"/>
              </a:solidFill>
              <a:latin typeface="Trebuchet MS" panose="020B0603020202020204" pitchFamily="34" charset="0"/>
            </a:endParaRPr>
          </a:p>
          <a:p>
            <a:pPr marL="457200" indent="-350280">
              <a:lnSpc>
                <a:spcPct val="100000"/>
              </a:lnSpc>
              <a:spcBef>
                <a:spcPts val="479"/>
              </a:spcBef>
            </a:pPr>
            <a:r>
              <a:rPr lang="hu-HU" b="0" strike="noStrike" spc="-1" dirty="0">
                <a:solidFill>
                  <a:srgbClr val="5A6F81"/>
                </a:solidFill>
                <a:latin typeface="Trebuchet MS" panose="020B0603020202020204" pitchFamily="34" charset="0"/>
                <a:ea typeface="Trebuchet MS"/>
              </a:rPr>
              <a:t>   - </a:t>
            </a:r>
            <a:r>
              <a:rPr lang="hu-HU" b="0" strike="noStrike" spc="-1" dirty="0" err="1">
                <a:solidFill>
                  <a:srgbClr val="5A6F81"/>
                </a:solidFill>
                <a:latin typeface="Trebuchet MS" panose="020B0603020202020204" pitchFamily="34" charset="0"/>
                <a:ea typeface="Trebuchet MS"/>
              </a:rPr>
              <a:t>psychological</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problems</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societal</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physical</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attributes</a:t>
            </a:r>
            <a:r>
              <a:rPr lang="hu-HU" b="0" strike="noStrike" spc="-1" dirty="0">
                <a:solidFill>
                  <a:srgbClr val="5A6F81"/>
                </a:solidFill>
                <a:latin typeface="Trebuchet MS" panose="020B0603020202020204" pitchFamily="34" charset="0"/>
                <a:ea typeface="Trebuchet MS"/>
              </a:rPr>
              <a:t> and </a:t>
            </a:r>
            <a:r>
              <a:rPr lang="hu-HU" b="0" strike="noStrike" spc="-1" dirty="0" err="1">
                <a:solidFill>
                  <a:srgbClr val="5A6F81"/>
                </a:solidFill>
                <a:latin typeface="Trebuchet MS" panose="020B0603020202020204" pitchFamily="34" charset="0"/>
                <a:ea typeface="Trebuchet MS"/>
              </a:rPr>
              <a:t>other</a:t>
            </a:r>
            <a:r>
              <a:rPr lang="hu-HU" b="0" strike="noStrike" spc="-1" dirty="0">
                <a:solidFill>
                  <a:srgbClr val="5A6F81"/>
                </a:solidFill>
                <a:latin typeface="Trebuchet MS" panose="020B0603020202020204" pitchFamily="34" charset="0"/>
                <a:ea typeface="Trebuchet MS"/>
              </a:rPr>
              <a:t> </a:t>
            </a:r>
            <a:r>
              <a:rPr lang="hu-HU" b="0" strike="noStrike" spc="-1" dirty="0" err="1">
                <a:solidFill>
                  <a:srgbClr val="5A6F81"/>
                </a:solidFill>
                <a:latin typeface="Trebuchet MS" panose="020B0603020202020204" pitchFamily="34" charset="0"/>
                <a:ea typeface="Trebuchet MS"/>
              </a:rPr>
              <a:t>factors</a:t>
            </a:r>
            <a:r>
              <a:rPr lang="hu-HU" b="0" strike="noStrike" spc="-1" dirty="0">
                <a:solidFill>
                  <a:srgbClr val="5A6F81"/>
                </a:solidFill>
                <a:latin typeface="Trebuchet MS" panose="020B0603020202020204" pitchFamily="34" charset="0"/>
                <a:ea typeface="Trebuchet MS"/>
              </a:rPr>
              <a:t>)</a:t>
            </a:r>
            <a:endParaRPr lang="hu-HU" b="0" strike="noStrike" spc="-1" dirty="0">
              <a:solidFill>
                <a:srgbClr val="000000"/>
              </a:solidFill>
              <a:latin typeface="Trebuchet MS" panose="020B0603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TextShape 1"/>
          <p:cNvSpPr txBox="1"/>
          <p:nvPr/>
        </p:nvSpPr>
        <p:spPr>
          <a:xfrm>
            <a:off x="0" y="0"/>
            <a:ext cx="6948000" cy="98028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Frequent (not exclusive) attributes in sick buildings (WHO)</a:t>
            </a:r>
          </a:p>
        </p:txBody>
      </p:sp>
      <p:sp>
        <p:nvSpPr>
          <p:cNvPr id="927" name="TextShape 2"/>
          <p:cNvSpPr txBox="1"/>
          <p:nvPr/>
        </p:nvSpPr>
        <p:spPr>
          <a:xfrm>
            <a:off x="179640" y="908640"/>
            <a:ext cx="8712720" cy="5544360"/>
          </a:xfrm>
          <a:prstGeom prst="rect">
            <a:avLst/>
          </a:prstGeom>
          <a:noFill/>
          <a:ln>
            <a:noFill/>
          </a:ln>
        </p:spPr>
        <p:txBody>
          <a:bodyPr tIns="91440" bIns="91440">
            <a:noAutofit/>
          </a:bodyPr>
          <a:lstStyle/>
          <a:p>
            <a:pPr marL="106560">
              <a:lnSpc>
                <a:spcPct val="100000"/>
              </a:lnSpc>
              <a:spcBef>
                <a:spcPts val="479"/>
              </a:spcBef>
            </a:pPr>
            <a:r>
              <a:rPr lang="hu-HU" sz="1800" b="1" strike="noStrike" spc="-1" dirty="0">
                <a:solidFill>
                  <a:srgbClr val="5A6F81"/>
                </a:solidFill>
                <a:latin typeface="Trebuchet MS"/>
                <a:ea typeface="Trebuchet MS"/>
              </a:rPr>
              <a:t>(Not every sick building has all of them and not every building is sick where the following occur.) </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Building was constructed after 1960</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Air-conditioned building, windows can’t be opened</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Very bright and/or flickering lights</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Ventilation, heating, lighting can be insufficiently controlled</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Carpets or upholsteries with a large surface</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Many open shelves or storage compartments</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New furniture, carpet or painted surface</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Neglected maintenance, insufficient cleaning</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High temperatures or large temperature fluctuations</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Very low or very high humidity</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Chemical pollutants (cigarette smoke, ozone) or VOC from building materials, equipment</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Particulate matter and fibers in the air</a:t>
            </a:r>
            <a:endParaRPr lang="hu-HU" sz="1800" b="0" strike="noStrike" spc="-1" dirty="0">
              <a:solidFill>
                <a:srgbClr val="000000"/>
              </a:solidFill>
              <a:latin typeface="Arial"/>
            </a:endParaRPr>
          </a:p>
          <a:p>
            <a:pPr marL="457200" indent="-350280">
              <a:lnSpc>
                <a:spcPct val="10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Computer monitors</a:t>
            </a:r>
            <a:endParaRPr lang="hu-HU" sz="1800" b="0" strike="noStrike" spc="-1" dirty="0">
              <a:solidFill>
                <a:srgbClr val="000000"/>
              </a:solidFill>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 name="TextShape 1"/>
          <p:cNvSpPr txBox="1"/>
          <p:nvPr/>
        </p:nvSpPr>
        <p:spPr>
          <a:xfrm>
            <a:off x="8280" y="236147"/>
            <a:ext cx="8229240" cy="490320"/>
          </a:xfrm>
          <a:prstGeom prst="rect">
            <a:avLst/>
          </a:prstGeom>
        </p:spPr>
        <p:txBody>
          <a:bodyPr tIns="91440" bIns="91440" anchor="ctr">
            <a:noAutofit/>
          </a:bodyPr>
          <a:lstStyle/>
          <a:p>
            <a:pPr marL="216000"/>
            <a:r>
              <a:rPr lang="hu-HU" sz="2400" b="1" spc="-1" dirty="0">
                <a:solidFill>
                  <a:srgbClr val="7B7B7B"/>
                </a:solidFill>
                <a:latin typeface="Trebuchet MS"/>
                <a:ea typeface="Trebuchet MS"/>
              </a:rPr>
              <a:t>Prevention</a:t>
            </a:r>
          </a:p>
        </p:txBody>
      </p:sp>
      <p:sp>
        <p:nvSpPr>
          <p:cNvPr id="929" name="TextShape 2"/>
          <p:cNvSpPr txBox="1"/>
          <p:nvPr/>
        </p:nvSpPr>
        <p:spPr>
          <a:xfrm>
            <a:off x="8280" y="1051920"/>
            <a:ext cx="8964000" cy="5805720"/>
          </a:xfrm>
          <a:prstGeom prst="rect">
            <a:avLst/>
          </a:prstGeom>
        </p:spPr>
        <p:txBody>
          <a:bodyPr tIns="91440" bIns="91440">
            <a:noAutofit/>
          </a:bodyPr>
          <a:lstStyle/>
          <a:p>
            <a:pPr marL="173160">
              <a:lnSpc>
                <a:spcPct val="100000"/>
              </a:lnSpc>
            </a:pPr>
            <a:r>
              <a:rPr lang="hu-HU" sz="1800" b="1" strike="noStrike" spc="-1" dirty="0">
                <a:solidFill>
                  <a:srgbClr val="5A6F81"/>
                </a:solidFill>
                <a:latin typeface="Trebuchet MS"/>
                <a:ea typeface="Trebuchet MS"/>
              </a:rPr>
              <a:t>PLANNING</a:t>
            </a:r>
            <a:endParaRPr lang="hu-HU" sz="1800" b="0" strike="noStrike" spc="-1" dirty="0">
              <a:solidFill>
                <a:srgbClr val="000000"/>
              </a:solidFill>
              <a:latin typeface="Arial"/>
            </a:endParaRPr>
          </a:p>
          <a:p>
            <a:pPr marL="609480" indent="-609120">
              <a:lnSpc>
                <a:spcPct val="100000"/>
              </a:lnSpc>
            </a:pPr>
            <a:r>
              <a:rPr lang="hu-HU" sz="1800" b="0" strike="noStrike" spc="-1" dirty="0">
                <a:solidFill>
                  <a:srgbClr val="5A6F81"/>
                </a:solidFill>
                <a:latin typeface="Trebuchet MS"/>
                <a:ea typeface="Trebuchet MS"/>
              </a:rPr>
              <a:t>      -  </a:t>
            </a:r>
            <a:r>
              <a:rPr lang="hu-HU" sz="1800" b="0" strike="noStrike" spc="-1" dirty="0" err="1">
                <a:solidFill>
                  <a:srgbClr val="5A6F81"/>
                </a:solidFill>
                <a:latin typeface="Trebuchet MS"/>
                <a:ea typeface="Trebuchet MS"/>
              </a:rPr>
              <a:t>are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there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hidden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problems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building site? (</a:t>
            </a:r>
            <a:r>
              <a:rPr lang="hu-HU" sz="1800" b="0" strike="noStrike" spc="-1" dirty="0" err="1">
                <a:solidFill>
                  <a:srgbClr val="5A6F81"/>
                </a:solidFill>
                <a:latin typeface="Trebuchet MS"/>
                <a:ea typeface="Trebuchet MS"/>
              </a:rPr>
              <a:t>e.g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High</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ground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water</a:t>
            </a:r>
            <a:r>
              <a:rPr lang="hu-HU" sz="1800" b="0" strike="noStrike" spc="-1" dirty="0">
                <a:solidFill>
                  <a:srgbClr val="5A6F81"/>
                </a:solidFill>
                <a:latin typeface="Trebuchet MS"/>
                <a:ea typeface="Trebuchet MS"/>
              </a:rPr>
              <a:t>, radon, </a:t>
            </a:r>
            <a:r>
              <a:rPr lang="hu-HU" sz="1800" b="0" strike="noStrike" spc="-1" dirty="0" err="1">
                <a:solidFill>
                  <a:srgbClr val="5A6F81"/>
                </a:solidFill>
                <a:latin typeface="Trebuchet MS"/>
                <a:ea typeface="Trebuchet MS"/>
              </a:rPr>
              <a:t>other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contamination</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609480" indent="-609120">
              <a:lnSpc>
                <a:spcPct val="100000"/>
              </a:lnSpc>
              <a:spcBef>
                <a:spcPts val="479"/>
              </a:spcBef>
            </a:pPr>
            <a:r>
              <a:rPr lang="hu-HU" sz="1800" b="0" strike="noStrike" spc="-1" dirty="0">
                <a:solidFill>
                  <a:srgbClr val="5A6F81"/>
                </a:solidFill>
                <a:latin typeface="Trebuchet MS"/>
                <a:ea typeface="Trebuchet MS"/>
              </a:rPr>
              <a:t>      -  </a:t>
            </a:r>
            <a:r>
              <a:rPr lang="hu-HU" sz="1800" b="0" strike="noStrike" spc="-1" dirty="0" err="1">
                <a:solidFill>
                  <a:srgbClr val="5A6F81"/>
                </a:solidFill>
                <a:latin typeface="Trebuchet MS"/>
                <a:ea typeface="Trebuchet MS"/>
              </a:rPr>
              <a:t>every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potential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risk</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factors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should</a:t>
            </a:r>
            <a:r>
              <a:rPr lang="hu-HU" sz="1800" b="0" strike="noStrike" spc="-1" dirty="0">
                <a:solidFill>
                  <a:srgbClr val="5A6F81"/>
                </a:solidFill>
                <a:latin typeface="Trebuchet MS"/>
                <a:ea typeface="Trebuchet MS"/>
              </a:rPr>
              <a:t> be </a:t>
            </a:r>
            <a:r>
              <a:rPr lang="hu-HU" sz="1800" b="0" strike="noStrike" spc="-1" dirty="0" err="1">
                <a:solidFill>
                  <a:srgbClr val="5A6F81"/>
                </a:solidFill>
                <a:latin typeface="Trebuchet MS"/>
                <a:ea typeface="Trebuchet MS"/>
              </a:rPr>
              <a:t>taken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into</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consideration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proper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ground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plan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cleaning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properties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appropriate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heating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factors</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609480" indent="-609120">
              <a:lnSpc>
                <a:spcPct val="100000"/>
              </a:lnSpc>
              <a:spcBef>
                <a:spcPts val="479"/>
              </a:spcBef>
            </a:pPr>
            <a:r>
              <a:rPr lang="hu-HU" sz="1800" b="0" strike="noStrike" spc="-1" dirty="0">
                <a:solidFill>
                  <a:srgbClr val="5A6F81"/>
                </a:solidFill>
                <a:latin typeface="Trebuchet MS"/>
                <a:ea typeface="Trebuchet MS"/>
              </a:rPr>
              <a:t>      -  </a:t>
            </a:r>
            <a:r>
              <a:rPr lang="hu-HU" sz="1800" b="0" strike="noStrike" spc="-1" dirty="0" err="1">
                <a:solidFill>
                  <a:srgbClr val="5A6F81"/>
                </a:solidFill>
                <a:latin typeface="Trebuchet MS"/>
                <a:ea typeface="Trebuchet MS"/>
              </a:rPr>
              <a:t>what</a:t>
            </a:r>
            <a:r>
              <a:rPr lang="hu-HU" sz="1800" b="0" strike="noStrike" spc="-1" dirty="0">
                <a:solidFill>
                  <a:srgbClr val="5A6F81"/>
                </a:solidFill>
                <a:latin typeface="Trebuchet MS"/>
                <a:ea typeface="Trebuchet MS"/>
              </a:rPr>
              <a:t> is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quality</a:t>
            </a:r>
            <a:r>
              <a:rPr lang="hu-HU" sz="1800" b="0" strike="noStrike" spc="-1" dirty="0">
                <a:solidFill>
                  <a:srgbClr val="5A6F81"/>
                </a:solidFill>
                <a:latin typeface="Trebuchet MS"/>
                <a:ea typeface="Trebuchet MS"/>
              </a:rPr>
              <a:t> of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local </a:t>
            </a:r>
            <a:r>
              <a:rPr lang="hu-HU" sz="1800" b="0" strike="noStrike" spc="-1" dirty="0" err="1">
                <a:solidFill>
                  <a:srgbClr val="5A6F81"/>
                </a:solidFill>
                <a:latin typeface="Trebuchet MS"/>
                <a:ea typeface="Trebuchet MS"/>
              </a:rPr>
              <a:t>ambient</a:t>
            </a:r>
            <a:r>
              <a:rPr lang="hu-HU" sz="1800" b="0" strike="noStrike" spc="-1" dirty="0">
                <a:solidFill>
                  <a:srgbClr val="5A6F81"/>
                </a:solidFill>
                <a:latin typeface="Trebuchet MS"/>
                <a:ea typeface="Trebuchet MS"/>
              </a:rPr>
              <a:t> air? </a:t>
            </a:r>
            <a:r>
              <a:rPr lang="hu-HU" sz="1800" b="0" strike="noStrike" spc="-1" dirty="0" err="1">
                <a:solidFill>
                  <a:srgbClr val="5A6F81"/>
                </a:solidFill>
                <a:latin typeface="Trebuchet MS"/>
                <a:ea typeface="Trebuchet MS"/>
              </a:rPr>
              <a:t>If</a:t>
            </a:r>
            <a:r>
              <a:rPr lang="hu-HU" sz="1800" b="0" strike="noStrike" spc="-1" dirty="0">
                <a:solidFill>
                  <a:srgbClr val="5A6F81"/>
                </a:solidFill>
                <a:latin typeface="Trebuchet MS"/>
                <a:ea typeface="Trebuchet MS"/>
              </a:rPr>
              <a:t> it is </a:t>
            </a:r>
            <a:r>
              <a:rPr lang="hu-HU" sz="1800" b="0" strike="noStrike" spc="-1" dirty="0" err="1">
                <a:solidFill>
                  <a:srgbClr val="5A6F81"/>
                </a:solidFill>
                <a:latin typeface="Trebuchet MS"/>
                <a:ea typeface="Trebuchet MS"/>
              </a:rPr>
              <a:t>bad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was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this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taken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into</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consideration</a:t>
            </a:r>
            <a:r>
              <a:rPr lang="hu-HU" sz="1800" b="0" strike="noStrike" spc="-1" dirty="0">
                <a:solidFill>
                  <a:srgbClr val="5A6F81"/>
                </a:solidFill>
                <a:latin typeface="Trebuchet MS"/>
                <a:ea typeface="Trebuchet MS"/>
              </a:rPr>
              <a:t> in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planning</a:t>
            </a:r>
            <a:r>
              <a:rPr lang="hu-HU" sz="1800" b="0" strike="noStrike" spc="-1" dirty="0">
                <a:solidFill>
                  <a:srgbClr val="5A6F81"/>
                </a:solidFill>
                <a:latin typeface="Trebuchet MS"/>
                <a:ea typeface="Trebuchet MS"/>
              </a:rPr>
              <a:t> of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ventilation</a:t>
            </a:r>
            <a:r>
              <a:rPr lang="hu-HU" sz="1800" b="0" strike="noStrike" spc="-1" dirty="0">
                <a:solidFill>
                  <a:srgbClr val="5A6F81"/>
                </a:solidFill>
                <a:latin typeface="Trebuchet MS"/>
                <a:ea typeface="Trebuchet MS"/>
              </a:rPr>
              <a:t> and </a:t>
            </a:r>
            <a:r>
              <a:rPr lang="hu-HU" sz="1800" b="0" strike="noStrike" spc="-1" dirty="0" err="1">
                <a:solidFill>
                  <a:srgbClr val="5A6F81"/>
                </a:solidFill>
                <a:latin typeface="Trebuchet MS"/>
                <a:ea typeface="Trebuchet MS"/>
              </a:rPr>
              <a:t>insulation</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173160">
              <a:lnSpc>
                <a:spcPct val="100000"/>
              </a:lnSpc>
              <a:spcBef>
                <a:spcPts val="479"/>
              </a:spcBef>
            </a:pPr>
            <a:r>
              <a:rPr lang="hu-HU" sz="1800" b="1" strike="noStrike" spc="-1" dirty="0">
                <a:solidFill>
                  <a:srgbClr val="5A6F81"/>
                </a:solidFill>
                <a:latin typeface="Trebuchet MS"/>
                <a:ea typeface="Trebuchet MS"/>
              </a:rPr>
              <a:t>OPERATION</a:t>
            </a:r>
            <a:r>
              <a:rPr lang="hu-HU" sz="1800" b="0" strike="noStrike" spc="-1" dirty="0">
                <a:solidFill>
                  <a:srgbClr val="5A6F81"/>
                </a:solidFill>
                <a:latin typeface="Trebuchet MS"/>
                <a:ea typeface="Trebuchet MS"/>
              </a:rPr>
              <a:t> </a:t>
            </a:r>
            <a:endParaRPr lang="hu-HU" sz="1800" b="0" strike="noStrike" spc="-1" dirty="0">
              <a:solidFill>
                <a:srgbClr val="000000"/>
              </a:solidFill>
              <a:latin typeface="Arial"/>
            </a:endParaRPr>
          </a:p>
          <a:p>
            <a:pPr marL="457200" indent="-182520">
              <a:lnSpc>
                <a:spcPct val="100000"/>
              </a:lnSpc>
              <a:spcBef>
                <a:spcPts val="479"/>
              </a:spcBef>
              <a:buClr>
                <a:srgbClr val="7E93A5"/>
              </a:buClr>
              <a:buFont typeface="Wingdings" charset="2"/>
              <a:buChar char=""/>
            </a:pPr>
            <a:r>
              <a:rPr lang="hu-HU" sz="1800" b="1" strike="noStrike" spc="-1" dirty="0" err="1">
                <a:solidFill>
                  <a:srgbClr val="5A6F81"/>
                </a:solidFill>
                <a:latin typeface="Trebuchet MS"/>
                <a:ea typeface="Trebuchet MS"/>
              </a:rPr>
              <a:t>Ventilation</a:t>
            </a:r>
            <a:r>
              <a:rPr lang="hu-HU" sz="1800" b="1"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bad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ventilation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inadequate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ventilation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or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draught</a:t>
            </a:r>
            <a:r>
              <a:rPr lang="hu-HU" sz="1800" b="0" strike="noStrike" spc="-1" dirty="0">
                <a:solidFill>
                  <a:srgbClr val="5A6F81"/>
                </a:solidFill>
                <a:latin typeface="Trebuchet MS"/>
                <a:ea typeface="Trebuchet MS"/>
              </a:rPr>
              <a:t>) is a </a:t>
            </a:r>
            <a:r>
              <a:rPr lang="hu-HU" sz="1800" b="0" strike="noStrike" spc="-1" dirty="0" err="1">
                <a:solidFill>
                  <a:srgbClr val="5A6F81"/>
                </a:solidFill>
                <a:latin typeface="Trebuchet MS"/>
                <a:ea typeface="Trebuchet MS"/>
              </a:rPr>
              <a:t>frequent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cause</a:t>
            </a:r>
            <a:r>
              <a:rPr lang="hu-HU" sz="1800" b="0" strike="noStrike" spc="-1" dirty="0">
                <a:solidFill>
                  <a:srgbClr val="5A6F81"/>
                </a:solidFill>
                <a:latin typeface="Trebuchet MS"/>
                <a:ea typeface="Trebuchet MS"/>
              </a:rPr>
              <a:t> of SBS</a:t>
            </a:r>
            <a:endParaRPr lang="hu-HU" sz="1800" b="0" strike="noStrike" spc="-1" dirty="0">
              <a:solidFill>
                <a:srgbClr val="000000"/>
              </a:solidFill>
              <a:latin typeface="Arial"/>
            </a:endParaRPr>
          </a:p>
          <a:p>
            <a:pPr marL="457200" indent="-182520">
              <a:lnSpc>
                <a:spcPct val="100000"/>
              </a:lnSpc>
              <a:spcBef>
                <a:spcPts val="479"/>
              </a:spcBef>
              <a:buClr>
                <a:srgbClr val="7E93A5"/>
              </a:buClr>
              <a:buFont typeface="Wingdings" charset="2"/>
              <a:buChar char=""/>
            </a:pPr>
            <a:r>
              <a:rPr lang="hu-HU" sz="1800" b="1" strike="noStrike" spc="-1" dirty="0" err="1">
                <a:solidFill>
                  <a:srgbClr val="5A6F81"/>
                </a:solidFill>
                <a:latin typeface="Trebuchet MS"/>
                <a:ea typeface="Trebuchet MS"/>
              </a:rPr>
              <a:t>Cleaning</a:t>
            </a:r>
            <a:r>
              <a:rPr lang="hu-HU" sz="1800" b="1"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contamination</a:t>
            </a:r>
            <a:r>
              <a:rPr lang="hu-HU" sz="1800" b="0" strike="noStrike" spc="-1" dirty="0">
                <a:solidFill>
                  <a:srgbClr val="5A6F81"/>
                </a:solidFill>
                <a:latin typeface="Trebuchet MS"/>
                <a:ea typeface="Trebuchet MS"/>
              </a:rPr>
              <a:t> of </a:t>
            </a:r>
            <a:r>
              <a:rPr lang="hu-HU" sz="1800" b="0" strike="noStrike" spc="-1" dirty="0" err="1">
                <a:solidFill>
                  <a:srgbClr val="5A6F81"/>
                </a:solidFill>
                <a:latin typeface="Trebuchet MS"/>
                <a:ea typeface="Trebuchet MS"/>
              </a:rPr>
              <a:t>surfaces</a:t>
            </a:r>
            <a:r>
              <a:rPr lang="hu-HU" sz="1800" b="0" strike="noStrike" spc="-1" dirty="0">
                <a:solidFill>
                  <a:srgbClr val="5A6F81"/>
                </a:solidFill>
                <a:latin typeface="Trebuchet MS"/>
                <a:ea typeface="Trebuchet MS"/>
              </a:rPr>
              <a:t> is a </a:t>
            </a:r>
            <a:r>
              <a:rPr lang="hu-HU" sz="1800" b="0" strike="noStrike" spc="-1" dirty="0" err="1">
                <a:solidFill>
                  <a:srgbClr val="5A6F81"/>
                </a:solidFill>
                <a:latin typeface="Trebuchet MS"/>
                <a:ea typeface="Trebuchet MS"/>
              </a:rPr>
              <a:t>frequent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cause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hidden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nooks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damp</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places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ventilation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equipment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filters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grating</a:t>
            </a:r>
            <a:r>
              <a:rPr lang="hu-HU" sz="1800" b="0" strike="noStrike" spc="-1" dirty="0">
                <a:solidFill>
                  <a:srgbClr val="5A6F81"/>
                </a:solidFill>
                <a:latin typeface="Trebuchet MS"/>
                <a:ea typeface="Trebuchet MS"/>
              </a:rPr>
              <a:t> etc., </a:t>
            </a:r>
            <a:r>
              <a:rPr lang="hu-HU" sz="1800" b="0" strike="noStrike" spc="-1" dirty="0" err="1">
                <a:solidFill>
                  <a:srgbClr val="5A6F81"/>
                </a:solidFill>
                <a:latin typeface="Trebuchet MS"/>
                <a:ea typeface="Trebuchet MS"/>
              </a:rPr>
              <a:t>cleaning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properties</a:t>
            </a:r>
            <a:endParaRPr lang="hu-HU" sz="1800" b="0" strike="noStrike" spc="-1" dirty="0">
              <a:solidFill>
                <a:srgbClr val="000000"/>
              </a:solidFill>
              <a:latin typeface="Arial"/>
            </a:endParaRPr>
          </a:p>
          <a:p>
            <a:pPr marL="457200" indent="-182520">
              <a:lnSpc>
                <a:spcPct val="100000"/>
              </a:lnSpc>
              <a:spcBef>
                <a:spcPts val="479"/>
              </a:spcBef>
              <a:buClr>
                <a:srgbClr val="7E93A5"/>
              </a:buClr>
              <a:buFont typeface="Wingdings" charset="2"/>
              <a:buChar char=""/>
            </a:pPr>
            <a:r>
              <a:rPr lang="hu-HU" sz="1800" b="1" strike="noStrike" spc="-1" dirty="0" err="1">
                <a:solidFill>
                  <a:srgbClr val="5A6F81"/>
                </a:solidFill>
                <a:latin typeface="Trebuchet MS"/>
                <a:ea typeface="Trebuchet MS"/>
              </a:rPr>
              <a:t>Comfort</a:t>
            </a:r>
            <a:r>
              <a:rPr lang="hu-HU" sz="1800" b="1" strike="noStrike" spc="-1" dirty="0">
                <a:solidFill>
                  <a:srgbClr val="5A6F81"/>
                </a:solidFill>
                <a:latin typeface="Trebuchet MS"/>
                <a:ea typeface="Trebuchet MS"/>
              </a:rPr>
              <a:t> </a:t>
            </a:r>
            <a:r>
              <a:rPr lang="hu-HU" sz="1800" b="1" strike="noStrike" spc="-1" dirty="0" err="1">
                <a:solidFill>
                  <a:srgbClr val="5A6F81"/>
                </a:solidFill>
                <a:latin typeface="Trebuchet MS"/>
                <a:ea typeface="Trebuchet MS"/>
              </a:rPr>
              <a:t>factors</a:t>
            </a:r>
            <a:r>
              <a:rPr lang="hu-HU" sz="1800" b="1" strike="noStrike" spc="-1" dirty="0">
                <a:solidFill>
                  <a:srgbClr val="5A6F81"/>
                </a:solidFill>
                <a:latin typeface="Trebuchet MS"/>
                <a:ea typeface="Trebuchet MS"/>
              </a:rPr>
              <a:t>: </a:t>
            </a:r>
            <a:endParaRPr lang="hu-HU" sz="1800" b="0" strike="noStrike" spc="-1" dirty="0">
              <a:solidFill>
                <a:srgbClr val="000000"/>
              </a:solidFill>
              <a:latin typeface="Arial"/>
            </a:endParaRPr>
          </a:p>
          <a:p>
            <a:pPr marL="609480" indent="-609120">
              <a:lnSpc>
                <a:spcPct val="100000"/>
              </a:lnSpc>
              <a:spcBef>
                <a:spcPts val="479"/>
              </a:spcBef>
            </a:pPr>
            <a:r>
              <a:rPr lang="hu-HU" sz="1800" b="0" strike="noStrike" spc="-1" dirty="0">
                <a:solidFill>
                  <a:srgbClr val="5A6F81"/>
                </a:solidFill>
                <a:latin typeface="Trebuchet MS"/>
                <a:ea typeface="Trebuchet MS"/>
              </a:rPr>
              <a:t>             - </a:t>
            </a:r>
            <a:r>
              <a:rPr lang="hu-HU" sz="1800" b="0" strike="noStrike" spc="-1" dirty="0" err="1">
                <a:solidFill>
                  <a:srgbClr val="5A6F81"/>
                </a:solidFill>
                <a:latin typeface="Trebuchet MS"/>
                <a:ea typeface="Trebuchet MS"/>
              </a:rPr>
              <a:t>noise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from</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equipment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ventilation</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system</a:t>
            </a:r>
            <a:r>
              <a:rPr lang="hu-HU" sz="1800" b="0" strike="noStrike" spc="-1" dirty="0">
                <a:solidFill>
                  <a:srgbClr val="5A6F81"/>
                </a:solidFill>
                <a:latin typeface="Trebuchet MS"/>
                <a:ea typeface="Trebuchet MS"/>
              </a:rPr>
              <a:t> etc.)</a:t>
            </a:r>
            <a:endParaRPr lang="hu-HU" sz="1800" b="0" strike="noStrike" spc="-1" dirty="0">
              <a:solidFill>
                <a:srgbClr val="000000"/>
              </a:solidFill>
              <a:latin typeface="Arial"/>
            </a:endParaRPr>
          </a:p>
          <a:p>
            <a:pPr marL="609480" indent="-609120">
              <a:lnSpc>
                <a:spcPct val="100000"/>
              </a:lnSpc>
              <a:spcBef>
                <a:spcPts val="479"/>
              </a:spcBef>
            </a:pPr>
            <a:r>
              <a:rPr lang="hu-HU" sz="1800" b="0" strike="noStrike" spc="-1" dirty="0">
                <a:solidFill>
                  <a:srgbClr val="5A6F81"/>
                </a:solidFill>
                <a:latin typeface="Trebuchet MS"/>
                <a:ea typeface="Trebuchet MS"/>
              </a:rPr>
              <a:t>             - </a:t>
            </a:r>
            <a:r>
              <a:rPr lang="hu-HU" sz="1800" b="0" strike="noStrike" spc="-1" dirty="0" err="1">
                <a:solidFill>
                  <a:srgbClr val="5A6F81"/>
                </a:solidFill>
                <a:latin typeface="Trebuchet MS"/>
                <a:ea typeface="Trebuchet MS"/>
              </a:rPr>
              <a:t>high</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temperature</a:t>
            </a:r>
            <a:r>
              <a:rPr lang="hu-HU" sz="1800" b="0" strike="noStrike" spc="-1" dirty="0">
                <a:solidFill>
                  <a:srgbClr val="5A6F81"/>
                </a:solidFill>
                <a:latin typeface="Trebuchet MS"/>
                <a:ea typeface="Trebuchet MS"/>
              </a:rPr>
              <a:t> (&gt;21</a:t>
            </a:r>
            <a:r>
              <a:rPr lang="hu-HU" sz="1800" b="0" strike="noStrike" spc="-1" baseline="30000" dirty="0">
                <a:solidFill>
                  <a:srgbClr val="5A6F81"/>
                </a:solidFill>
                <a:latin typeface="Trebuchet MS"/>
                <a:ea typeface="Trebuchet MS"/>
              </a:rPr>
              <a:t>o</a:t>
            </a:r>
            <a:r>
              <a:rPr lang="hu-HU" sz="1800" b="0" strike="noStrike" spc="-1" dirty="0">
                <a:solidFill>
                  <a:srgbClr val="5A6F81"/>
                </a:solidFill>
                <a:latin typeface="Trebuchet MS"/>
                <a:ea typeface="Trebuchet MS"/>
              </a:rPr>
              <a:t>C), </a:t>
            </a:r>
            <a:r>
              <a:rPr lang="hu-HU" sz="1800" b="0" strike="noStrike" spc="-1" dirty="0" err="1">
                <a:solidFill>
                  <a:srgbClr val="5A6F81"/>
                </a:solidFill>
                <a:latin typeface="Trebuchet MS"/>
                <a:ea typeface="Trebuchet MS"/>
              </a:rPr>
              <a:t>fumes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microorganisms</a:t>
            </a:r>
            <a:r>
              <a:rPr lang="hu-HU" sz="1800" b="0" strike="noStrike" spc="-1" dirty="0">
                <a:solidFill>
                  <a:srgbClr val="5A6F81"/>
                </a:solidFill>
                <a:latin typeface="Trebuchet MS"/>
                <a:ea typeface="Trebuchet MS"/>
              </a:rPr>
              <a:t>, RH </a:t>
            </a:r>
            <a:endParaRPr lang="hu-HU" sz="1800" b="0" strike="noStrike" spc="-1" dirty="0">
              <a:solidFill>
                <a:srgbClr val="000000"/>
              </a:solidFill>
              <a:latin typeface="Arial"/>
            </a:endParaRPr>
          </a:p>
          <a:p>
            <a:pPr marL="609480" indent="-609120">
              <a:lnSpc>
                <a:spcPct val="100000"/>
              </a:lnSpc>
              <a:spcBef>
                <a:spcPts val="479"/>
              </a:spcBef>
            </a:pPr>
            <a:r>
              <a:rPr lang="hu-HU" sz="1800" b="0" strike="noStrike" spc="-1" dirty="0">
                <a:solidFill>
                  <a:srgbClr val="5A6F81"/>
                </a:solidFill>
                <a:latin typeface="Trebuchet MS"/>
                <a:ea typeface="Trebuchet MS"/>
              </a:rPr>
              <a:t>             - </a:t>
            </a:r>
            <a:r>
              <a:rPr lang="hu-HU" sz="1800" b="0" strike="noStrike" spc="-1" dirty="0" err="1">
                <a:solidFill>
                  <a:srgbClr val="5A6F81"/>
                </a:solidFill>
                <a:latin typeface="Trebuchet MS"/>
                <a:ea typeface="Trebuchet MS"/>
              </a:rPr>
              <a:t>lack</a:t>
            </a:r>
            <a:r>
              <a:rPr lang="hu-HU" sz="1800" b="0" strike="noStrike" spc="-1" dirty="0">
                <a:solidFill>
                  <a:srgbClr val="5A6F81"/>
                </a:solidFill>
                <a:latin typeface="Trebuchet MS"/>
                <a:ea typeface="Trebuchet MS"/>
              </a:rPr>
              <a:t> of </a:t>
            </a:r>
            <a:r>
              <a:rPr lang="hu-HU" sz="1800" b="0" strike="noStrike" spc="-1" dirty="0" err="1">
                <a:solidFill>
                  <a:srgbClr val="5A6F81"/>
                </a:solidFill>
                <a:latin typeface="Trebuchet MS"/>
                <a:ea typeface="Trebuchet MS"/>
              </a:rPr>
              <a:t>natural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lighting</a:t>
            </a:r>
            <a:endParaRPr lang="hu-HU" sz="1800" b="0" strike="noStrike" spc="-1" dirty="0">
              <a:solidFill>
                <a:srgbClr val="000000"/>
              </a:solidFill>
              <a:latin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 name="CustomShape 1"/>
          <p:cNvSpPr/>
          <p:nvPr/>
        </p:nvSpPr>
        <p:spPr>
          <a:xfrm>
            <a:off x="0" y="257940"/>
            <a:ext cx="68396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a:r>
              <a:rPr lang="hu-HU" sz="2400" b="1" spc="-1" dirty="0">
                <a:solidFill>
                  <a:srgbClr val="7B7B7B"/>
                </a:solidFill>
                <a:latin typeface="Trebuchet MS"/>
                <a:ea typeface="Trebuchet MS"/>
              </a:rPr>
              <a:t>Indoor Environmental Quality (IEQ)</a:t>
            </a:r>
          </a:p>
        </p:txBody>
      </p:sp>
      <p:sp>
        <p:nvSpPr>
          <p:cNvPr id="933" name="CustomShape 2"/>
          <p:cNvSpPr/>
          <p:nvPr/>
        </p:nvSpPr>
        <p:spPr>
          <a:xfrm>
            <a:off x="467640" y="1700640"/>
            <a:ext cx="7920360" cy="29224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199"/>
              </a:spcBef>
            </a:pPr>
            <a:r>
              <a:rPr lang="hu-HU" b="1" strike="noStrike" spc="-1" dirty="0">
                <a:solidFill>
                  <a:srgbClr val="5A6F81"/>
                </a:solidFill>
                <a:latin typeface="Trebuchet MS" panose="020B0603020202020204" pitchFamily="34" charset="0"/>
              </a:rPr>
              <a:t>IEQ </a:t>
            </a:r>
            <a:r>
              <a:rPr lang="hu-HU" b="0" strike="noStrike" spc="-1" dirty="0">
                <a:solidFill>
                  <a:srgbClr val="5A6F81"/>
                </a:solidFill>
                <a:latin typeface="Trebuchet MS" panose="020B0603020202020204" pitchFamily="34" charset="0"/>
              </a:rPr>
              <a:t>- Indoor environmental quality is a general indicator of the quality of conditions inside a building. </a:t>
            </a:r>
            <a:endParaRPr lang="hu-HU" b="0" strike="noStrike" spc="-1" dirty="0">
              <a:latin typeface="Trebuchet MS" panose="020B0603020202020204" pitchFamily="34" charset="0"/>
            </a:endParaRPr>
          </a:p>
          <a:p>
            <a:pPr>
              <a:lnSpc>
                <a:spcPct val="100000"/>
              </a:lnSpc>
              <a:spcBef>
                <a:spcPts val="1199"/>
              </a:spcBef>
            </a:pPr>
            <a:r>
              <a:rPr lang="hu-HU" b="1" strike="noStrike" spc="-1" dirty="0">
                <a:solidFill>
                  <a:srgbClr val="5A6F81"/>
                </a:solidFill>
                <a:latin typeface="Trebuchet MS" panose="020B0603020202020204" pitchFamily="34" charset="0"/>
              </a:rPr>
              <a:t>IEQ</a:t>
            </a:r>
            <a:r>
              <a:rPr lang="hu-HU" b="0" strike="noStrike" spc="-1" dirty="0">
                <a:solidFill>
                  <a:srgbClr val="5A6F81"/>
                </a:solidFill>
                <a:latin typeface="Trebuchet MS" panose="020B0603020202020204" pitchFamily="34" charset="0"/>
              </a:rPr>
              <a:t> = good quality performance in indoor air quality + thermal comfort + daylight, lighting and views (visual conditions) + acoustic conditions + electromagnetic frequency levels</a:t>
            </a:r>
            <a:endParaRPr lang="hu-HU" b="0" strike="noStrike" spc="-1" dirty="0">
              <a:latin typeface="Trebuchet MS" panose="020B0603020202020204" pitchFamily="34" charset="0"/>
            </a:endParaRPr>
          </a:p>
          <a:p>
            <a:pPr>
              <a:lnSpc>
                <a:spcPct val="100000"/>
              </a:lnSpc>
              <a:spcBef>
                <a:spcPts val="1199"/>
              </a:spcBef>
            </a:pPr>
            <a:endParaRPr lang="hu-HU" b="0" strike="noStrike" spc="-1" dirty="0">
              <a:latin typeface="Trebuchet MS" panose="020B0603020202020204" pitchFamily="34" charset="0"/>
            </a:endParaRPr>
          </a:p>
          <a:p>
            <a:pPr>
              <a:lnSpc>
                <a:spcPct val="100000"/>
              </a:lnSpc>
              <a:spcBef>
                <a:spcPts val="1199"/>
              </a:spcBef>
            </a:pPr>
            <a:r>
              <a:rPr lang="hu-HU" b="0" strike="noStrike" spc="-1" dirty="0">
                <a:solidFill>
                  <a:srgbClr val="5A6F81"/>
                </a:solidFill>
                <a:latin typeface="Trebuchet MS" panose="020B0603020202020204" pitchFamily="34" charset="0"/>
              </a:rPr>
              <a:t>Home, work, school, car…all are indoor environments</a:t>
            </a:r>
            <a:endParaRPr lang="hu-HU" b="0" strike="noStrike" spc="-1" dirty="0">
              <a:latin typeface="Trebuchet MS" panose="020B0603020202020204" pitchFamily="34" charset="0"/>
            </a:endParaRPr>
          </a:p>
          <a:p>
            <a:pPr>
              <a:lnSpc>
                <a:spcPct val="100000"/>
              </a:lnSpc>
              <a:spcBef>
                <a:spcPts val="1199"/>
              </a:spcBef>
            </a:pPr>
            <a:endParaRPr lang="hu-HU" b="0" strike="noStrike" spc="-1" dirty="0">
              <a:latin typeface="Trebuchet MS" panose="020B0603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 name="CustomShape 1"/>
          <p:cNvSpPr/>
          <p:nvPr/>
        </p:nvSpPr>
        <p:spPr>
          <a:xfrm>
            <a:off x="2881080" y="2150280"/>
            <a:ext cx="2703600" cy="2582640"/>
          </a:xfrm>
          <a:prstGeom prst="ellipse">
            <a:avLst/>
          </a:prstGeom>
          <a:solidFill>
            <a:schemeClr val="accent1">
              <a:lumMod val="60000"/>
              <a:lumOff val="40000"/>
            </a:schemeClr>
          </a:solidFill>
          <a:ln w="38160">
            <a:solidFill>
              <a:schemeClr val="accent1">
                <a:lumMod val="60000"/>
                <a:lumOff val="40000"/>
              </a:schemeClr>
            </a:solidFill>
            <a:prstDash val="dash"/>
            <a:round/>
          </a:ln>
        </p:spPr>
        <p:style>
          <a:lnRef idx="2">
            <a:schemeClr val="accent1">
              <a:shade val="50000"/>
            </a:schemeClr>
          </a:lnRef>
          <a:fillRef idx="1">
            <a:schemeClr val="accent1"/>
          </a:fillRef>
          <a:effectRef idx="0">
            <a:schemeClr val="accent1"/>
          </a:effectRef>
          <a:fontRef idx="minor"/>
        </p:style>
      </p:sp>
      <p:sp>
        <p:nvSpPr>
          <p:cNvPr id="936" name="CustomShape 2"/>
          <p:cNvSpPr/>
          <p:nvPr/>
        </p:nvSpPr>
        <p:spPr>
          <a:xfrm>
            <a:off x="460440" y="3009960"/>
            <a:ext cx="1533240" cy="1647360"/>
          </a:xfrm>
          <a:prstGeom prst="ellipse">
            <a:avLst/>
          </a:prstGeom>
          <a:solidFill>
            <a:srgbClr val="C6816C"/>
          </a:solidFill>
          <a:ln w="76320">
            <a:solidFill>
              <a:srgbClr val="C6816C"/>
            </a:solidFill>
            <a:round/>
          </a:ln>
        </p:spPr>
        <p:style>
          <a:lnRef idx="2">
            <a:schemeClr val="accent1">
              <a:shade val="50000"/>
            </a:schemeClr>
          </a:lnRef>
          <a:fillRef idx="1">
            <a:schemeClr val="accent1"/>
          </a:fillRef>
          <a:effectRef idx="0">
            <a:schemeClr val="accent1"/>
          </a:effectRef>
          <a:fontRef idx="minor"/>
        </p:style>
      </p:sp>
      <p:sp>
        <p:nvSpPr>
          <p:cNvPr id="937" name="CustomShape 3"/>
          <p:cNvSpPr/>
          <p:nvPr/>
        </p:nvSpPr>
        <p:spPr>
          <a:xfrm>
            <a:off x="1528920" y="4588920"/>
            <a:ext cx="1531800" cy="1649160"/>
          </a:xfrm>
          <a:prstGeom prst="ellipse">
            <a:avLst/>
          </a:prstGeom>
          <a:solidFill>
            <a:schemeClr val="bg1">
              <a:lumMod val="85000"/>
            </a:schemeClr>
          </a:solidFill>
          <a:ln w="76320">
            <a:solidFill>
              <a:schemeClr val="bg1">
                <a:lumMod val="85000"/>
              </a:schemeClr>
            </a:solidFill>
            <a:round/>
          </a:ln>
        </p:spPr>
        <p:style>
          <a:lnRef idx="2">
            <a:schemeClr val="accent1">
              <a:shade val="50000"/>
            </a:schemeClr>
          </a:lnRef>
          <a:fillRef idx="1">
            <a:schemeClr val="accent1"/>
          </a:fillRef>
          <a:effectRef idx="0">
            <a:schemeClr val="accent1"/>
          </a:effectRef>
          <a:fontRef idx="minor"/>
        </p:style>
      </p:sp>
      <p:sp>
        <p:nvSpPr>
          <p:cNvPr id="938" name="CustomShape 4"/>
          <p:cNvSpPr/>
          <p:nvPr/>
        </p:nvSpPr>
        <p:spPr>
          <a:xfrm>
            <a:off x="966240" y="1101600"/>
            <a:ext cx="1531800" cy="1647360"/>
          </a:xfrm>
          <a:prstGeom prst="ellipse">
            <a:avLst/>
          </a:prstGeom>
          <a:solidFill>
            <a:srgbClr val="FFD08B"/>
          </a:solidFill>
          <a:ln w="76320">
            <a:solidFill>
              <a:srgbClr val="FFD08B"/>
            </a:solidFill>
            <a:round/>
          </a:ln>
        </p:spPr>
        <p:style>
          <a:lnRef idx="2">
            <a:schemeClr val="accent1">
              <a:shade val="50000"/>
            </a:schemeClr>
          </a:lnRef>
          <a:fillRef idx="1">
            <a:schemeClr val="accent1"/>
          </a:fillRef>
          <a:effectRef idx="0">
            <a:schemeClr val="accent1"/>
          </a:effectRef>
          <a:fontRef idx="minor"/>
        </p:style>
      </p:sp>
      <p:sp>
        <p:nvSpPr>
          <p:cNvPr id="939" name="CustomShape 5"/>
          <p:cNvSpPr/>
          <p:nvPr/>
        </p:nvSpPr>
        <p:spPr>
          <a:xfrm>
            <a:off x="6518160" y="1085040"/>
            <a:ext cx="1531800" cy="1647360"/>
          </a:xfrm>
          <a:prstGeom prst="ellipse">
            <a:avLst/>
          </a:prstGeom>
          <a:solidFill>
            <a:schemeClr val="bg1">
              <a:lumMod val="75000"/>
            </a:schemeClr>
          </a:solidFill>
          <a:ln w="76320">
            <a:solidFill>
              <a:schemeClr val="bg2">
                <a:lumMod val="60000"/>
                <a:lumOff val="40000"/>
              </a:schemeClr>
            </a:solidFill>
            <a:round/>
          </a:ln>
        </p:spPr>
        <p:style>
          <a:lnRef idx="2">
            <a:schemeClr val="accent1">
              <a:shade val="50000"/>
            </a:schemeClr>
          </a:lnRef>
          <a:fillRef idx="1">
            <a:schemeClr val="accent1"/>
          </a:fillRef>
          <a:effectRef idx="0">
            <a:schemeClr val="accent1"/>
          </a:effectRef>
          <a:fontRef idx="minor"/>
        </p:style>
      </p:sp>
      <p:sp>
        <p:nvSpPr>
          <p:cNvPr id="940" name="CustomShape 6"/>
          <p:cNvSpPr/>
          <p:nvPr/>
        </p:nvSpPr>
        <p:spPr>
          <a:xfrm>
            <a:off x="6949080" y="3037320"/>
            <a:ext cx="1531800" cy="1647360"/>
          </a:xfrm>
          <a:prstGeom prst="ellipse">
            <a:avLst/>
          </a:prstGeom>
          <a:solidFill>
            <a:srgbClr val="92D050"/>
          </a:solidFill>
          <a:ln w="76320">
            <a:solidFill>
              <a:srgbClr val="92D050"/>
            </a:solidFill>
            <a:round/>
          </a:ln>
        </p:spPr>
        <p:style>
          <a:lnRef idx="2">
            <a:schemeClr val="accent1">
              <a:shade val="50000"/>
            </a:schemeClr>
          </a:lnRef>
          <a:fillRef idx="1">
            <a:schemeClr val="accent1"/>
          </a:fillRef>
          <a:effectRef idx="0">
            <a:schemeClr val="accent1"/>
          </a:effectRef>
          <a:fontRef idx="minor"/>
        </p:style>
      </p:sp>
      <p:sp>
        <p:nvSpPr>
          <p:cNvPr id="941" name="CustomShape 7"/>
          <p:cNvSpPr/>
          <p:nvPr/>
        </p:nvSpPr>
        <p:spPr>
          <a:xfrm>
            <a:off x="5473440" y="4492080"/>
            <a:ext cx="1531800" cy="1649160"/>
          </a:xfrm>
          <a:prstGeom prst="ellipse">
            <a:avLst/>
          </a:prstGeom>
          <a:solidFill>
            <a:srgbClr val="CAC618"/>
          </a:solidFill>
          <a:ln w="76320">
            <a:solidFill>
              <a:srgbClr val="CAC618"/>
            </a:solidFill>
            <a:round/>
          </a:ln>
        </p:spPr>
        <p:style>
          <a:lnRef idx="2">
            <a:schemeClr val="accent1">
              <a:shade val="50000"/>
            </a:schemeClr>
          </a:lnRef>
          <a:fillRef idx="1">
            <a:schemeClr val="accent1"/>
          </a:fillRef>
          <a:effectRef idx="0">
            <a:schemeClr val="accent1"/>
          </a:effectRef>
          <a:fontRef idx="minor"/>
        </p:style>
      </p:sp>
      <p:sp>
        <p:nvSpPr>
          <p:cNvPr id="942" name="CustomShape 8"/>
          <p:cNvSpPr/>
          <p:nvPr/>
        </p:nvSpPr>
        <p:spPr>
          <a:xfrm>
            <a:off x="650880" y="3564360"/>
            <a:ext cx="118440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u-HU" sz="1600" b="1" strike="noStrike" spc="-1">
                <a:solidFill>
                  <a:srgbClr val="475765"/>
                </a:solidFill>
                <a:latin typeface="Trebuchet MS" panose="020B0603020202020204" pitchFamily="34" charset="0"/>
              </a:rPr>
              <a:t>Thermal </a:t>
            </a:r>
            <a:endParaRPr lang="hu-HU" sz="1600" b="0" strike="noStrike" spc="-1">
              <a:solidFill>
                <a:srgbClr val="475765"/>
              </a:solidFill>
              <a:latin typeface="Trebuchet MS" panose="020B0603020202020204" pitchFamily="34" charset="0"/>
            </a:endParaRPr>
          </a:p>
          <a:p>
            <a:pPr>
              <a:lnSpc>
                <a:spcPct val="100000"/>
              </a:lnSpc>
            </a:pPr>
            <a:r>
              <a:rPr lang="hu-HU" sz="1600" b="1" strike="noStrike" spc="-1">
                <a:solidFill>
                  <a:srgbClr val="475765"/>
                </a:solidFill>
                <a:latin typeface="Trebuchet MS" panose="020B0603020202020204" pitchFamily="34" charset="0"/>
              </a:rPr>
              <a:t>confort</a:t>
            </a:r>
            <a:endParaRPr lang="hu-HU" sz="1600" b="0" strike="noStrike" spc="-1">
              <a:solidFill>
                <a:srgbClr val="475765"/>
              </a:solidFill>
              <a:latin typeface="Trebuchet MS" panose="020B0603020202020204" pitchFamily="34" charset="0"/>
            </a:endParaRPr>
          </a:p>
        </p:txBody>
      </p:sp>
      <p:sp>
        <p:nvSpPr>
          <p:cNvPr id="943" name="CustomShape 9"/>
          <p:cNvSpPr/>
          <p:nvPr/>
        </p:nvSpPr>
        <p:spPr>
          <a:xfrm>
            <a:off x="1043640" y="1722240"/>
            <a:ext cx="1367640" cy="3371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u-HU" sz="1600" b="1" strike="noStrike" spc="-1">
                <a:solidFill>
                  <a:srgbClr val="475765"/>
                </a:solidFill>
                <a:latin typeface="Trebuchet MS" panose="020B0603020202020204" pitchFamily="34" charset="0"/>
              </a:rPr>
              <a:t>Ventillation</a:t>
            </a:r>
            <a:endParaRPr lang="hu-HU" sz="1600" b="0" strike="noStrike" spc="-1">
              <a:solidFill>
                <a:srgbClr val="475765"/>
              </a:solidFill>
              <a:latin typeface="Trebuchet MS" panose="020B0603020202020204" pitchFamily="34" charset="0"/>
            </a:endParaRPr>
          </a:p>
        </p:txBody>
      </p:sp>
      <p:sp>
        <p:nvSpPr>
          <p:cNvPr id="944" name="CustomShape 10"/>
          <p:cNvSpPr/>
          <p:nvPr/>
        </p:nvSpPr>
        <p:spPr>
          <a:xfrm>
            <a:off x="6660360" y="1700640"/>
            <a:ext cx="1223640" cy="3371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u-HU" sz="1600" b="1" strike="noStrike" spc="-1">
                <a:solidFill>
                  <a:srgbClr val="475765"/>
                </a:solidFill>
                <a:latin typeface="Trebuchet MS" panose="020B0603020202020204" pitchFamily="34" charset="0"/>
              </a:rPr>
              <a:t>Chemicals</a:t>
            </a:r>
            <a:endParaRPr lang="hu-HU" sz="1600" b="0" strike="noStrike" spc="-1">
              <a:solidFill>
                <a:srgbClr val="475765"/>
              </a:solidFill>
              <a:latin typeface="Trebuchet MS" panose="020B0603020202020204" pitchFamily="34" charset="0"/>
            </a:endParaRPr>
          </a:p>
        </p:txBody>
      </p:sp>
      <p:sp>
        <p:nvSpPr>
          <p:cNvPr id="945" name="CustomShape 11"/>
          <p:cNvSpPr/>
          <p:nvPr/>
        </p:nvSpPr>
        <p:spPr>
          <a:xfrm>
            <a:off x="7167527" y="3538080"/>
            <a:ext cx="1094187" cy="58332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hu-HU" sz="1600" b="1" strike="noStrike" spc="-1">
                <a:solidFill>
                  <a:srgbClr val="475765"/>
                </a:solidFill>
                <a:latin typeface="Trebuchet MS" panose="020B0603020202020204" pitchFamily="34" charset="0"/>
              </a:rPr>
              <a:t>Biological</a:t>
            </a:r>
            <a:br>
              <a:rPr>
                <a:solidFill>
                  <a:srgbClr val="475765"/>
                </a:solidFill>
                <a:latin typeface="Trebuchet MS" panose="020B0603020202020204" pitchFamily="34" charset="0"/>
              </a:rPr>
            </a:br>
            <a:r>
              <a:rPr lang="hu-HU" sz="1600" b="1" strike="noStrike" spc="-1">
                <a:solidFill>
                  <a:srgbClr val="475765"/>
                </a:solidFill>
                <a:latin typeface="Trebuchet MS" panose="020B0603020202020204" pitchFamily="34" charset="0"/>
              </a:rPr>
              <a:t>agents</a:t>
            </a:r>
            <a:endParaRPr lang="hu-HU" sz="1600" b="0" strike="noStrike" spc="-1">
              <a:solidFill>
                <a:srgbClr val="475765"/>
              </a:solidFill>
              <a:latin typeface="Trebuchet MS" panose="020B0603020202020204" pitchFamily="34" charset="0"/>
            </a:endParaRPr>
          </a:p>
        </p:txBody>
      </p:sp>
      <p:sp>
        <p:nvSpPr>
          <p:cNvPr id="946" name="CustomShape 12"/>
          <p:cNvSpPr/>
          <p:nvPr/>
        </p:nvSpPr>
        <p:spPr>
          <a:xfrm>
            <a:off x="1729316" y="4974120"/>
            <a:ext cx="1084569" cy="829543"/>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hu-HU" sz="1600" b="1" strike="noStrike" spc="-1">
                <a:solidFill>
                  <a:srgbClr val="475765"/>
                </a:solidFill>
                <a:latin typeface="Trebuchet MS" panose="020B0603020202020204" pitchFamily="34" charset="0"/>
              </a:rPr>
              <a:t>Lighting, </a:t>
            </a:r>
            <a:br>
              <a:rPr>
                <a:solidFill>
                  <a:srgbClr val="475765"/>
                </a:solidFill>
                <a:latin typeface="Trebuchet MS" panose="020B0603020202020204" pitchFamily="34" charset="0"/>
              </a:rPr>
            </a:br>
            <a:r>
              <a:rPr lang="hu-HU" sz="1600" b="1" strike="noStrike" spc="-1">
                <a:solidFill>
                  <a:srgbClr val="475765"/>
                </a:solidFill>
                <a:latin typeface="Trebuchet MS" panose="020B0603020202020204" pitchFamily="34" charset="0"/>
              </a:rPr>
              <a:t>noise,</a:t>
            </a:r>
            <a:br>
              <a:rPr>
                <a:solidFill>
                  <a:srgbClr val="475765"/>
                </a:solidFill>
                <a:latin typeface="Trebuchet MS" panose="020B0603020202020204" pitchFamily="34" charset="0"/>
              </a:rPr>
            </a:br>
            <a:r>
              <a:rPr lang="hu-HU" sz="1600" b="1" strike="noStrike" spc="-1">
                <a:solidFill>
                  <a:srgbClr val="475765"/>
                </a:solidFill>
                <a:latin typeface="Trebuchet MS" panose="020B0603020202020204" pitchFamily="34" charset="0"/>
              </a:rPr>
              <a:t>EMF</a:t>
            </a:r>
            <a:endParaRPr lang="hu-HU" sz="1600" b="0" strike="noStrike" spc="-1">
              <a:solidFill>
                <a:srgbClr val="475765"/>
              </a:solidFill>
              <a:latin typeface="Trebuchet MS" panose="020B0603020202020204" pitchFamily="34" charset="0"/>
            </a:endParaRPr>
          </a:p>
        </p:txBody>
      </p:sp>
      <p:sp>
        <p:nvSpPr>
          <p:cNvPr id="947" name="CustomShape 13"/>
          <p:cNvSpPr/>
          <p:nvPr/>
        </p:nvSpPr>
        <p:spPr>
          <a:xfrm>
            <a:off x="5550757" y="4902120"/>
            <a:ext cx="1395167" cy="829543"/>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hu-HU" sz="1600" b="1" strike="noStrike" spc="-1">
                <a:solidFill>
                  <a:srgbClr val="475765"/>
                </a:solidFill>
                <a:latin typeface="Trebuchet MS" panose="020B0603020202020204" pitchFamily="34" charset="0"/>
              </a:rPr>
              <a:t>Individual </a:t>
            </a:r>
            <a:br>
              <a:rPr>
                <a:solidFill>
                  <a:srgbClr val="475765"/>
                </a:solidFill>
                <a:latin typeface="Trebuchet MS" panose="020B0603020202020204" pitchFamily="34" charset="0"/>
              </a:rPr>
            </a:br>
            <a:r>
              <a:rPr lang="hu-HU" sz="1600" b="1" strike="noStrike" spc="-1">
                <a:solidFill>
                  <a:srgbClr val="475765"/>
                </a:solidFill>
                <a:latin typeface="Trebuchet MS" panose="020B0603020202020204" pitchFamily="34" charset="0"/>
              </a:rPr>
              <a:t>sensitivity,</a:t>
            </a:r>
            <a:br>
              <a:rPr>
                <a:solidFill>
                  <a:srgbClr val="475765"/>
                </a:solidFill>
                <a:latin typeface="Trebuchet MS" panose="020B0603020202020204" pitchFamily="34" charset="0"/>
              </a:rPr>
            </a:br>
            <a:r>
              <a:rPr lang="hu-HU" sz="1600" b="1" strike="noStrike" spc="-1">
                <a:solidFill>
                  <a:srgbClr val="475765"/>
                </a:solidFill>
                <a:latin typeface="Trebuchet MS" panose="020B0603020202020204" pitchFamily="34" charset="0"/>
              </a:rPr>
              <a:t>vulnerability</a:t>
            </a:r>
            <a:endParaRPr lang="hu-HU" sz="1600" b="0" strike="noStrike" spc="-1">
              <a:solidFill>
                <a:srgbClr val="475765"/>
              </a:solidFill>
              <a:latin typeface="Trebuchet MS" panose="020B0603020202020204" pitchFamily="34" charset="0"/>
            </a:endParaRPr>
          </a:p>
        </p:txBody>
      </p:sp>
      <p:sp>
        <p:nvSpPr>
          <p:cNvPr id="948" name="CustomShape 14"/>
          <p:cNvSpPr/>
          <p:nvPr/>
        </p:nvSpPr>
        <p:spPr>
          <a:xfrm>
            <a:off x="3352320" y="2814840"/>
            <a:ext cx="1709640" cy="100512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hu-HU" sz="2000" b="1" strike="noStrike" spc="-1">
                <a:solidFill>
                  <a:srgbClr val="475765"/>
                </a:solidFill>
                <a:latin typeface="Trebuchet MS" panose="020B0603020202020204" pitchFamily="34" charset="0"/>
              </a:rPr>
              <a:t>Feeling</a:t>
            </a:r>
            <a:br>
              <a:rPr>
                <a:solidFill>
                  <a:srgbClr val="475765"/>
                </a:solidFill>
                <a:latin typeface="Trebuchet MS" panose="020B0603020202020204" pitchFamily="34" charset="0"/>
              </a:rPr>
            </a:br>
            <a:r>
              <a:rPr lang="hu-HU" sz="2000" b="1" strike="noStrike" spc="-1">
                <a:solidFill>
                  <a:srgbClr val="475765"/>
                </a:solidFill>
                <a:latin typeface="Trebuchet MS" panose="020B0603020202020204" pitchFamily="34" charset="0"/>
              </a:rPr>
              <a:t> at learning, </a:t>
            </a:r>
            <a:endParaRPr lang="hu-HU" sz="2000" b="0" strike="noStrike" spc="-1">
              <a:solidFill>
                <a:srgbClr val="475765"/>
              </a:solidFill>
              <a:latin typeface="Trebuchet MS" panose="020B0603020202020204" pitchFamily="34" charset="0"/>
            </a:endParaRPr>
          </a:p>
          <a:p>
            <a:pPr algn="ctr">
              <a:lnSpc>
                <a:spcPct val="100000"/>
              </a:lnSpc>
            </a:pPr>
            <a:r>
              <a:rPr lang="hu-HU" sz="2000" b="1" strike="noStrike" spc="-1">
                <a:solidFill>
                  <a:srgbClr val="475765"/>
                </a:solidFill>
                <a:latin typeface="Trebuchet MS" panose="020B0603020202020204" pitchFamily="34" charset="0"/>
              </a:rPr>
              <a:t>teaching</a:t>
            </a:r>
            <a:endParaRPr lang="hu-HU" sz="2000" b="0" strike="noStrike" spc="-1">
              <a:solidFill>
                <a:srgbClr val="475765"/>
              </a:solidFill>
              <a:latin typeface="Trebuchet MS" panose="020B0603020202020204" pitchFamily="34" charset="0"/>
            </a:endParaRPr>
          </a:p>
        </p:txBody>
      </p:sp>
      <p:sp>
        <p:nvSpPr>
          <p:cNvPr id="949" name="CustomShape 15"/>
          <p:cNvSpPr/>
          <p:nvPr/>
        </p:nvSpPr>
        <p:spPr>
          <a:xfrm>
            <a:off x="2498760" y="1925640"/>
            <a:ext cx="778320" cy="602640"/>
          </a:xfrm>
          <a:custGeom>
            <a:avLst/>
            <a:gdLst/>
            <a:ahLst/>
            <a:cxnLst/>
            <a:rect l="l" t="t" r="r" b="b"/>
            <a:pathLst>
              <a:path w="21600" h="21600">
                <a:moveTo>
                  <a:pt x="0" y="0"/>
                </a:moveTo>
                <a:lnTo>
                  <a:pt x="21600" y="21600"/>
                </a:lnTo>
              </a:path>
            </a:pathLst>
          </a:custGeom>
          <a:noFill/>
          <a:ln w="76320">
            <a:solidFill>
              <a:srgbClr val="FFD08B"/>
            </a:solidFill>
            <a:round/>
            <a:tailEnd type="triangle" w="med" len="med"/>
          </a:ln>
        </p:spPr>
        <p:style>
          <a:lnRef idx="1">
            <a:schemeClr val="accent1"/>
          </a:lnRef>
          <a:fillRef idx="0">
            <a:schemeClr val="accent1"/>
          </a:fillRef>
          <a:effectRef idx="0">
            <a:schemeClr val="accent1"/>
          </a:effectRef>
          <a:fontRef idx="minor"/>
        </p:style>
      </p:sp>
      <p:sp>
        <p:nvSpPr>
          <p:cNvPr id="950" name="CustomShape 16"/>
          <p:cNvSpPr/>
          <p:nvPr/>
        </p:nvSpPr>
        <p:spPr>
          <a:xfrm flipV="1">
            <a:off x="1994040" y="3440880"/>
            <a:ext cx="886680" cy="392040"/>
          </a:xfrm>
          <a:custGeom>
            <a:avLst/>
            <a:gdLst/>
            <a:ahLst/>
            <a:cxnLst/>
            <a:rect l="l" t="t" r="r" b="b"/>
            <a:pathLst>
              <a:path w="21600" h="21600">
                <a:moveTo>
                  <a:pt x="0" y="0"/>
                </a:moveTo>
                <a:lnTo>
                  <a:pt x="21600" y="21600"/>
                </a:lnTo>
              </a:path>
            </a:pathLst>
          </a:custGeom>
          <a:noFill/>
          <a:ln w="76320">
            <a:solidFill>
              <a:srgbClr val="C6816C"/>
            </a:solidFill>
            <a:round/>
            <a:tailEnd type="triangle" w="med" len="med"/>
          </a:ln>
        </p:spPr>
        <p:style>
          <a:lnRef idx="1">
            <a:schemeClr val="accent1"/>
          </a:lnRef>
          <a:fillRef idx="0">
            <a:schemeClr val="accent1"/>
          </a:fillRef>
          <a:effectRef idx="0">
            <a:schemeClr val="accent1"/>
          </a:effectRef>
          <a:fontRef idx="minor"/>
        </p:style>
      </p:sp>
      <p:sp>
        <p:nvSpPr>
          <p:cNvPr id="951" name="CustomShape 17"/>
          <p:cNvSpPr/>
          <p:nvPr/>
        </p:nvSpPr>
        <p:spPr>
          <a:xfrm flipV="1">
            <a:off x="2934000" y="4491360"/>
            <a:ext cx="509040" cy="425160"/>
          </a:xfrm>
          <a:custGeom>
            <a:avLst/>
            <a:gdLst/>
            <a:ahLst/>
            <a:cxnLst/>
            <a:rect l="l" t="t" r="r" b="b"/>
            <a:pathLst>
              <a:path w="21600" h="21600">
                <a:moveTo>
                  <a:pt x="0" y="0"/>
                </a:moveTo>
                <a:lnTo>
                  <a:pt x="21600" y="21600"/>
                </a:lnTo>
              </a:path>
            </a:pathLst>
          </a:custGeom>
          <a:noFill/>
          <a:ln w="76320">
            <a:solidFill>
              <a:schemeClr val="tx2">
                <a:lumMod val="60000"/>
                <a:lumOff val="40000"/>
              </a:schemeClr>
            </a:solidFill>
            <a:round/>
            <a:tailEnd type="triangle" w="med" len="med"/>
          </a:ln>
        </p:spPr>
        <p:style>
          <a:lnRef idx="1">
            <a:schemeClr val="accent1"/>
          </a:lnRef>
          <a:fillRef idx="0">
            <a:schemeClr val="accent1"/>
          </a:fillRef>
          <a:effectRef idx="0">
            <a:schemeClr val="accent1"/>
          </a:effectRef>
          <a:fontRef idx="minor"/>
        </p:style>
      </p:sp>
      <p:sp>
        <p:nvSpPr>
          <p:cNvPr id="952" name="CustomShape 18"/>
          <p:cNvSpPr/>
          <p:nvPr/>
        </p:nvSpPr>
        <p:spPr>
          <a:xfrm flipH="1">
            <a:off x="5189040" y="1908720"/>
            <a:ext cx="1328400" cy="619560"/>
          </a:xfrm>
          <a:custGeom>
            <a:avLst/>
            <a:gdLst/>
            <a:ahLst/>
            <a:cxnLst/>
            <a:rect l="l" t="t" r="r" b="b"/>
            <a:pathLst>
              <a:path w="21600" h="21600">
                <a:moveTo>
                  <a:pt x="0" y="0"/>
                </a:moveTo>
                <a:lnTo>
                  <a:pt x="21600" y="21600"/>
                </a:lnTo>
              </a:path>
            </a:pathLst>
          </a:custGeom>
          <a:noFill/>
          <a:ln w="76320">
            <a:solidFill>
              <a:schemeClr val="accent3">
                <a:lumMod val="60000"/>
                <a:lumOff val="40000"/>
              </a:schemeClr>
            </a:solidFill>
            <a:round/>
            <a:tailEnd type="triangle" w="med" len="med"/>
          </a:ln>
        </p:spPr>
        <p:style>
          <a:lnRef idx="1">
            <a:schemeClr val="accent1"/>
          </a:lnRef>
          <a:fillRef idx="0">
            <a:schemeClr val="accent1"/>
          </a:fillRef>
          <a:effectRef idx="0">
            <a:schemeClr val="accent1"/>
          </a:effectRef>
          <a:fontRef idx="minor"/>
        </p:style>
      </p:sp>
      <p:sp>
        <p:nvSpPr>
          <p:cNvPr id="953" name="CustomShape 19"/>
          <p:cNvSpPr/>
          <p:nvPr/>
        </p:nvSpPr>
        <p:spPr>
          <a:xfrm flipH="1" flipV="1">
            <a:off x="5584320" y="3440880"/>
            <a:ext cx="1363320" cy="419400"/>
          </a:xfrm>
          <a:custGeom>
            <a:avLst/>
            <a:gdLst/>
            <a:ahLst/>
            <a:cxnLst/>
            <a:rect l="l" t="t" r="r" b="b"/>
            <a:pathLst>
              <a:path w="21600" h="21600">
                <a:moveTo>
                  <a:pt x="0" y="0"/>
                </a:moveTo>
                <a:lnTo>
                  <a:pt x="21600" y="21600"/>
                </a:lnTo>
              </a:path>
            </a:pathLst>
          </a:custGeom>
          <a:noFill/>
          <a:ln w="76320">
            <a:solidFill>
              <a:srgbClr val="92D050"/>
            </a:solidFill>
            <a:round/>
            <a:tailEnd type="triangle" w="med" len="med"/>
          </a:ln>
        </p:spPr>
        <p:style>
          <a:lnRef idx="1">
            <a:schemeClr val="accent1"/>
          </a:lnRef>
          <a:fillRef idx="0">
            <a:schemeClr val="accent1"/>
          </a:fillRef>
          <a:effectRef idx="0">
            <a:schemeClr val="accent1"/>
          </a:effectRef>
          <a:fontRef idx="minor"/>
        </p:style>
      </p:sp>
      <p:sp>
        <p:nvSpPr>
          <p:cNvPr id="954" name="CustomShape 20"/>
          <p:cNvSpPr/>
          <p:nvPr/>
        </p:nvSpPr>
        <p:spPr>
          <a:xfrm flipH="1" flipV="1">
            <a:off x="5148000" y="4436280"/>
            <a:ext cx="425520" cy="413640"/>
          </a:xfrm>
          <a:custGeom>
            <a:avLst/>
            <a:gdLst/>
            <a:ahLst/>
            <a:cxnLst/>
            <a:rect l="l" t="t" r="r" b="b"/>
            <a:pathLst>
              <a:path w="21600" h="21600">
                <a:moveTo>
                  <a:pt x="0" y="0"/>
                </a:moveTo>
                <a:lnTo>
                  <a:pt x="21600" y="21600"/>
                </a:lnTo>
              </a:path>
            </a:pathLst>
          </a:custGeom>
          <a:noFill/>
          <a:ln w="76320">
            <a:solidFill>
              <a:srgbClr val="CAC618"/>
            </a:solidFill>
            <a:round/>
            <a:tailEnd type="triangle" w="med" len="med"/>
          </a:ln>
        </p:spPr>
        <p:style>
          <a:lnRef idx="1">
            <a:schemeClr val="accent1"/>
          </a:lnRef>
          <a:fillRef idx="0">
            <a:schemeClr val="accent1"/>
          </a:fillRef>
          <a:effectRef idx="0">
            <a:schemeClr val="accent1"/>
          </a:effectRef>
          <a:fontRef idx="minor"/>
        </p:style>
      </p:sp>
      <p:sp>
        <p:nvSpPr>
          <p:cNvPr id="955" name="CustomShape 21"/>
          <p:cNvSpPr/>
          <p:nvPr/>
        </p:nvSpPr>
        <p:spPr>
          <a:xfrm>
            <a:off x="0" y="231968"/>
            <a:ext cx="68396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a:r>
              <a:rPr lang="hu-HU" sz="2400" b="1" spc="-1" dirty="0">
                <a:solidFill>
                  <a:srgbClr val="7B7B7B"/>
                </a:solidFill>
                <a:latin typeface="Trebuchet MS" panose="020B0603020202020204" pitchFamily="34" charset="0"/>
                <a:ea typeface="Trebuchet MS"/>
              </a:rPr>
              <a:t>Indoor Environmental Quality (IEQ)</a:t>
            </a:r>
          </a:p>
        </p:txBody>
      </p:sp>
      <p:sp>
        <p:nvSpPr>
          <p:cNvPr id="956" name="CustomShape 22"/>
          <p:cNvSpPr/>
          <p:nvPr/>
        </p:nvSpPr>
        <p:spPr>
          <a:xfrm>
            <a:off x="966240" y="1076040"/>
            <a:ext cx="1531800" cy="1647360"/>
          </a:xfrm>
          <a:prstGeom prst="ellipse">
            <a:avLst/>
          </a:prstGeom>
          <a:solidFill>
            <a:srgbClr val="FFD08B"/>
          </a:solidFill>
          <a:ln w="76320">
            <a:solidFill>
              <a:srgbClr val="FFD08B"/>
            </a:solidFill>
            <a:round/>
          </a:ln>
        </p:spPr>
        <p:style>
          <a:lnRef idx="2">
            <a:schemeClr val="accent1">
              <a:shade val="50000"/>
            </a:schemeClr>
          </a:lnRef>
          <a:fillRef idx="1">
            <a:schemeClr val="accent1"/>
          </a:fillRef>
          <a:effectRef idx="0">
            <a:schemeClr val="accent1"/>
          </a:effectRef>
          <a:fontRef idx="minor"/>
        </p:style>
      </p:sp>
      <p:sp>
        <p:nvSpPr>
          <p:cNvPr id="957" name="CustomShape 23"/>
          <p:cNvSpPr/>
          <p:nvPr/>
        </p:nvSpPr>
        <p:spPr>
          <a:xfrm>
            <a:off x="1043640" y="1696680"/>
            <a:ext cx="1367640" cy="3371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u-HU" sz="1600" b="1" strike="noStrike" spc="-1" dirty="0" err="1">
                <a:solidFill>
                  <a:srgbClr val="475765"/>
                </a:solidFill>
                <a:latin typeface="Trebuchet MS" panose="020B0603020202020204" pitchFamily="34" charset="0"/>
              </a:rPr>
              <a:t>Ventillation</a:t>
            </a:r>
            <a:endParaRPr lang="hu-HU" sz="1600" b="0" strike="noStrike" spc="-1" dirty="0">
              <a:solidFill>
                <a:srgbClr val="475765"/>
              </a:solidFill>
              <a:latin typeface="Trebuchet MS" panose="020B0603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CustomShape 1"/>
          <p:cNvSpPr/>
          <p:nvPr/>
        </p:nvSpPr>
        <p:spPr>
          <a:xfrm>
            <a:off x="395640" y="1268640"/>
            <a:ext cx="8424720" cy="34966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GB" sz="2200" b="0" strike="noStrike" spc="-1">
                <a:solidFill>
                  <a:srgbClr val="5A6F81"/>
                </a:solidFill>
                <a:latin typeface="Trebuchet MS"/>
              </a:rPr>
              <a:t>                        </a:t>
            </a:r>
            <a:r>
              <a:rPr lang="en-GB" sz="2400" b="1" strike="noStrike" spc="-1">
                <a:solidFill>
                  <a:srgbClr val="5A6F81"/>
                </a:solidFill>
                <a:latin typeface="Trebuchet MS"/>
              </a:rPr>
              <a:t>V(dC</a:t>
            </a:r>
            <a:r>
              <a:rPr lang="en-GB" sz="2400" b="1" strike="noStrike" spc="-1" baseline="-25000">
                <a:solidFill>
                  <a:srgbClr val="5A6F81"/>
                </a:solidFill>
                <a:latin typeface="Trebuchet MS"/>
              </a:rPr>
              <a:t>i</a:t>
            </a:r>
            <a:r>
              <a:rPr lang="en-GB" sz="2400" b="1" strike="noStrike" spc="-1">
                <a:solidFill>
                  <a:srgbClr val="5A6F81"/>
                </a:solidFill>
                <a:latin typeface="Trebuchet MS"/>
              </a:rPr>
              <a:t>/dt)=P-E-Q(C</a:t>
            </a:r>
            <a:r>
              <a:rPr lang="en-GB" sz="2400" b="1" strike="noStrike" spc="-1" baseline="-25000">
                <a:solidFill>
                  <a:srgbClr val="5A6F81"/>
                </a:solidFill>
                <a:latin typeface="Trebuchet MS"/>
              </a:rPr>
              <a:t>i</a:t>
            </a:r>
            <a:r>
              <a:rPr lang="en-GB" sz="2400" b="1" strike="noStrike" spc="-1">
                <a:solidFill>
                  <a:srgbClr val="5A6F81"/>
                </a:solidFill>
                <a:latin typeface="Trebuchet MS"/>
              </a:rPr>
              <a:t>-C</a:t>
            </a:r>
            <a:r>
              <a:rPr lang="en-GB" sz="2400" b="1" strike="noStrike" spc="-1" baseline="-25000">
                <a:solidFill>
                  <a:srgbClr val="5A6F81"/>
                </a:solidFill>
                <a:latin typeface="Trebuchet MS"/>
              </a:rPr>
              <a:t>o</a:t>
            </a:r>
            <a:r>
              <a:rPr lang="en-GB" sz="2400" b="1" strike="noStrike" spc="-1">
                <a:solidFill>
                  <a:srgbClr val="5A6F81"/>
                </a:solidFill>
                <a:latin typeface="Trebuchet MS"/>
              </a:rPr>
              <a:t>)</a:t>
            </a:r>
            <a:endParaRPr lang="en-GB" sz="2400" b="0" strike="noStrike" spc="-1">
              <a:latin typeface="Arial"/>
            </a:endParaRPr>
          </a:p>
          <a:p>
            <a:pPr algn="just">
              <a:lnSpc>
                <a:spcPct val="100000"/>
              </a:lnSpc>
            </a:pPr>
            <a:endParaRPr lang="en-GB" sz="2400" b="0" strike="noStrike" spc="-1">
              <a:latin typeface="Arial"/>
            </a:endParaRPr>
          </a:p>
          <a:p>
            <a:pPr algn="just">
              <a:lnSpc>
                <a:spcPct val="100000"/>
              </a:lnSpc>
            </a:pPr>
            <a:r>
              <a:rPr lang="en-GB" sz="1800" b="0" strike="noStrike" spc="-1">
                <a:solidFill>
                  <a:srgbClr val="5A6F81"/>
                </a:solidFill>
                <a:latin typeface="Trebuchet MS"/>
              </a:rPr>
              <a:t>where </a:t>
            </a:r>
            <a:endParaRPr lang="en-GB" sz="1800" b="0" strike="noStrike" spc="-1">
              <a:latin typeface="Arial"/>
            </a:endParaRPr>
          </a:p>
          <a:p>
            <a:pPr algn="just">
              <a:lnSpc>
                <a:spcPct val="125000"/>
              </a:lnSpc>
            </a:pPr>
            <a:r>
              <a:rPr lang="en-GB" sz="1800" b="0" strike="noStrike" spc="-1">
                <a:solidFill>
                  <a:srgbClr val="5A6F81"/>
                </a:solidFill>
                <a:latin typeface="Trebuchet MS"/>
              </a:rPr>
              <a:t>     </a:t>
            </a:r>
            <a:r>
              <a:rPr lang="en-GB" sz="1800" b="1" strike="noStrike" spc="-1">
                <a:solidFill>
                  <a:srgbClr val="5A6F81"/>
                </a:solidFill>
                <a:latin typeface="Trebuchet MS"/>
              </a:rPr>
              <a:t>V</a:t>
            </a:r>
            <a:r>
              <a:rPr lang="en-GB" sz="1800" b="0" strike="noStrike" spc="-1">
                <a:solidFill>
                  <a:srgbClr val="5A6F81"/>
                </a:solidFill>
                <a:latin typeface="Trebuchet MS"/>
              </a:rPr>
              <a:t> = the total volume of indoor air space (m</a:t>
            </a:r>
            <a:r>
              <a:rPr lang="en-GB" sz="1800" b="0" strike="noStrike" spc="-1" baseline="30000">
                <a:solidFill>
                  <a:srgbClr val="5A6F81"/>
                </a:solidFill>
                <a:latin typeface="Trebuchet MS"/>
              </a:rPr>
              <a:t>3</a:t>
            </a:r>
            <a:r>
              <a:rPr lang="en-GB" sz="1800" b="0" strike="noStrike" spc="-1">
                <a:solidFill>
                  <a:srgbClr val="5A6F81"/>
                </a:solidFill>
                <a:latin typeface="Trebuchet MS"/>
              </a:rPr>
              <a:t>), </a:t>
            </a:r>
            <a:endParaRPr lang="en-GB" sz="1800" b="0" strike="noStrike" spc="-1">
              <a:latin typeface="Arial"/>
            </a:endParaRPr>
          </a:p>
          <a:p>
            <a:pPr algn="just">
              <a:lnSpc>
                <a:spcPct val="125000"/>
              </a:lnSpc>
            </a:pPr>
            <a:r>
              <a:rPr lang="en-GB" sz="1800" b="0" strike="noStrike" spc="-1">
                <a:solidFill>
                  <a:srgbClr val="5A6F81"/>
                </a:solidFill>
                <a:latin typeface="Trebuchet MS"/>
              </a:rPr>
              <a:t>     </a:t>
            </a:r>
            <a:r>
              <a:rPr lang="en-GB" sz="1800" b="1" strike="noStrike" spc="-1">
                <a:solidFill>
                  <a:srgbClr val="5A6F81"/>
                </a:solidFill>
                <a:latin typeface="Trebuchet MS"/>
              </a:rPr>
              <a:t>C</a:t>
            </a:r>
            <a:r>
              <a:rPr lang="en-GB" sz="1800" b="1" strike="noStrike" spc="-1" baseline="-25000">
                <a:solidFill>
                  <a:srgbClr val="5A6F81"/>
                </a:solidFill>
                <a:latin typeface="Trebuchet MS"/>
              </a:rPr>
              <a:t>i</a:t>
            </a:r>
            <a:r>
              <a:rPr lang="en-GB" sz="1800" b="0" strike="noStrike" spc="-1">
                <a:solidFill>
                  <a:srgbClr val="5A6F81"/>
                </a:solidFill>
                <a:latin typeface="Trebuchet MS"/>
              </a:rPr>
              <a:t> is the indoor concentration of the pollutant (µg/m</a:t>
            </a:r>
            <a:r>
              <a:rPr lang="en-GB" sz="1800" b="0" strike="noStrike" spc="-1" baseline="30000">
                <a:solidFill>
                  <a:srgbClr val="5A6F81"/>
                </a:solidFill>
                <a:latin typeface="Trebuchet MS"/>
              </a:rPr>
              <a:t>3</a:t>
            </a:r>
            <a:r>
              <a:rPr lang="en-GB" sz="1800" b="0" strike="noStrike" spc="-1">
                <a:solidFill>
                  <a:srgbClr val="5A6F81"/>
                </a:solidFill>
                <a:latin typeface="Trebuchet MS"/>
              </a:rPr>
              <a:t>), </a:t>
            </a:r>
            <a:endParaRPr lang="en-GB" sz="1800" b="0" strike="noStrike" spc="-1">
              <a:latin typeface="Arial"/>
            </a:endParaRPr>
          </a:p>
          <a:p>
            <a:pPr algn="just">
              <a:lnSpc>
                <a:spcPct val="125000"/>
              </a:lnSpc>
            </a:pPr>
            <a:r>
              <a:rPr lang="en-GB" sz="1800" b="0" strike="noStrike" spc="-1">
                <a:solidFill>
                  <a:srgbClr val="5A6F81"/>
                </a:solidFill>
                <a:latin typeface="Trebuchet MS"/>
              </a:rPr>
              <a:t>     </a:t>
            </a:r>
            <a:r>
              <a:rPr lang="en-GB" sz="1800" b="1" strike="noStrike" spc="-1">
                <a:solidFill>
                  <a:srgbClr val="5A6F81"/>
                </a:solidFill>
                <a:latin typeface="Trebuchet MS"/>
              </a:rPr>
              <a:t>P</a:t>
            </a:r>
            <a:r>
              <a:rPr lang="en-GB" sz="1800" b="0" strike="noStrike" spc="-1">
                <a:solidFill>
                  <a:srgbClr val="5A6F81"/>
                </a:solidFill>
                <a:latin typeface="Trebuchet MS"/>
              </a:rPr>
              <a:t> is the emission rate of the pollutant (µg/h), </a:t>
            </a:r>
            <a:endParaRPr lang="en-GB" sz="1800" b="0" strike="noStrike" spc="-1">
              <a:latin typeface="Arial"/>
            </a:endParaRPr>
          </a:p>
          <a:p>
            <a:pPr algn="just">
              <a:lnSpc>
                <a:spcPct val="125000"/>
              </a:lnSpc>
            </a:pPr>
            <a:r>
              <a:rPr lang="en-GB" sz="1800" b="0" strike="noStrike" spc="-1">
                <a:solidFill>
                  <a:srgbClr val="5A6F81"/>
                </a:solidFill>
                <a:latin typeface="Trebuchet MS"/>
              </a:rPr>
              <a:t>     </a:t>
            </a:r>
            <a:r>
              <a:rPr lang="en-GB" sz="1800" b="1" strike="noStrike" spc="-1">
                <a:solidFill>
                  <a:srgbClr val="5A6F81"/>
                </a:solidFill>
                <a:latin typeface="Trebuchet MS"/>
              </a:rPr>
              <a:t>E</a:t>
            </a:r>
            <a:r>
              <a:rPr lang="en-GB" sz="1800" b="0" strike="noStrike" spc="-1">
                <a:solidFill>
                  <a:srgbClr val="5A6F81"/>
                </a:solidFill>
                <a:latin typeface="Trebuchet MS"/>
              </a:rPr>
              <a:t> is the hourly elimination rate of the pollutant through chemical reaction, surface binding, filtering, or deposition (µg/h), </a:t>
            </a:r>
            <a:endParaRPr lang="en-GB" sz="1800" b="0" strike="noStrike" spc="-1">
              <a:latin typeface="Arial"/>
            </a:endParaRPr>
          </a:p>
          <a:p>
            <a:pPr algn="just">
              <a:lnSpc>
                <a:spcPct val="125000"/>
              </a:lnSpc>
            </a:pPr>
            <a:r>
              <a:rPr lang="en-GB" sz="1800" b="0" strike="noStrike" spc="-1">
                <a:solidFill>
                  <a:srgbClr val="5A6F81"/>
                </a:solidFill>
                <a:latin typeface="Trebuchet MS"/>
              </a:rPr>
              <a:t>     </a:t>
            </a:r>
            <a:r>
              <a:rPr lang="en-GB" sz="1800" b="1" strike="noStrike" spc="-1">
                <a:solidFill>
                  <a:srgbClr val="5A6F81"/>
                </a:solidFill>
                <a:latin typeface="Trebuchet MS"/>
              </a:rPr>
              <a:t>Q</a:t>
            </a:r>
            <a:r>
              <a:rPr lang="en-GB" sz="1800" b="0" strike="noStrike" spc="-1">
                <a:solidFill>
                  <a:srgbClr val="5A6F81"/>
                </a:solidFill>
                <a:latin typeface="Trebuchet MS"/>
              </a:rPr>
              <a:t> is the air exchange rate between the outdoor and indoor space (m</a:t>
            </a:r>
            <a:r>
              <a:rPr lang="en-GB" sz="1800" b="0" strike="noStrike" spc="-1" baseline="30000">
                <a:solidFill>
                  <a:srgbClr val="5A6F81"/>
                </a:solidFill>
                <a:latin typeface="Trebuchet MS"/>
              </a:rPr>
              <a:t>3</a:t>
            </a:r>
            <a:r>
              <a:rPr lang="en-GB" sz="1800" b="0" strike="noStrike" spc="-1">
                <a:solidFill>
                  <a:srgbClr val="5A6F81"/>
                </a:solidFill>
                <a:latin typeface="Trebuchet MS"/>
              </a:rPr>
              <a:t>/h) and </a:t>
            </a:r>
            <a:endParaRPr lang="en-GB" sz="1800" b="0" strike="noStrike" spc="-1">
              <a:latin typeface="Arial"/>
            </a:endParaRPr>
          </a:p>
          <a:p>
            <a:pPr algn="just">
              <a:lnSpc>
                <a:spcPct val="125000"/>
              </a:lnSpc>
            </a:pPr>
            <a:r>
              <a:rPr lang="en-GB" sz="1800" b="0" strike="noStrike" spc="-1">
                <a:solidFill>
                  <a:srgbClr val="5A6F81"/>
                </a:solidFill>
                <a:latin typeface="Trebuchet MS"/>
              </a:rPr>
              <a:t>     </a:t>
            </a:r>
            <a:r>
              <a:rPr lang="en-GB" sz="1800" b="1" strike="noStrike" spc="-1">
                <a:solidFill>
                  <a:srgbClr val="5A6F81"/>
                </a:solidFill>
                <a:latin typeface="Trebuchet MS"/>
              </a:rPr>
              <a:t>C</a:t>
            </a:r>
            <a:r>
              <a:rPr lang="en-GB" sz="1800" b="1" strike="noStrike" spc="-1" baseline="-25000">
                <a:solidFill>
                  <a:srgbClr val="5A6F81"/>
                </a:solidFill>
                <a:latin typeface="Trebuchet MS"/>
              </a:rPr>
              <a:t>o</a:t>
            </a:r>
            <a:r>
              <a:rPr lang="en-GB" sz="1800" b="0" strike="noStrike" spc="-1">
                <a:solidFill>
                  <a:srgbClr val="5A6F81"/>
                </a:solidFill>
                <a:latin typeface="Trebuchet MS"/>
              </a:rPr>
              <a:t> is the outdoor concentration of the pollutant (µg/m</a:t>
            </a:r>
            <a:r>
              <a:rPr lang="en-GB" sz="1800" b="0" strike="noStrike" spc="-1" baseline="30000">
                <a:solidFill>
                  <a:srgbClr val="5A6F81"/>
                </a:solidFill>
                <a:latin typeface="Trebuchet MS"/>
              </a:rPr>
              <a:t>3</a:t>
            </a:r>
            <a:r>
              <a:rPr lang="en-GB" sz="1800" b="0" strike="noStrike" spc="-1">
                <a:solidFill>
                  <a:srgbClr val="5A6F81"/>
                </a:solidFill>
                <a:latin typeface="Trebuchet MS"/>
              </a:rPr>
              <a:t>).</a:t>
            </a:r>
            <a:endParaRPr lang="en-GB" sz="1800" b="0" strike="noStrike" spc="-1">
              <a:latin typeface="Arial"/>
            </a:endParaRPr>
          </a:p>
        </p:txBody>
      </p:sp>
      <p:sp>
        <p:nvSpPr>
          <p:cNvPr id="780" name="TextShape 2"/>
          <p:cNvSpPr txBox="1"/>
          <p:nvPr/>
        </p:nvSpPr>
        <p:spPr>
          <a:xfrm>
            <a:off x="-6840" y="149400"/>
            <a:ext cx="6588000" cy="685800"/>
          </a:xfrm>
          <a:prstGeom prst="rect">
            <a:avLst/>
          </a:prstGeom>
          <a:noFill/>
          <a:ln>
            <a:noFill/>
          </a:ln>
        </p:spPr>
        <p:txBody>
          <a:bodyPr tIns="91440" bIns="91440" anchor="ctr">
            <a:noAutofit/>
          </a:bodyPr>
          <a:lstStyle/>
          <a:p>
            <a:pPr marL="216000">
              <a:lnSpc>
                <a:spcPct val="100000"/>
              </a:lnSpc>
            </a:pPr>
            <a:r>
              <a:rPr lang="hu-HU" sz="2400" b="1" strike="noStrike" spc="-1">
                <a:solidFill>
                  <a:srgbClr val="7B7B7B"/>
                </a:solidFill>
                <a:latin typeface="Trebuchet MS"/>
                <a:ea typeface="Trebuchet MS"/>
              </a:rPr>
              <a:t>Factors influencing IAQ</a:t>
            </a:r>
            <a:endParaRPr lang="hu-HU" sz="2400" b="0" strike="noStrike" spc="-1">
              <a:solidFill>
                <a:srgbClr val="000000"/>
              </a:solidFill>
              <a:latin typeface="Arial"/>
            </a:endParaRPr>
          </a:p>
        </p:txBody>
      </p:sp>
    </p:spTree>
    <p:extLst>
      <p:ext uri="{BB962C8B-B14F-4D97-AF65-F5344CB8AC3E}">
        <p14:creationId xmlns:p14="http://schemas.microsoft.com/office/powerpoint/2010/main" val="234480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TextShape 1"/>
          <p:cNvSpPr txBox="1"/>
          <p:nvPr/>
        </p:nvSpPr>
        <p:spPr>
          <a:xfrm>
            <a:off x="0" y="0"/>
            <a:ext cx="6948000" cy="98028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Why did IAQ come into focus?</a:t>
            </a:r>
          </a:p>
        </p:txBody>
      </p:sp>
      <p:sp>
        <p:nvSpPr>
          <p:cNvPr id="768" name="TextShape 2"/>
          <p:cNvSpPr txBox="1"/>
          <p:nvPr/>
        </p:nvSpPr>
        <p:spPr>
          <a:xfrm>
            <a:off x="539640" y="1182240"/>
            <a:ext cx="7886520" cy="3908762"/>
          </a:xfrm>
          <a:prstGeom prst="rect">
            <a:avLst/>
          </a:prstGeom>
          <a:noFill/>
          <a:ln>
            <a:noFill/>
          </a:ln>
        </p:spPr>
        <p:txBody>
          <a:bodyPr tIns="91440" bIns="91440">
            <a:spAutoFit/>
          </a:bodyPr>
          <a:lstStyle/>
          <a:p>
            <a:pPr marL="343080" indent="-342720">
              <a:lnSpc>
                <a:spcPct val="100000"/>
              </a:lnSpc>
              <a:spcAft>
                <a:spcPts val="1199"/>
              </a:spcAft>
              <a:buClr>
                <a:srgbClr val="7E93A5"/>
              </a:buClr>
              <a:buFont typeface="Wingdings" charset="2"/>
              <a:buChar char=""/>
            </a:pPr>
            <a:r>
              <a:rPr lang="hu-HU" spc="-1" dirty="0">
                <a:solidFill>
                  <a:srgbClr val="5A6F81"/>
                </a:solidFill>
                <a:latin typeface="Trebuchet MS"/>
              </a:rPr>
              <a:t>Reduction of outdoor air pollution</a:t>
            </a:r>
          </a:p>
          <a:p>
            <a:pPr marL="343080" indent="-342720">
              <a:lnSpc>
                <a:spcPct val="100000"/>
              </a:lnSpc>
              <a:spcAft>
                <a:spcPts val="1199"/>
              </a:spcAft>
              <a:buClr>
                <a:srgbClr val="7E93A5"/>
              </a:buClr>
              <a:buFont typeface="Wingdings" charset="2"/>
              <a:buChar char=""/>
            </a:pPr>
            <a:r>
              <a:rPr lang="hu-HU" spc="-1" dirty="0">
                <a:solidFill>
                  <a:srgbClr val="5A6F81"/>
                </a:solidFill>
                <a:latin typeface="Trebuchet MS"/>
              </a:rPr>
              <a:t>Changing construction practices</a:t>
            </a:r>
          </a:p>
          <a:p>
            <a:pPr>
              <a:lnSpc>
                <a:spcPct val="100000"/>
              </a:lnSpc>
              <a:spcAft>
                <a:spcPts val="1199"/>
              </a:spcAft>
            </a:pPr>
            <a:r>
              <a:rPr lang="hu-HU" spc="-1" dirty="0">
                <a:solidFill>
                  <a:srgbClr val="5A6F81"/>
                </a:solidFill>
                <a:latin typeface="Trebuchet MS"/>
              </a:rPr>
              <a:t>          - construction material (concrete) – air permeability </a:t>
            </a:r>
          </a:p>
          <a:p>
            <a:pPr>
              <a:lnSpc>
                <a:spcPct val="100000"/>
              </a:lnSpc>
              <a:spcAft>
                <a:spcPts val="1199"/>
              </a:spcAft>
            </a:pPr>
            <a:r>
              <a:rPr lang="hu-HU" spc="-1" dirty="0">
                <a:solidFill>
                  <a:srgbClr val="5A6F81"/>
                </a:solidFill>
                <a:latin typeface="Trebuchet MS"/>
              </a:rPr>
              <a:t>          - widespread use of plastics and adhesives</a:t>
            </a:r>
          </a:p>
          <a:p>
            <a:pPr marL="343080" indent="-342720">
              <a:lnSpc>
                <a:spcPct val="100000"/>
              </a:lnSpc>
              <a:spcAft>
                <a:spcPts val="1199"/>
              </a:spcAft>
              <a:buClr>
                <a:srgbClr val="7E93A5"/>
              </a:buClr>
              <a:buFont typeface="Wingdings" charset="2"/>
              <a:buChar char=""/>
            </a:pPr>
            <a:r>
              <a:rPr lang="hu-HU" spc="-1" dirty="0">
                <a:solidFill>
                  <a:srgbClr val="5A6F81"/>
                </a:solidFill>
                <a:latin typeface="Trebuchet MS"/>
              </a:rPr>
              <a:t>Prefabricated buildings – lower ceiling height</a:t>
            </a:r>
          </a:p>
          <a:p>
            <a:pPr marL="343080" indent="-342720">
              <a:lnSpc>
                <a:spcPct val="100000"/>
              </a:lnSpc>
              <a:spcAft>
                <a:spcPts val="1199"/>
              </a:spcAft>
              <a:buClr>
                <a:srgbClr val="7E93A5"/>
              </a:buClr>
              <a:buFont typeface="Wingdings" charset="2"/>
              <a:buChar char=""/>
            </a:pPr>
            <a:r>
              <a:rPr lang="hu-HU" spc="-1" dirty="0">
                <a:solidFill>
                  <a:srgbClr val="5A6F81"/>
                </a:solidFill>
                <a:latin typeface="Trebuchet MS"/>
              </a:rPr>
              <a:t>New heating methods</a:t>
            </a:r>
          </a:p>
          <a:p>
            <a:pPr marL="343080" indent="-342720">
              <a:lnSpc>
                <a:spcPct val="100000"/>
              </a:lnSpc>
              <a:spcAft>
                <a:spcPts val="1199"/>
              </a:spcAft>
              <a:buClr>
                <a:srgbClr val="7E93A5"/>
              </a:buClr>
              <a:buFont typeface="Wingdings" charset="2"/>
              <a:buChar char=""/>
            </a:pPr>
            <a:r>
              <a:rPr lang="hu-HU" spc="-1" dirty="0">
                <a:solidFill>
                  <a:srgbClr val="5A6F81"/>
                </a:solidFill>
                <a:latin typeface="Trebuchet MS"/>
              </a:rPr>
              <a:t>Energy conservation aspects – thermal insulation</a:t>
            </a:r>
          </a:p>
          <a:p>
            <a:pPr marL="343080" indent="-342720">
              <a:lnSpc>
                <a:spcPct val="100000"/>
              </a:lnSpc>
              <a:spcAft>
                <a:spcPts val="1199"/>
              </a:spcAft>
              <a:buClr>
                <a:srgbClr val="7E93A5"/>
              </a:buClr>
              <a:buFont typeface="Wingdings" charset="2"/>
              <a:buChar char=""/>
            </a:pPr>
            <a:r>
              <a:rPr lang="hu-HU" spc="-1" dirty="0">
                <a:solidFill>
                  <a:srgbClr val="5A6F81"/>
                </a:solidFill>
                <a:latin typeface="Trebuchet MS"/>
              </a:rPr>
              <a:t>Different habits in the usage of indoor spaces</a:t>
            </a:r>
          </a:p>
          <a:p>
            <a:pPr marL="343080" indent="-342720">
              <a:lnSpc>
                <a:spcPct val="100000"/>
              </a:lnSpc>
              <a:spcAft>
                <a:spcPts val="1199"/>
              </a:spcAft>
              <a:buClr>
                <a:srgbClr val="7E93A5"/>
              </a:buClr>
              <a:buFont typeface="Wingdings" charset="2"/>
              <a:buChar char=""/>
            </a:pPr>
            <a:r>
              <a:rPr lang="hu-HU" spc="-1" dirty="0">
                <a:solidFill>
                  <a:srgbClr val="5A6F81"/>
                </a:solidFill>
                <a:latin typeface="Trebuchet MS"/>
              </a:rPr>
              <a:t>Time spent indoors: 80-90%</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 name="TextShape 1"/>
          <p:cNvSpPr txBox="1"/>
          <p:nvPr/>
        </p:nvSpPr>
        <p:spPr>
          <a:xfrm>
            <a:off x="0" y="81643"/>
            <a:ext cx="6948000" cy="86364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The role of air exchange in IAQ (ventilation)</a:t>
            </a:r>
          </a:p>
        </p:txBody>
      </p:sp>
      <p:sp>
        <p:nvSpPr>
          <p:cNvPr id="972" name="TextShape 2"/>
          <p:cNvSpPr txBox="1"/>
          <p:nvPr/>
        </p:nvSpPr>
        <p:spPr>
          <a:xfrm>
            <a:off x="294840" y="1128240"/>
            <a:ext cx="8229240" cy="1872000"/>
          </a:xfrm>
          <a:prstGeom prst="rect">
            <a:avLst/>
          </a:prstGeom>
          <a:noFill/>
          <a:ln>
            <a:noFill/>
          </a:ln>
        </p:spPr>
        <p:txBody>
          <a:bodyPr tIns="91440" bIns="91440">
            <a:noAutofit/>
          </a:bodyPr>
          <a:lstStyle/>
          <a:p>
            <a:pPr marL="457200" indent="-350280">
              <a:lnSpc>
                <a:spcPct val="100000"/>
              </a:lnSpc>
              <a:spcAft>
                <a:spcPts val="2401"/>
              </a:spcAft>
              <a:buClr>
                <a:srgbClr val="7E93A5"/>
              </a:buClr>
              <a:buFont typeface="Wingdings" charset="2"/>
              <a:buChar char=""/>
            </a:pPr>
            <a:r>
              <a:rPr lang="hu-HU" sz="1800" b="0" strike="noStrike" spc="-1" dirty="0">
                <a:solidFill>
                  <a:srgbClr val="5A6F81"/>
                </a:solidFill>
                <a:latin typeface="Trebuchet MS"/>
                <a:ea typeface="Trebuchet MS"/>
              </a:rPr>
              <a:t>Providing fresh air</a:t>
            </a:r>
            <a:endParaRPr lang="hu-HU" sz="1800" b="0" strike="noStrike" spc="-1" dirty="0">
              <a:solidFill>
                <a:srgbClr val="000000"/>
              </a:solidFill>
              <a:latin typeface="Arial"/>
            </a:endParaRPr>
          </a:p>
          <a:p>
            <a:pPr marL="457200" indent="-350280">
              <a:lnSpc>
                <a:spcPct val="100000"/>
              </a:lnSpc>
              <a:spcAft>
                <a:spcPts val="2401"/>
              </a:spcAft>
              <a:buClr>
                <a:srgbClr val="7E93A5"/>
              </a:buClr>
              <a:buFont typeface="Wingdings" charset="2"/>
              <a:buChar char=""/>
            </a:pPr>
            <a:r>
              <a:rPr lang="hu-HU" sz="1800" b="0" strike="noStrike" spc="-1" dirty="0">
                <a:solidFill>
                  <a:srgbClr val="5A6F81"/>
                </a:solidFill>
                <a:latin typeface="Trebuchet MS"/>
                <a:ea typeface="Trebuchet MS"/>
              </a:rPr>
              <a:t>Removing accumulated pollutants, diluting their concentration</a:t>
            </a:r>
            <a:endParaRPr lang="hu-HU" sz="1800" b="0" strike="noStrike" spc="-1" dirty="0">
              <a:solidFill>
                <a:srgbClr val="000000"/>
              </a:solidFill>
              <a:latin typeface="Arial"/>
            </a:endParaRPr>
          </a:p>
          <a:p>
            <a:pPr marL="457200" indent="-350280">
              <a:lnSpc>
                <a:spcPct val="100000"/>
              </a:lnSpc>
              <a:spcAft>
                <a:spcPts val="2401"/>
              </a:spcAft>
              <a:buClr>
                <a:srgbClr val="7E93A5"/>
              </a:buClr>
              <a:buFont typeface="Wingdings" charset="2"/>
              <a:buChar char=""/>
            </a:pPr>
            <a:r>
              <a:rPr lang="hu-HU" sz="1800" b="0" strike="noStrike" spc="-1" dirty="0">
                <a:solidFill>
                  <a:srgbClr val="5A6F81"/>
                </a:solidFill>
                <a:latin typeface="Trebuchet MS"/>
                <a:ea typeface="Trebuchet MS"/>
              </a:rPr>
              <a:t>Reducing temperature</a:t>
            </a:r>
            <a:endParaRPr lang="hu-HU" sz="1800" b="0" strike="noStrike" spc="-1" dirty="0">
              <a:solidFill>
                <a:srgbClr val="000000"/>
              </a:solidFill>
              <a:latin typeface="Arial"/>
            </a:endParaRPr>
          </a:p>
          <a:p>
            <a:pPr marL="457200" indent="-350280" algn="ctr">
              <a:lnSpc>
                <a:spcPct val="100000"/>
              </a:lnSpc>
              <a:spcAft>
                <a:spcPts val="2401"/>
              </a:spcAft>
            </a:pPr>
            <a:endParaRPr lang="hu-HU" sz="1800" b="0" strike="noStrike" spc="-1" dirty="0">
              <a:solidFill>
                <a:srgbClr val="000000"/>
              </a:solidFill>
              <a:latin typeface="Arial"/>
            </a:endParaRPr>
          </a:p>
        </p:txBody>
      </p:sp>
      <p:sp>
        <p:nvSpPr>
          <p:cNvPr id="973" name="CustomShape 3"/>
          <p:cNvSpPr/>
          <p:nvPr/>
        </p:nvSpPr>
        <p:spPr>
          <a:xfrm>
            <a:off x="294840" y="2960718"/>
            <a:ext cx="8435520" cy="3024000"/>
          </a:xfrm>
          <a:prstGeom prst="rect">
            <a:avLst/>
          </a:prstGeom>
          <a:noFill/>
          <a:ln>
            <a:noFill/>
          </a:ln>
        </p:spPr>
        <p:style>
          <a:lnRef idx="0">
            <a:scrgbClr r="0" g="0" b="0"/>
          </a:lnRef>
          <a:fillRef idx="0">
            <a:scrgbClr r="0" g="0" b="0"/>
          </a:fillRef>
          <a:effectRef idx="0">
            <a:scrgbClr r="0" g="0" b="0"/>
          </a:effectRef>
          <a:fontRef idx="minor"/>
        </p:style>
        <p:txBody>
          <a:bodyPr tIns="91440" bIns="91440">
            <a:noAutofit/>
          </a:bodyPr>
          <a:lstStyle/>
          <a:p>
            <a:pPr marL="106560">
              <a:lnSpc>
                <a:spcPct val="90000"/>
              </a:lnSpc>
              <a:spcBef>
                <a:spcPts val="479"/>
              </a:spcBef>
              <a:spcAft>
                <a:spcPts val="1199"/>
              </a:spcAft>
            </a:pPr>
            <a:r>
              <a:rPr lang="hu-HU" sz="2000" b="1" strike="noStrike" spc="-1" dirty="0" err="1">
                <a:solidFill>
                  <a:srgbClr val="5A6F81"/>
                </a:solidFill>
                <a:latin typeface="Trebuchet MS"/>
                <a:ea typeface="Trebuchet MS"/>
              </a:rPr>
              <a:t>Hygienic</a:t>
            </a:r>
            <a:r>
              <a:rPr lang="hu-HU" sz="2000" b="1" strike="noStrike" spc="-1" dirty="0">
                <a:solidFill>
                  <a:srgbClr val="5A6F81"/>
                </a:solidFill>
                <a:latin typeface="Trebuchet MS"/>
                <a:ea typeface="Trebuchet MS"/>
              </a:rPr>
              <a:t> </a:t>
            </a:r>
            <a:r>
              <a:rPr lang="hu-HU" sz="2000" b="1" strike="noStrike" spc="-1" dirty="0" err="1">
                <a:solidFill>
                  <a:srgbClr val="5A6F81"/>
                </a:solidFill>
                <a:latin typeface="Trebuchet MS"/>
                <a:ea typeface="Trebuchet MS"/>
              </a:rPr>
              <a:t>aspects</a:t>
            </a:r>
            <a:r>
              <a:rPr lang="hu-HU" sz="2000" b="1" strike="noStrike" spc="-1" dirty="0">
                <a:solidFill>
                  <a:srgbClr val="5A6F81"/>
                </a:solidFill>
                <a:latin typeface="Trebuchet MS"/>
                <a:ea typeface="Trebuchet MS"/>
              </a:rPr>
              <a:t> of </a:t>
            </a:r>
            <a:r>
              <a:rPr lang="hu-HU" sz="2000" b="1" strike="noStrike" spc="-1" dirty="0" err="1">
                <a:solidFill>
                  <a:srgbClr val="5A6F81"/>
                </a:solidFill>
                <a:latin typeface="Trebuchet MS"/>
                <a:ea typeface="Trebuchet MS"/>
              </a:rPr>
              <a:t>ventilation</a:t>
            </a:r>
            <a:r>
              <a:rPr lang="hu-HU" sz="2000" b="1" strike="noStrike" spc="-1" dirty="0">
                <a:solidFill>
                  <a:srgbClr val="5A6F81"/>
                </a:solidFill>
                <a:latin typeface="Trebuchet MS"/>
                <a:ea typeface="Trebuchet MS"/>
              </a:rPr>
              <a:t>:</a:t>
            </a:r>
            <a:endParaRPr lang="hu-HU" sz="2000" b="0" strike="noStrike" spc="-1" dirty="0">
              <a:latin typeface="Arial"/>
            </a:endParaRPr>
          </a:p>
          <a:p>
            <a:pPr marL="457200" indent="-350280">
              <a:lnSpc>
                <a:spcPct val="90000"/>
              </a:lnSpc>
              <a:spcBef>
                <a:spcPts val="479"/>
              </a:spcBef>
              <a:spcAft>
                <a:spcPts val="1199"/>
              </a:spcAft>
              <a:buClr>
                <a:srgbClr val="7E93A5"/>
              </a:buClr>
              <a:buFont typeface="Wingdings" charset="2"/>
              <a:buChar char=""/>
            </a:pPr>
            <a:r>
              <a:rPr lang="hu-HU" sz="1600" b="0" strike="noStrike" spc="-1" dirty="0">
                <a:solidFill>
                  <a:srgbClr val="5A6F81"/>
                </a:solidFill>
                <a:latin typeface="Trebuchet MS"/>
                <a:ea typeface="Trebuchet MS"/>
              </a:rPr>
              <a:t>Air </a:t>
            </a:r>
            <a:r>
              <a:rPr lang="hu-HU" sz="1600" b="0" strike="noStrike" spc="-1" dirty="0" err="1">
                <a:solidFill>
                  <a:srgbClr val="5A6F81"/>
                </a:solidFill>
                <a:latin typeface="Trebuchet MS"/>
                <a:ea typeface="Trebuchet MS"/>
              </a:rPr>
              <a:t>movement</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aids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evaporation</a:t>
            </a:r>
            <a:r>
              <a:rPr lang="hu-HU" sz="1600" b="0" strike="noStrike" spc="-1" dirty="0">
                <a:solidFill>
                  <a:srgbClr val="5A6F81"/>
                </a:solidFill>
                <a:latin typeface="Trebuchet MS"/>
                <a:ea typeface="Trebuchet MS"/>
              </a:rPr>
              <a:t>, and </a:t>
            </a:r>
            <a:r>
              <a:rPr lang="hu-HU" sz="1600" b="0" strike="noStrike" spc="-1" dirty="0" err="1">
                <a:solidFill>
                  <a:srgbClr val="5A6F81"/>
                </a:solidFill>
                <a:latin typeface="Trebuchet MS"/>
                <a:ea typeface="Trebuchet MS"/>
              </a:rPr>
              <a:t>thus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usually</a:t>
            </a:r>
            <a:r>
              <a:rPr lang="hu-HU" sz="1600" b="0" strike="noStrike" spc="-1" dirty="0">
                <a:solidFill>
                  <a:srgbClr val="5A6F81"/>
                </a:solidFill>
                <a:latin typeface="Trebuchet MS"/>
                <a:ea typeface="Trebuchet MS"/>
              </a:rPr>
              <a:t> has a </a:t>
            </a:r>
            <a:r>
              <a:rPr lang="hu-HU" sz="1600" b="0" strike="noStrike" spc="-1" dirty="0" err="1">
                <a:solidFill>
                  <a:srgbClr val="5A6F81"/>
                </a:solidFill>
                <a:latin typeface="Trebuchet MS"/>
                <a:ea typeface="Trebuchet MS"/>
              </a:rPr>
              <a:t>cooling</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effect</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on</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the</a:t>
            </a:r>
            <a:r>
              <a:rPr lang="hu-HU" sz="1600" b="0" strike="noStrike" spc="-1" dirty="0">
                <a:solidFill>
                  <a:srgbClr val="5A6F81"/>
                </a:solidFill>
                <a:latin typeface="Trebuchet MS"/>
                <a:ea typeface="Trebuchet MS"/>
              </a:rPr>
              <a:t> body. A </a:t>
            </a:r>
            <a:r>
              <a:rPr lang="hu-HU" sz="1600" b="1" strike="noStrike" spc="-1" dirty="0" err="1">
                <a:solidFill>
                  <a:srgbClr val="5A6F81"/>
                </a:solidFill>
                <a:latin typeface="Trebuchet MS"/>
                <a:ea typeface="Trebuchet MS"/>
              </a:rPr>
              <a:t>lack</a:t>
            </a:r>
            <a:r>
              <a:rPr lang="hu-HU" sz="1600" b="1" strike="noStrike" spc="-1" dirty="0">
                <a:solidFill>
                  <a:srgbClr val="5A6F81"/>
                </a:solidFill>
                <a:latin typeface="Trebuchet MS"/>
                <a:ea typeface="Trebuchet MS"/>
              </a:rPr>
              <a:t> of air </a:t>
            </a:r>
            <a:r>
              <a:rPr lang="hu-HU" sz="1600" b="1" strike="noStrike" spc="-1" dirty="0" err="1">
                <a:solidFill>
                  <a:srgbClr val="5A6F81"/>
                </a:solidFill>
                <a:latin typeface="Trebuchet MS"/>
                <a:ea typeface="Trebuchet MS"/>
              </a:rPr>
              <a:t>movement</a:t>
            </a:r>
            <a:r>
              <a:rPr lang="hu-HU" sz="1600" b="1"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leads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to</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damp</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problems</a:t>
            </a:r>
            <a:r>
              <a:rPr lang="hu-HU" sz="1600" b="0" strike="noStrike" spc="-1" dirty="0">
                <a:solidFill>
                  <a:srgbClr val="5A6F81"/>
                </a:solidFill>
                <a:latin typeface="Trebuchet MS"/>
                <a:ea typeface="Trebuchet MS"/>
              </a:rPr>
              <a:t> and has a </a:t>
            </a:r>
            <a:r>
              <a:rPr lang="hu-HU" sz="1600" b="0" strike="noStrike" spc="-1" dirty="0" err="1">
                <a:solidFill>
                  <a:srgbClr val="5A6F81"/>
                </a:solidFill>
                <a:latin typeface="Trebuchet MS"/>
                <a:ea typeface="Trebuchet MS"/>
              </a:rPr>
              <a:t>negative</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effect</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on</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metabolism</a:t>
            </a:r>
            <a:r>
              <a:rPr lang="hu-HU" sz="1600" b="0" strike="noStrike" spc="-1" dirty="0">
                <a:solidFill>
                  <a:srgbClr val="5A6F81"/>
                </a:solidFill>
                <a:latin typeface="Trebuchet MS"/>
                <a:ea typeface="Trebuchet MS"/>
              </a:rPr>
              <a:t> and </a:t>
            </a:r>
            <a:r>
              <a:rPr lang="hu-HU" sz="1600" b="0" strike="noStrike" spc="-1" dirty="0" err="1">
                <a:solidFill>
                  <a:srgbClr val="5A6F81"/>
                </a:solidFill>
                <a:latin typeface="Trebuchet MS"/>
                <a:ea typeface="Trebuchet MS"/>
              </a:rPr>
              <a:t>the</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thermal</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state</a:t>
            </a:r>
            <a:r>
              <a:rPr lang="hu-HU" sz="1600" b="0" strike="noStrike" spc="-1" dirty="0">
                <a:solidFill>
                  <a:srgbClr val="5A6F81"/>
                </a:solidFill>
                <a:latin typeface="Trebuchet MS"/>
                <a:ea typeface="Trebuchet MS"/>
              </a:rPr>
              <a:t> of </a:t>
            </a:r>
            <a:r>
              <a:rPr lang="hu-HU" sz="1600" b="0" strike="noStrike" spc="-1" dirty="0" err="1">
                <a:solidFill>
                  <a:srgbClr val="5A6F81"/>
                </a:solidFill>
                <a:latin typeface="Trebuchet MS"/>
                <a:ea typeface="Trebuchet MS"/>
              </a:rPr>
              <a:t>the</a:t>
            </a:r>
            <a:r>
              <a:rPr lang="hu-HU" sz="1600" b="0" strike="noStrike" spc="-1" dirty="0">
                <a:solidFill>
                  <a:srgbClr val="5A6F81"/>
                </a:solidFill>
                <a:latin typeface="Trebuchet MS"/>
                <a:ea typeface="Trebuchet MS"/>
              </a:rPr>
              <a:t> body: </a:t>
            </a:r>
            <a:r>
              <a:rPr lang="hu-HU" sz="1600" b="0" strike="noStrike" spc="-1" dirty="0" err="1">
                <a:solidFill>
                  <a:srgbClr val="5A6F81"/>
                </a:solidFill>
                <a:latin typeface="Trebuchet MS"/>
                <a:ea typeface="Trebuchet MS"/>
              </a:rPr>
              <a:t>can</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cause</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feelings</a:t>
            </a:r>
            <a:r>
              <a:rPr lang="hu-HU" sz="1600" b="0" strike="noStrike" spc="-1" dirty="0">
                <a:solidFill>
                  <a:srgbClr val="5A6F81"/>
                </a:solidFill>
                <a:latin typeface="Trebuchet MS"/>
                <a:ea typeface="Trebuchet MS"/>
              </a:rPr>
              <a:t> of </a:t>
            </a:r>
            <a:r>
              <a:rPr lang="hu-HU" sz="1600" b="0" strike="noStrike" spc="-1" dirty="0" err="1">
                <a:solidFill>
                  <a:srgbClr val="5A6F81"/>
                </a:solidFill>
                <a:latin typeface="Trebuchet MS"/>
                <a:ea typeface="Trebuchet MS"/>
              </a:rPr>
              <a:t>discomfort</a:t>
            </a:r>
            <a:r>
              <a:rPr lang="hu-HU" sz="1600" b="0" strike="noStrike" spc="-1" dirty="0">
                <a:solidFill>
                  <a:srgbClr val="5A6F81"/>
                </a:solidFill>
                <a:latin typeface="Trebuchet MS"/>
                <a:ea typeface="Trebuchet MS"/>
              </a:rPr>
              <a:t> and </a:t>
            </a:r>
            <a:r>
              <a:rPr lang="hu-HU" sz="1600" b="0" strike="noStrike" spc="-1" dirty="0" err="1">
                <a:solidFill>
                  <a:srgbClr val="5A6F81"/>
                </a:solidFill>
                <a:latin typeface="Trebuchet MS"/>
                <a:ea typeface="Trebuchet MS"/>
              </a:rPr>
              <a:t>exhaustion</a:t>
            </a:r>
            <a:r>
              <a:rPr lang="hu-HU" sz="1600" b="0" strike="noStrike" spc="-1" dirty="0">
                <a:solidFill>
                  <a:srgbClr val="5A6F81"/>
                </a:solidFill>
                <a:latin typeface="Trebuchet MS"/>
                <a:ea typeface="Trebuchet MS"/>
              </a:rPr>
              <a:t>.</a:t>
            </a:r>
            <a:endParaRPr lang="hu-HU" sz="1600" b="0" strike="noStrike" spc="-1" dirty="0">
              <a:latin typeface="Arial"/>
            </a:endParaRPr>
          </a:p>
          <a:p>
            <a:pPr marL="457200" indent="-350280">
              <a:lnSpc>
                <a:spcPct val="90000"/>
              </a:lnSpc>
              <a:spcBef>
                <a:spcPts val="479"/>
              </a:spcBef>
              <a:spcAft>
                <a:spcPts val="1199"/>
              </a:spcAft>
              <a:buClr>
                <a:srgbClr val="7E93A5"/>
              </a:buClr>
              <a:buFont typeface="Wingdings" charset="2"/>
              <a:buChar char=""/>
            </a:pPr>
            <a:r>
              <a:rPr lang="hu-HU" sz="1600" b="0" strike="noStrike" spc="-1" dirty="0">
                <a:solidFill>
                  <a:srgbClr val="5A6F81"/>
                </a:solidFill>
                <a:latin typeface="Trebuchet MS"/>
                <a:ea typeface="Trebuchet MS"/>
              </a:rPr>
              <a:t>The feeling of </a:t>
            </a:r>
            <a:r>
              <a:rPr lang="hu-HU" sz="1600" b="0" strike="noStrike" spc="-1" dirty="0" err="1">
                <a:solidFill>
                  <a:srgbClr val="5A6F81"/>
                </a:solidFill>
                <a:latin typeface="Trebuchet MS"/>
                <a:ea typeface="Trebuchet MS"/>
              </a:rPr>
              <a:t>draught</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limits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ventilation</a:t>
            </a:r>
            <a:r>
              <a:rPr lang="hu-HU" sz="1600" b="0" strike="noStrike" spc="-1" dirty="0">
                <a:solidFill>
                  <a:srgbClr val="5A6F81"/>
                </a:solidFill>
                <a:latin typeface="Trebuchet MS"/>
                <a:ea typeface="Trebuchet MS"/>
              </a:rPr>
              <a:t>: </a:t>
            </a:r>
            <a:r>
              <a:rPr lang="hu-HU" sz="1600" b="1" strike="noStrike" spc="-1" dirty="0">
                <a:solidFill>
                  <a:srgbClr val="5A6F81"/>
                </a:solidFill>
                <a:latin typeface="Trebuchet MS"/>
                <a:ea typeface="Trebuchet MS"/>
              </a:rPr>
              <a:t>air </a:t>
            </a:r>
            <a:r>
              <a:rPr lang="hu-HU" sz="1600" b="1" strike="noStrike" spc="-1" dirty="0" err="1">
                <a:solidFill>
                  <a:srgbClr val="5A6F81"/>
                </a:solidFill>
                <a:latin typeface="Trebuchet MS"/>
                <a:ea typeface="Trebuchet MS"/>
              </a:rPr>
              <a:t>velocity</a:t>
            </a:r>
            <a:r>
              <a:rPr lang="hu-HU" sz="1600" b="1" strike="noStrike" spc="-1" dirty="0">
                <a:solidFill>
                  <a:srgbClr val="5A6F81"/>
                </a:solidFill>
                <a:latin typeface="Trebuchet MS"/>
                <a:ea typeface="Trebuchet MS"/>
              </a:rPr>
              <a:t> </a:t>
            </a:r>
            <a:r>
              <a:rPr lang="hu-HU" sz="1600" b="1" strike="noStrike" spc="-1" dirty="0" err="1">
                <a:solidFill>
                  <a:srgbClr val="5A6F81"/>
                </a:solidFill>
                <a:latin typeface="Trebuchet MS"/>
                <a:ea typeface="Trebuchet MS"/>
              </a:rPr>
              <a:t>beyond</a:t>
            </a:r>
            <a:r>
              <a:rPr lang="hu-HU" sz="1600" b="1" strike="noStrike" spc="-1" dirty="0">
                <a:solidFill>
                  <a:srgbClr val="5A6F81"/>
                </a:solidFill>
                <a:latin typeface="Trebuchet MS"/>
                <a:ea typeface="Trebuchet MS"/>
              </a:rPr>
              <a:t> 0.3-0.5 m/sec </a:t>
            </a:r>
            <a:r>
              <a:rPr lang="hu-HU" sz="1600" b="0" strike="noStrike" spc="-1" dirty="0">
                <a:solidFill>
                  <a:srgbClr val="5A6F81"/>
                </a:solidFill>
                <a:latin typeface="Trebuchet MS"/>
                <a:ea typeface="Trebuchet MS"/>
              </a:rPr>
              <a:t>is </a:t>
            </a:r>
            <a:r>
              <a:rPr lang="hu-HU" sz="1600" b="0" strike="noStrike" spc="-1" dirty="0" err="1">
                <a:solidFill>
                  <a:srgbClr val="5A6F81"/>
                </a:solidFill>
                <a:latin typeface="Trebuchet MS"/>
                <a:ea typeface="Trebuchet MS"/>
              </a:rPr>
              <a:t>perceived</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as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draught</a:t>
            </a:r>
            <a:r>
              <a:rPr lang="hu-HU" sz="1600" b="0" strike="noStrike" spc="-1" dirty="0">
                <a:solidFill>
                  <a:srgbClr val="5A6F81"/>
                </a:solidFill>
                <a:latin typeface="Trebuchet MS"/>
                <a:ea typeface="Trebuchet MS"/>
              </a:rPr>
              <a:t> and </a:t>
            </a:r>
            <a:r>
              <a:rPr lang="hu-HU" sz="1600" b="0" strike="noStrike" spc="-1" dirty="0" err="1">
                <a:solidFill>
                  <a:srgbClr val="5A6F81"/>
                </a:solidFill>
                <a:latin typeface="Trebuchet MS"/>
                <a:ea typeface="Trebuchet MS"/>
              </a:rPr>
              <a:t>could</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result</a:t>
            </a:r>
            <a:r>
              <a:rPr lang="hu-HU" sz="1600" b="0" strike="noStrike" spc="-1" dirty="0">
                <a:solidFill>
                  <a:srgbClr val="5A6F81"/>
                </a:solidFill>
                <a:latin typeface="Trebuchet MS"/>
                <a:ea typeface="Trebuchet MS"/>
              </a:rPr>
              <a:t> in </a:t>
            </a:r>
            <a:r>
              <a:rPr lang="hu-HU" sz="1600" b="0" strike="noStrike" spc="-1" dirty="0" err="1">
                <a:solidFill>
                  <a:srgbClr val="5A6F81"/>
                </a:solidFill>
                <a:latin typeface="Trebuchet MS"/>
                <a:ea typeface="Trebuchet MS"/>
              </a:rPr>
              <a:t>cooling</a:t>
            </a:r>
            <a:r>
              <a:rPr lang="hu-HU" sz="1600" b="0" strike="noStrike" spc="-1" dirty="0">
                <a:solidFill>
                  <a:srgbClr val="5A6F81"/>
                </a:solidFill>
                <a:latin typeface="Trebuchet MS"/>
                <a:ea typeface="Trebuchet MS"/>
              </a:rPr>
              <a:t> of </a:t>
            </a:r>
            <a:r>
              <a:rPr lang="hu-HU" sz="1600" b="0" strike="noStrike" spc="-1" dirty="0" err="1">
                <a:solidFill>
                  <a:srgbClr val="5A6F81"/>
                </a:solidFill>
                <a:latin typeface="Trebuchet MS"/>
                <a:ea typeface="Trebuchet MS"/>
              </a:rPr>
              <a:t>the</a:t>
            </a:r>
            <a:r>
              <a:rPr lang="hu-HU" sz="1600" b="0" strike="noStrike" spc="-1" dirty="0">
                <a:solidFill>
                  <a:srgbClr val="5A6F81"/>
                </a:solidFill>
                <a:latin typeface="Trebuchet MS"/>
                <a:ea typeface="Trebuchet MS"/>
              </a:rPr>
              <a:t> body </a:t>
            </a:r>
            <a:r>
              <a:rPr lang="hu-HU" sz="1600" b="0" strike="noStrike" spc="-1" dirty="0" err="1">
                <a:solidFill>
                  <a:srgbClr val="5A6F81"/>
                </a:solidFill>
                <a:latin typeface="Trebuchet MS"/>
                <a:ea typeface="Trebuchet MS"/>
              </a:rPr>
              <a:t>or</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parts</a:t>
            </a:r>
            <a:r>
              <a:rPr lang="hu-HU" sz="1600" b="0" strike="noStrike" spc="-1" dirty="0">
                <a:solidFill>
                  <a:srgbClr val="5A6F81"/>
                </a:solidFill>
                <a:latin typeface="Trebuchet MS"/>
                <a:ea typeface="Trebuchet MS"/>
              </a:rPr>
              <a:t> of </a:t>
            </a:r>
            <a:r>
              <a:rPr lang="hu-HU" sz="1600" b="0" strike="noStrike" spc="-1" dirty="0" err="1">
                <a:solidFill>
                  <a:srgbClr val="5A6F81"/>
                </a:solidFill>
                <a:latin typeface="Trebuchet MS"/>
                <a:ea typeface="Trebuchet MS"/>
              </a:rPr>
              <a:t>the</a:t>
            </a:r>
            <a:r>
              <a:rPr lang="hu-HU" sz="1600" b="0" strike="noStrike" spc="-1" dirty="0">
                <a:solidFill>
                  <a:srgbClr val="5A6F81"/>
                </a:solidFill>
                <a:latin typeface="Trebuchet MS"/>
                <a:ea typeface="Trebuchet MS"/>
              </a:rPr>
              <a:t> body.</a:t>
            </a:r>
            <a:endParaRPr lang="hu-HU" sz="1600" b="0" strike="noStrike" spc="-1" dirty="0">
              <a:latin typeface="Arial"/>
            </a:endParaRPr>
          </a:p>
          <a:p>
            <a:pPr marL="457200" indent="-350280">
              <a:lnSpc>
                <a:spcPct val="90000"/>
              </a:lnSpc>
              <a:spcBef>
                <a:spcPts val="479"/>
              </a:spcBef>
              <a:spcAft>
                <a:spcPts val="1199"/>
              </a:spcAft>
              <a:buClr>
                <a:srgbClr val="7E93A5"/>
              </a:buClr>
              <a:buFont typeface="Wingdings" charset="2"/>
              <a:buChar char=""/>
            </a:pPr>
            <a:r>
              <a:rPr lang="hu-HU" sz="1600" b="0" strike="noStrike" spc="-1" dirty="0">
                <a:solidFill>
                  <a:srgbClr val="5A6F81"/>
                </a:solidFill>
                <a:latin typeface="Trebuchet MS"/>
                <a:ea typeface="Trebuchet MS"/>
              </a:rPr>
              <a:t>The IAQ </a:t>
            </a:r>
            <a:r>
              <a:rPr lang="hu-HU" sz="1600" b="0" strike="noStrike" spc="-1" dirty="0" err="1">
                <a:solidFill>
                  <a:srgbClr val="5A6F81"/>
                </a:solidFill>
                <a:latin typeface="Trebuchet MS"/>
                <a:ea typeface="Trebuchet MS"/>
              </a:rPr>
              <a:t>guidance</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values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should</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not</a:t>
            </a:r>
            <a:r>
              <a:rPr lang="hu-HU" sz="1600" b="0" strike="noStrike" spc="-1" dirty="0">
                <a:solidFill>
                  <a:srgbClr val="5A6F81"/>
                </a:solidFill>
                <a:latin typeface="Trebuchet MS"/>
                <a:ea typeface="Trebuchet MS"/>
              </a:rPr>
              <a:t> be </a:t>
            </a:r>
            <a:r>
              <a:rPr lang="hu-HU" sz="1600" b="0" strike="noStrike" spc="-1" dirty="0" err="1">
                <a:solidFill>
                  <a:srgbClr val="5A6F81"/>
                </a:solidFill>
                <a:latin typeface="Trebuchet MS"/>
                <a:ea typeface="Trebuchet MS"/>
              </a:rPr>
              <a:t>reached</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primarily</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through</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ventilation</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but</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by</a:t>
            </a:r>
            <a:r>
              <a:rPr lang="hu-HU" sz="1600" b="0" strike="noStrike" spc="-1" dirty="0">
                <a:solidFill>
                  <a:srgbClr val="5A6F81"/>
                </a:solidFill>
                <a:latin typeface="Trebuchet MS"/>
                <a:ea typeface="Trebuchet MS"/>
              </a:rPr>
              <a:t> </a:t>
            </a:r>
            <a:r>
              <a:rPr lang="hu-HU" sz="1600" b="1" strike="noStrike" spc="-1" dirty="0" err="1">
                <a:solidFill>
                  <a:srgbClr val="5A6F81"/>
                </a:solidFill>
                <a:latin typeface="Trebuchet MS"/>
                <a:ea typeface="Trebuchet MS"/>
              </a:rPr>
              <a:t>reducing</a:t>
            </a:r>
            <a:r>
              <a:rPr lang="hu-HU" sz="1600" b="1" strike="noStrike" spc="-1" dirty="0">
                <a:solidFill>
                  <a:srgbClr val="5A6F81"/>
                </a:solidFill>
                <a:latin typeface="Trebuchet MS"/>
                <a:ea typeface="Trebuchet MS"/>
              </a:rPr>
              <a:t> </a:t>
            </a:r>
            <a:r>
              <a:rPr lang="hu-HU" sz="1600" b="1" strike="noStrike" spc="-1" dirty="0" err="1">
                <a:solidFill>
                  <a:srgbClr val="5A6F81"/>
                </a:solidFill>
                <a:latin typeface="Trebuchet MS"/>
                <a:ea typeface="Trebuchet MS"/>
              </a:rPr>
              <a:t>emission</a:t>
            </a:r>
            <a:r>
              <a:rPr lang="hu-HU" sz="1600" b="1" strike="noStrike" spc="-1" dirty="0">
                <a:solidFill>
                  <a:srgbClr val="5A6F81"/>
                </a:solidFill>
                <a:latin typeface="Trebuchet MS"/>
                <a:ea typeface="Trebuchet MS"/>
              </a:rPr>
              <a:t> </a:t>
            </a:r>
            <a:endParaRPr lang="hu-HU" sz="1600" b="0" strike="noStrike" spc="-1" dirty="0">
              <a:latin typeface="Arial"/>
            </a:endParaRPr>
          </a:p>
          <a:p>
            <a:pPr>
              <a:lnSpc>
                <a:spcPct val="90000"/>
              </a:lnSpc>
              <a:spcBef>
                <a:spcPts val="479"/>
              </a:spcBef>
              <a:spcAft>
                <a:spcPts val="1199"/>
              </a:spcAft>
            </a:pPr>
            <a:endParaRPr lang="hu-HU" sz="1600" b="0" strike="noStrike" spc="-1" dirty="0">
              <a:latin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TextShape 1"/>
          <p:cNvSpPr txBox="1"/>
          <p:nvPr/>
        </p:nvSpPr>
        <p:spPr>
          <a:xfrm>
            <a:off x="0" y="48984"/>
            <a:ext cx="6948000" cy="86364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Ventilation Measurement</a:t>
            </a:r>
          </a:p>
        </p:txBody>
      </p:sp>
      <p:sp>
        <p:nvSpPr>
          <p:cNvPr id="992" name="TextShape 2"/>
          <p:cNvSpPr txBox="1"/>
          <p:nvPr/>
        </p:nvSpPr>
        <p:spPr>
          <a:xfrm>
            <a:off x="251640" y="980640"/>
            <a:ext cx="8424360" cy="5510160"/>
          </a:xfrm>
          <a:prstGeom prst="rect">
            <a:avLst/>
          </a:prstGeom>
          <a:noFill/>
          <a:ln>
            <a:noFill/>
          </a:ln>
        </p:spPr>
        <p:txBody>
          <a:bodyPr tIns="91440" bIns="91440">
            <a:noAutofit/>
          </a:bodyPr>
          <a:lstStyle/>
          <a:p>
            <a:pPr>
              <a:lnSpc>
                <a:spcPct val="100000"/>
              </a:lnSpc>
              <a:spcBef>
                <a:spcPts val="1199"/>
              </a:spcBef>
            </a:pPr>
            <a:r>
              <a:rPr lang="hu-HU" b="1" strike="noStrike" spc="-1" dirty="0">
                <a:solidFill>
                  <a:srgbClr val="5A6F81"/>
                </a:solidFill>
                <a:latin typeface="Trebuchet MS"/>
                <a:ea typeface="Trebuchet MS"/>
              </a:rPr>
              <a:t>In naturally </a:t>
            </a:r>
            <a:r>
              <a:rPr lang="hu-HU" b="1" strike="noStrike" spc="-1" dirty="0" err="1">
                <a:solidFill>
                  <a:srgbClr val="5A6F81"/>
                </a:solidFill>
                <a:latin typeface="Trebuchet MS"/>
                <a:ea typeface="Trebuchet MS"/>
              </a:rPr>
              <a:t>ventilated</a:t>
            </a:r>
            <a:r>
              <a:rPr lang="hu-HU" b="1" strike="noStrike" spc="-1" dirty="0">
                <a:solidFill>
                  <a:srgbClr val="5A6F81"/>
                </a:solidFill>
                <a:latin typeface="Trebuchet MS"/>
                <a:ea typeface="Trebuchet MS"/>
              </a:rPr>
              <a:t> </a:t>
            </a:r>
            <a:r>
              <a:rPr lang="hu-HU" b="1" strike="noStrike" spc="-1" dirty="0" err="1">
                <a:solidFill>
                  <a:srgbClr val="5A6F81"/>
                </a:solidFill>
                <a:latin typeface="Trebuchet MS"/>
                <a:ea typeface="Trebuchet MS"/>
              </a:rPr>
              <a:t>buildings</a:t>
            </a:r>
            <a:br>
              <a:rPr lang="en-US" b="1" strike="noStrike" spc="-1" dirty="0">
                <a:solidFill>
                  <a:srgbClr val="5A6F81"/>
                </a:solidFill>
                <a:latin typeface="Trebuchet MS"/>
                <a:ea typeface="Trebuchet MS"/>
              </a:rPr>
            </a:br>
            <a:endParaRPr lang="hu-HU" b="0" strike="noStrike" spc="-1" dirty="0">
              <a:solidFill>
                <a:srgbClr val="5A6F81"/>
              </a:solidFill>
              <a:latin typeface="Arial"/>
            </a:endParaRPr>
          </a:p>
          <a:p>
            <a:pPr>
              <a:lnSpc>
                <a:spcPct val="100000"/>
              </a:lnSpc>
              <a:spcBef>
                <a:spcPts val="1199"/>
              </a:spcBef>
            </a:pPr>
            <a:r>
              <a:rPr lang="hu-HU" b="0" strike="noStrike" spc="-1" dirty="0">
                <a:solidFill>
                  <a:srgbClr val="5A6F81"/>
                </a:solidFill>
                <a:latin typeface="Trebuchet MS"/>
                <a:ea typeface="Trebuchet MS"/>
              </a:rPr>
              <a:t>By Infiltration measurement. Infiltration is measured as air change per hour  (ACH) – the average rate at which indoor air is replaced by fresh outdoor air. </a:t>
            </a:r>
            <a:br>
              <a:rPr dirty="0">
                <a:solidFill>
                  <a:srgbClr val="5A6F81"/>
                </a:solidFill>
              </a:rPr>
            </a:br>
            <a:r>
              <a:rPr lang="hu-HU" b="0" strike="noStrike" spc="-1" dirty="0">
                <a:solidFill>
                  <a:srgbClr val="5A6F81"/>
                </a:solidFill>
                <a:latin typeface="Trebuchet MS"/>
                <a:ea typeface="Trebuchet MS"/>
              </a:rPr>
              <a:t>ACH is a rough index for different building conditions.</a:t>
            </a:r>
            <a:br>
              <a:rPr dirty="0">
                <a:solidFill>
                  <a:srgbClr val="5A6F81"/>
                </a:solidFill>
              </a:rPr>
            </a:br>
            <a:r>
              <a:rPr lang="hu-HU" b="0" strike="noStrike" spc="-1" dirty="0">
                <a:solidFill>
                  <a:srgbClr val="5A6F81"/>
                </a:solidFill>
                <a:latin typeface="Trebuchet MS"/>
                <a:ea typeface="Trebuchet MS"/>
              </a:rPr>
              <a:t>ACH is 0.1 to 0.2, in “leaky building”, ACH is 2.0 to 3.0 in normally ventilated buildings </a:t>
            </a:r>
            <a:endParaRPr lang="hu-HU" b="0" strike="noStrike" spc="-1" dirty="0">
              <a:solidFill>
                <a:srgbClr val="5A6F81"/>
              </a:solidFill>
              <a:latin typeface="Arial"/>
            </a:endParaRPr>
          </a:p>
          <a:p>
            <a:pPr>
              <a:lnSpc>
                <a:spcPct val="100000"/>
              </a:lnSpc>
              <a:spcBef>
                <a:spcPts val="1199"/>
              </a:spcBef>
            </a:pPr>
            <a:r>
              <a:rPr lang="hu-HU" b="0" strike="noStrike" spc="-1" dirty="0">
                <a:solidFill>
                  <a:srgbClr val="5A6F81"/>
                </a:solidFill>
                <a:latin typeface="Trebuchet MS"/>
                <a:ea typeface="Trebuchet MS"/>
              </a:rPr>
              <a:t>Tracer gas technique is applied to measure infiltration. Non reactive gases are used with the assumption that the loss of tracking  gas is only due to ventilation / exfiltration.</a:t>
            </a:r>
            <a:endParaRPr lang="hu-HU" b="0" strike="noStrike" spc="-1" dirty="0">
              <a:solidFill>
                <a:srgbClr val="5A6F81"/>
              </a:solidFill>
              <a:latin typeface="Arial"/>
            </a:endParaRPr>
          </a:p>
          <a:p>
            <a:pPr>
              <a:lnSpc>
                <a:spcPct val="100000"/>
              </a:lnSpc>
              <a:spcBef>
                <a:spcPts val="1199"/>
              </a:spcBef>
            </a:pPr>
            <a:endParaRPr lang="hu-HU" b="0" strike="noStrike" spc="-1" dirty="0">
              <a:solidFill>
                <a:srgbClr val="5A6F81"/>
              </a:solidFill>
              <a:latin typeface="Arial"/>
            </a:endParaRPr>
          </a:p>
          <a:p>
            <a:pPr>
              <a:lnSpc>
                <a:spcPct val="100000"/>
              </a:lnSpc>
              <a:spcBef>
                <a:spcPts val="1199"/>
              </a:spcBef>
            </a:pPr>
            <a:r>
              <a:rPr lang="hu-HU" b="1" strike="noStrike" spc="-1" dirty="0">
                <a:solidFill>
                  <a:srgbClr val="5A6F81"/>
                </a:solidFill>
                <a:latin typeface="Trebuchet MS"/>
                <a:ea typeface="Trebuchet MS"/>
              </a:rPr>
              <a:t>In mechanically ventilated buildings</a:t>
            </a:r>
            <a:endParaRPr lang="hu-HU" b="0" strike="noStrike" spc="-1" dirty="0">
              <a:solidFill>
                <a:srgbClr val="5A6F81"/>
              </a:solidFill>
              <a:latin typeface="Arial"/>
            </a:endParaRPr>
          </a:p>
          <a:p>
            <a:pPr>
              <a:lnSpc>
                <a:spcPct val="100000"/>
              </a:lnSpc>
              <a:spcBef>
                <a:spcPts val="1199"/>
              </a:spcBef>
            </a:pPr>
            <a:r>
              <a:rPr lang="hu-HU" b="0" strike="noStrike" spc="-1" dirty="0">
                <a:solidFill>
                  <a:srgbClr val="5A6F81"/>
                </a:solidFill>
                <a:latin typeface="Trebuchet MS"/>
                <a:ea typeface="Trebuchet MS"/>
              </a:rPr>
              <a:t>ACH is measured by CO</a:t>
            </a:r>
            <a:r>
              <a:rPr lang="hu-HU" b="0" strike="noStrike" spc="-1" baseline="-25000" dirty="0">
                <a:solidFill>
                  <a:srgbClr val="5A6F81"/>
                </a:solidFill>
                <a:latin typeface="Trebuchet MS"/>
                <a:ea typeface="Trebuchet MS"/>
              </a:rPr>
              <a:t>2</a:t>
            </a:r>
            <a:r>
              <a:rPr lang="hu-HU" b="0" strike="noStrike" spc="-1" dirty="0">
                <a:solidFill>
                  <a:srgbClr val="5A6F81"/>
                </a:solidFill>
                <a:latin typeface="Trebuchet MS"/>
                <a:ea typeface="Trebuchet MS"/>
              </a:rPr>
              <a:t> concentration.</a:t>
            </a:r>
            <a:endParaRPr lang="hu-HU" b="0" strike="noStrike" spc="-1" dirty="0">
              <a:solidFill>
                <a:srgbClr val="5A6F81"/>
              </a:solidFill>
              <a:latin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TextShape 1"/>
          <p:cNvSpPr txBox="1"/>
          <p:nvPr/>
        </p:nvSpPr>
        <p:spPr>
          <a:xfrm>
            <a:off x="0" y="73479"/>
            <a:ext cx="6804000" cy="83628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Fresh air demand / 1</a:t>
            </a:r>
          </a:p>
        </p:txBody>
      </p:sp>
      <p:sp>
        <p:nvSpPr>
          <p:cNvPr id="975" name="TextShape 2"/>
          <p:cNvSpPr txBox="1"/>
          <p:nvPr/>
        </p:nvSpPr>
        <p:spPr>
          <a:xfrm>
            <a:off x="0" y="980640"/>
            <a:ext cx="8820000" cy="5400360"/>
          </a:xfrm>
          <a:prstGeom prst="rect">
            <a:avLst/>
          </a:prstGeom>
          <a:noFill/>
          <a:ln>
            <a:noFill/>
          </a:ln>
        </p:spPr>
        <p:txBody>
          <a:bodyPr tIns="91440" bIns="91440">
            <a:noAutofit/>
          </a:bodyPr>
          <a:lstStyle/>
          <a:p>
            <a:pPr marL="457200" indent="-350280">
              <a:lnSpc>
                <a:spcPct val="9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In the inhaled air: 21% oxygen, </a:t>
            </a:r>
            <a:r>
              <a:rPr lang="hu-HU" sz="1800" b="1" strike="noStrike" spc="-1" dirty="0">
                <a:solidFill>
                  <a:srgbClr val="5A6F81"/>
                </a:solidFill>
                <a:latin typeface="Trebuchet MS"/>
                <a:ea typeface="Trebuchet MS"/>
              </a:rPr>
              <a:t>0.03% carbon dioxide</a:t>
            </a:r>
            <a:endParaRPr lang="hu-HU" sz="1800" b="0" strike="noStrike" spc="-1" dirty="0">
              <a:solidFill>
                <a:srgbClr val="000000"/>
              </a:solidFill>
              <a:latin typeface="Arial"/>
            </a:endParaRPr>
          </a:p>
          <a:p>
            <a:pPr marL="106560">
              <a:lnSpc>
                <a:spcPct val="90000"/>
              </a:lnSpc>
              <a:spcBef>
                <a:spcPts val="479"/>
              </a:spcBef>
            </a:pPr>
            <a:r>
              <a:rPr lang="hu-HU" sz="1800" b="0" strike="noStrike" spc="-1" dirty="0">
                <a:solidFill>
                  <a:srgbClr val="5A6F81"/>
                </a:solidFill>
                <a:latin typeface="Trebuchet MS"/>
                <a:ea typeface="Trebuchet MS"/>
              </a:rPr>
              <a:t>			(78% nitrogen, 0.97% inert gases) </a:t>
            </a:r>
            <a:endParaRPr lang="hu-HU" sz="1800" b="0" strike="noStrike" spc="-1" dirty="0">
              <a:solidFill>
                <a:srgbClr val="000000"/>
              </a:solidFill>
              <a:latin typeface="Arial"/>
            </a:endParaRPr>
          </a:p>
          <a:p>
            <a:pPr marL="457200" indent="-350280">
              <a:lnSpc>
                <a:spcPct val="9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In the exhaled air: 16% oxygen, </a:t>
            </a:r>
            <a:r>
              <a:rPr lang="hu-HU" sz="1800" b="1" strike="noStrike" spc="-1" dirty="0">
                <a:solidFill>
                  <a:srgbClr val="5A6F81"/>
                </a:solidFill>
                <a:latin typeface="Trebuchet MS"/>
                <a:ea typeface="Trebuchet MS"/>
              </a:rPr>
              <a:t>3-5% carbon dioxide </a:t>
            </a:r>
            <a:r>
              <a:rPr lang="hu-HU" sz="1800" b="0" strike="noStrike" spc="-1" dirty="0">
                <a:solidFill>
                  <a:srgbClr val="5A6F81"/>
                </a:solidFill>
                <a:latin typeface="Trebuchet MS"/>
                <a:ea typeface="Trebuchet MS"/>
              </a:rPr>
              <a:t>+ water vapour</a:t>
            </a:r>
            <a:endParaRPr lang="hu-HU" sz="1800" b="0" strike="noStrike" spc="-1" dirty="0">
              <a:solidFill>
                <a:srgbClr val="000000"/>
              </a:solidFill>
              <a:latin typeface="Arial"/>
            </a:endParaRPr>
          </a:p>
          <a:p>
            <a:pPr marL="457200" indent="-350280">
              <a:lnSpc>
                <a:spcPct val="90000"/>
              </a:lnSpc>
              <a:spcBef>
                <a:spcPts val="479"/>
              </a:spcBef>
              <a:buClr>
                <a:srgbClr val="7E93A5"/>
              </a:buClr>
              <a:buFont typeface="Wingdings" charset="2"/>
              <a:buChar char=""/>
            </a:pPr>
            <a:r>
              <a:rPr lang="hu-HU" sz="1800" b="0" strike="noStrike" spc="-1" dirty="0">
                <a:solidFill>
                  <a:srgbClr val="5A6F81"/>
                </a:solidFill>
                <a:latin typeface="Trebuchet MS"/>
                <a:ea typeface="Trebuchet MS"/>
              </a:rPr>
              <a:t>Indicative importance of CO</a:t>
            </a:r>
            <a:r>
              <a:rPr lang="hu-HU" sz="1800" b="0" strike="noStrike" spc="-1" baseline="-25000" dirty="0">
                <a:solidFill>
                  <a:srgbClr val="5A6F81"/>
                </a:solidFill>
                <a:latin typeface="Trebuchet MS"/>
                <a:ea typeface="Trebuchet MS"/>
              </a:rPr>
              <a:t>2</a:t>
            </a:r>
            <a:r>
              <a:rPr lang="hu-HU" sz="1800" b="0" strike="noStrike" spc="-1" dirty="0">
                <a:solidFill>
                  <a:srgbClr val="5A6F81"/>
                </a:solidFill>
                <a:latin typeface="Trebuchet MS"/>
                <a:ea typeface="Trebuchet MS"/>
              </a:rPr>
              <a:t> concentration:                               </a:t>
            </a:r>
            <a:endParaRPr lang="hu-HU" sz="1800" b="0" strike="noStrike" spc="-1" dirty="0">
              <a:solidFill>
                <a:srgbClr val="000000"/>
              </a:solidFill>
              <a:latin typeface="Arial"/>
            </a:endParaRPr>
          </a:p>
          <a:p>
            <a:pPr marL="457200" indent="-350280">
              <a:lnSpc>
                <a:spcPct val="90000"/>
              </a:lnSpc>
              <a:spcBef>
                <a:spcPts val="479"/>
              </a:spcBef>
            </a:pPr>
            <a:r>
              <a:rPr lang="hu-HU" sz="1800" b="0" strike="noStrike" spc="-1" dirty="0">
                <a:solidFill>
                  <a:srgbClr val="5A6F81"/>
                </a:solidFill>
                <a:latin typeface="Trebuchet MS"/>
                <a:ea typeface="Trebuchet MS"/>
              </a:rPr>
              <a:t>                                             0.1% CO</a:t>
            </a:r>
            <a:r>
              <a:rPr lang="hu-HU" sz="1800" b="0" strike="noStrike" spc="-1" baseline="-25000" dirty="0">
                <a:solidFill>
                  <a:srgbClr val="5A6F81"/>
                </a:solidFill>
                <a:latin typeface="Trebuchet MS"/>
                <a:ea typeface="Trebuchet MS"/>
              </a:rPr>
              <a:t>2</a:t>
            </a:r>
            <a:r>
              <a:rPr lang="hu-HU" sz="1800" b="0" strike="noStrike" spc="-1" dirty="0">
                <a:solidFill>
                  <a:srgbClr val="5A6F81"/>
                </a:solidFill>
                <a:latin typeface="Trebuchet MS"/>
                <a:ea typeface="Trebuchet MS"/>
              </a:rPr>
              <a:t> perception of stuffy air</a:t>
            </a:r>
            <a:endParaRPr lang="hu-HU" sz="1800" b="0" strike="noStrike" spc="-1" dirty="0">
              <a:solidFill>
                <a:srgbClr val="000000"/>
              </a:solidFill>
              <a:latin typeface="Arial"/>
            </a:endParaRPr>
          </a:p>
          <a:p>
            <a:pPr marL="457200" indent="-350280">
              <a:lnSpc>
                <a:spcPct val="90000"/>
              </a:lnSpc>
              <a:spcBef>
                <a:spcPts val="479"/>
              </a:spcBef>
            </a:pPr>
            <a:r>
              <a:rPr lang="hu-HU" sz="1800" b="0" strike="noStrike" spc="-1" dirty="0">
                <a:solidFill>
                  <a:srgbClr val="5A6F81"/>
                </a:solidFill>
                <a:latin typeface="Trebuchet MS"/>
                <a:ea typeface="Trebuchet MS"/>
              </a:rPr>
              <a:t>                                             1% CO</a:t>
            </a:r>
            <a:r>
              <a:rPr lang="hu-HU" sz="1800" b="0" strike="noStrike" spc="-1" baseline="-25000" dirty="0">
                <a:solidFill>
                  <a:srgbClr val="5A6F81"/>
                </a:solidFill>
                <a:latin typeface="Trebuchet MS"/>
                <a:ea typeface="Trebuchet MS"/>
              </a:rPr>
              <a:t>2</a:t>
            </a:r>
            <a:r>
              <a:rPr lang="hu-HU" sz="1800" b="0" strike="noStrike" spc="-1" dirty="0">
                <a:solidFill>
                  <a:srgbClr val="5A6F81"/>
                </a:solidFill>
                <a:latin typeface="Trebuchet MS"/>
                <a:ea typeface="Trebuchet MS"/>
              </a:rPr>
              <a:t> discomfort/malaise,</a:t>
            </a:r>
            <a:endParaRPr lang="hu-HU" sz="1800" b="0" strike="noStrike" spc="-1" dirty="0">
              <a:solidFill>
                <a:srgbClr val="000000"/>
              </a:solidFill>
              <a:latin typeface="Arial"/>
            </a:endParaRPr>
          </a:p>
          <a:p>
            <a:pPr marL="457200" indent="-350280">
              <a:lnSpc>
                <a:spcPct val="90000"/>
              </a:lnSpc>
              <a:spcBef>
                <a:spcPts val="479"/>
              </a:spcBef>
            </a:pPr>
            <a:r>
              <a:rPr lang="hu-HU" sz="1800" b="0" strike="noStrike" spc="-1" dirty="0">
                <a:solidFill>
                  <a:srgbClr val="5A6F81"/>
                </a:solidFill>
                <a:latin typeface="Trebuchet MS"/>
                <a:ea typeface="Trebuchet MS"/>
              </a:rPr>
              <a:t>                                             10% CO</a:t>
            </a:r>
            <a:r>
              <a:rPr lang="hu-HU" sz="1800" b="0" strike="noStrike" spc="-1" baseline="-25000" dirty="0">
                <a:solidFill>
                  <a:srgbClr val="5A6F81"/>
                </a:solidFill>
                <a:latin typeface="Trebuchet MS"/>
                <a:ea typeface="Trebuchet MS"/>
              </a:rPr>
              <a:t>2</a:t>
            </a:r>
            <a:r>
              <a:rPr lang="hu-HU" sz="1800" b="0" strike="noStrike" spc="-1" dirty="0">
                <a:solidFill>
                  <a:srgbClr val="5A6F81"/>
                </a:solidFill>
                <a:latin typeface="Trebuchet MS"/>
                <a:ea typeface="Trebuchet MS"/>
              </a:rPr>
              <a:t> life threatening </a:t>
            </a:r>
            <a:endParaRPr lang="hu-HU" sz="1800" b="0" strike="noStrike" spc="-1" dirty="0">
              <a:solidFill>
                <a:srgbClr val="000000"/>
              </a:solidFill>
              <a:latin typeface="Arial"/>
            </a:endParaRPr>
          </a:p>
          <a:p>
            <a:pPr marL="457200" indent="-350280">
              <a:lnSpc>
                <a:spcPct val="100000"/>
              </a:lnSpc>
              <a:spcBef>
                <a:spcPts val="479"/>
              </a:spcBef>
            </a:pPr>
            <a:endParaRPr lang="hu-HU" sz="1800" b="0" strike="noStrike" spc="-1" dirty="0">
              <a:solidFill>
                <a:srgbClr val="000000"/>
              </a:solidFill>
              <a:latin typeface="Arial"/>
            </a:endParaRPr>
          </a:p>
          <a:p>
            <a:pPr marL="457200" indent="-350280">
              <a:lnSpc>
                <a:spcPct val="100000"/>
              </a:lnSpc>
              <a:spcBef>
                <a:spcPts val="479"/>
              </a:spcBef>
            </a:pPr>
            <a:endParaRPr lang="hu-HU" sz="1800" b="0" strike="noStrike" spc="-1" dirty="0">
              <a:solidFill>
                <a:srgbClr val="000000"/>
              </a:solidFill>
              <a:latin typeface="Arial"/>
            </a:endParaRPr>
          </a:p>
          <a:p>
            <a:pPr marL="457200" indent="-350280">
              <a:lnSpc>
                <a:spcPct val="100000"/>
              </a:lnSpc>
              <a:spcBef>
                <a:spcPts val="479"/>
              </a:spcBef>
            </a:pPr>
            <a:endParaRPr lang="hu-HU" sz="1800" b="0" strike="noStrike" spc="-1" dirty="0">
              <a:solidFill>
                <a:srgbClr val="000000"/>
              </a:solidFill>
              <a:latin typeface="Arial"/>
            </a:endParaRPr>
          </a:p>
          <a:p>
            <a:pPr marL="457200" indent="-350280">
              <a:lnSpc>
                <a:spcPct val="100000"/>
              </a:lnSpc>
              <a:spcBef>
                <a:spcPts val="479"/>
              </a:spcBef>
            </a:pPr>
            <a:endParaRPr lang="hu-HU" sz="1800" b="0" strike="noStrike" spc="-1" dirty="0">
              <a:solidFill>
                <a:srgbClr val="000000"/>
              </a:solidFill>
              <a:latin typeface="Arial"/>
            </a:endParaRPr>
          </a:p>
          <a:p>
            <a:pPr marL="457200" indent="-350280">
              <a:lnSpc>
                <a:spcPct val="100000"/>
              </a:lnSpc>
              <a:spcBef>
                <a:spcPts val="479"/>
              </a:spcBef>
            </a:pPr>
            <a:r>
              <a:rPr lang="hu-HU" sz="1800" b="1" strike="noStrike" spc="-1" dirty="0">
                <a:solidFill>
                  <a:srgbClr val="5A6F81"/>
                </a:solidFill>
                <a:latin typeface="Trebuchet MS"/>
                <a:ea typeface="Trebuchet MS"/>
              </a:rPr>
              <a:t>According to the CEN Report CR 1752 (1998 Dec): </a:t>
            </a:r>
            <a:endParaRPr lang="hu-HU" sz="1800" b="0" strike="noStrike" spc="-1" dirty="0">
              <a:solidFill>
                <a:srgbClr val="000000"/>
              </a:solidFill>
              <a:latin typeface="Arial"/>
            </a:endParaRPr>
          </a:p>
          <a:p>
            <a:pPr marL="457200" indent="-350280">
              <a:lnSpc>
                <a:spcPct val="100000"/>
              </a:lnSpc>
              <a:spcBef>
                <a:spcPts val="479"/>
              </a:spcBef>
            </a:pPr>
            <a:r>
              <a:rPr lang="hu-HU" sz="1800" b="0" strike="noStrike" spc="-1" dirty="0">
                <a:solidFill>
                  <a:srgbClr val="5A6F81"/>
                </a:solidFill>
                <a:latin typeface="Trebuchet MS"/>
                <a:ea typeface="Trebuchet MS"/>
              </a:rPr>
              <a:t>          CO</a:t>
            </a:r>
            <a:r>
              <a:rPr lang="hu-HU" sz="1800" b="0" strike="noStrike" spc="-1" baseline="-25000" dirty="0">
                <a:solidFill>
                  <a:srgbClr val="5A6F81"/>
                </a:solidFill>
                <a:latin typeface="Trebuchet MS"/>
                <a:ea typeface="Trebuchet MS"/>
              </a:rPr>
              <a:t>2 </a:t>
            </a:r>
            <a:r>
              <a:rPr lang="hu-HU" sz="1800" b="0" strike="noStrike" spc="-1" dirty="0">
                <a:solidFill>
                  <a:srgbClr val="5A6F81"/>
                </a:solidFill>
                <a:latin typeface="Trebuchet MS"/>
                <a:ea typeface="Trebuchet MS"/>
              </a:rPr>
              <a:t>outdoor typically 350 ppm=700 μg/m</a:t>
            </a:r>
            <a:r>
              <a:rPr lang="hu-HU" sz="1800" b="0" strike="noStrike" spc="-1" baseline="30000" dirty="0">
                <a:solidFill>
                  <a:srgbClr val="5A6F81"/>
                </a:solidFill>
                <a:latin typeface="Trebuchet MS"/>
                <a:ea typeface="Trebuchet MS"/>
              </a:rPr>
              <a:t>3</a:t>
            </a:r>
            <a:endParaRPr lang="hu-HU" sz="1800" b="0" strike="noStrike" spc="-1" baseline="30000" dirty="0">
              <a:solidFill>
                <a:srgbClr val="000000"/>
              </a:solidFill>
              <a:latin typeface="Arial"/>
            </a:endParaRPr>
          </a:p>
          <a:p>
            <a:pPr marL="457200" indent="-350280">
              <a:lnSpc>
                <a:spcPct val="100000"/>
              </a:lnSpc>
              <a:spcBef>
                <a:spcPts val="479"/>
              </a:spcBef>
            </a:pPr>
            <a:r>
              <a:rPr lang="hu-HU" sz="1800" b="0" strike="noStrike" spc="-1" dirty="0">
                <a:solidFill>
                  <a:srgbClr val="5A6F81"/>
                </a:solidFill>
                <a:latin typeface="Trebuchet MS"/>
                <a:ea typeface="Trebuchet MS"/>
              </a:rPr>
              <a:t>   </a:t>
            </a:r>
            <a:r>
              <a:rPr lang="hu-HU" sz="1800" b="1" strike="noStrike" spc="-1" dirty="0">
                <a:solidFill>
                  <a:srgbClr val="5A6F81"/>
                </a:solidFill>
                <a:latin typeface="Trebuchet MS"/>
                <a:ea typeface="Trebuchet MS"/>
              </a:rPr>
              <a:t>category A:</a:t>
            </a:r>
            <a:r>
              <a:rPr lang="hu-HU" sz="1800" b="0" strike="noStrike" spc="-1" dirty="0">
                <a:solidFill>
                  <a:srgbClr val="5A6F81"/>
                </a:solidFill>
                <a:latin typeface="Trebuchet MS"/>
                <a:ea typeface="Trebuchet MS"/>
              </a:rPr>
              <a:t> outdoor CO</a:t>
            </a:r>
            <a:r>
              <a:rPr lang="hu-HU" sz="1800" b="0" strike="noStrike" spc="-1" baseline="-25000" dirty="0">
                <a:solidFill>
                  <a:srgbClr val="5A6F81"/>
                </a:solidFill>
                <a:latin typeface="Trebuchet MS"/>
                <a:ea typeface="Trebuchet MS"/>
              </a:rPr>
              <a:t>2 </a:t>
            </a:r>
            <a:r>
              <a:rPr lang="hu-HU" sz="1800" b="0" strike="noStrike" spc="-1" dirty="0">
                <a:solidFill>
                  <a:srgbClr val="5A6F81"/>
                </a:solidFill>
                <a:latin typeface="Trebuchet MS"/>
                <a:ea typeface="Trebuchet MS"/>
              </a:rPr>
              <a:t>+ 460 </a:t>
            </a:r>
            <a:r>
              <a:rPr lang="hu-HU" sz="1800" b="0" strike="noStrike" spc="-1" dirty="0" err="1">
                <a:solidFill>
                  <a:srgbClr val="5A6F81"/>
                </a:solidFill>
                <a:latin typeface="Trebuchet MS"/>
                <a:ea typeface="Trebuchet MS"/>
              </a:rPr>
              <a:t>ppm</a:t>
            </a:r>
            <a:r>
              <a:rPr lang="hu-HU" sz="1800" b="0" strike="noStrike" spc="-1" dirty="0">
                <a:solidFill>
                  <a:srgbClr val="5A6F81"/>
                </a:solidFill>
                <a:latin typeface="Trebuchet MS"/>
                <a:ea typeface="Trebuchet MS"/>
              </a:rPr>
              <a:t> (15% dissatisfied)</a:t>
            </a:r>
            <a:endParaRPr lang="hu-HU" sz="1800" b="0" strike="noStrike" spc="-1" dirty="0">
              <a:solidFill>
                <a:srgbClr val="000000"/>
              </a:solidFill>
              <a:latin typeface="Arial"/>
            </a:endParaRPr>
          </a:p>
          <a:p>
            <a:pPr marL="457200" indent="-350280">
              <a:lnSpc>
                <a:spcPct val="100000"/>
              </a:lnSpc>
              <a:spcBef>
                <a:spcPts val="479"/>
              </a:spcBef>
            </a:pPr>
            <a:r>
              <a:rPr lang="hu-HU" sz="1800" b="1" strike="noStrike" spc="-1" dirty="0">
                <a:solidFill>
                  <a:srgbClr val="5A6F81"/>
                </a:solidFill>
                <a:latin typeface="Trebuchet MS"/>
                <a:ea typeface="Trebuchet MS"/>
              </a:rPr>
              <a:t>   category B: </a:t>
            </a:r>
            <a:r>
              <a:rPr lang="hu-HU" sz="1800" b="0" strike="noStrike" spc="-1" dirty="0">
                <a:solidFill>
                  <a:srgbClr val="5A6F81"/>
                </a:solidFill>
                <a:latin typeface="Trebuchet MS"/>
                <a:ea typeface="Trebuchet MS"/>
              </a:rPr>
              <a:t>outdoor CO</a:t>
            </a:r>
            <a:r>
              <a:rPr lang="hu-HU" sz="1800" b="0" strike="noStrike" spc="-1" baseline="-25000" dirty="0">
                <a:solidFill>
                  <a:srgbClr val="5A6F81"/>
                </a:solidFill>
                <a:latin typeface="Trebuchet MS"/>
                <a:ea typeface="Trebuchet MS"/>
              </a:rPr>
              <a:t>2 </a:t>
            </a:r>
            <a:r>
              <a:rPr lang="hu-HU" sz="1800" b="0" strike="noStrike" spc="-1" dirty="0">
                <a:solidFill>
                  <a:srgbClr val="5A6F81"/>
                </a:solidFill>
                <a:latin typeface="Trebuchet MS"/>
                <a:ea typeface="Trebuchet MS"/>
              </a:rPr>
              <a:t>+ 660 ppm (20% dissatisfied)</a:t>
            </a:r>
            <a:endParaRPr lang="hu-HU" sz="1800" b="0" strike="noStrike" spc="-1" dirty="0">
              <a:solidFill>
                <a:srgbClr val="000000"/>
              </a:solidFill>
              <a:latin typeface="Arial"/>
            </a:endParaRPr>
          </a:p>
          <a:p>
            <a:pPr marL="457200" indent="-350280">
              <a:lnSpc>
                <a:spcPct val="100000"/>
              </a:lnSpc>
              <a:spcBef>
                <a:spcPts val="479"/>
              </a:spcBef>
            </a:pPr>
            <a:r>
              <a:rPr lang="hu-HU" sz="1800" b="0" strike="noStrike" spc="-1" dirty="0">
                <a:solidFill>
                  <a:srgbClr val="5A6F81"/>
                </a:solidFill>
                <a:latin typeface="Trebuchet MS"/>
                <a:ea typeface="Trebuchet MS"/>
              </a:rPr>
              <a:t>   </a:t>
            </a:r>
            <a:r>
              <a:rPr lang="hu-HU" sz="1800" b="1" strike="noStrike" spc="-1" dirty="0">
                <a:solidFill>
                  <a:srgbClr val="5A6F81"/>
                </a:solidFill>
                <a:latin typeface="Trebuchet MS"/>
                <a:ea typeface="Trebuchet MS"/>
              </a:rPr>
              <a:t>category C:</a:t>
            </a:r>
            <a:r>
              <a:rPr lang="hu-HU" sz="1800" b="0" strike="noStrike" spc="-1" dirty="0">
                <a:solidFill>
                  <a:srgbClr val="5A6F81"/>
                </a:solidFill>
                <a:latin typeface="Trebuchet MS"/>
                <a:ea typeface="Trebuchet MS"/>
              </a:rPr>
              <a:t> outdoor CO</a:t>
            </a:r>
            <a:r>
              <a:rPr lang="hu-HU" sz="1800" b="0" strike="noStrike" spc="-1" baseline="-25000" dirty="0">
                <a:solidFill>
                  <a:srgbClr val="5A6F81"/>
                </a:solidFill>
                <a:latin typeface="Trebuchet MS"/>
                <a:ea typeface="Trebuchet MS"/>
              </a:rPr>
              <a:t>2 </a:t>
            </a:r>
            <a:r>
              <a:rPr lang="hu-HU" sz="1800" b="0" strike="noStrike" spc="-1" dirty="0">
                <a:solidFill>
                  <a:srgbClr val="5A6F81"/>
                </a:solidFill>
                <a:latin typeface="Trebuchet MS"/>
                <a:ea typeface="Trebuchet MS"/>
              </a:rPr>
              <a:t>+ 1190 ppm (30% dissatisfied) </a:t>
            </a:r>
            <a:endParaRPr lang="hu-HU" sz="1800" b="0" strike="noStrike" spc="-1" dirty="0">
              <a:solidFill>
                <a:srgbClr val="000000"/>
              </a:solidFill>
              <a:latin typeface="Arial"/>
            </a:endParaRPr>
          </a:p>
          <a:p>
            <a:pPr marL="457200" indent="-350280">
              <a:lnSpc>
                <a:spcPct val="90000"/>
              </a:lnSpc>
              <a:spcBef>
                <a:spcPts val="479"/>
              </a:spcBef>
            </a:pPr>
            <a:endParaRPr lang="hu-HU" sz="1800" b="0" strike="noStrike" spc="-1" dirty="0">
              <a:solidFill>
                <a:srgbClr val="000000"/>
              </a:solidFill>
              <a:latin typeface="Arial"/>
            </a:endParaRPr>
          </a:p>
          <a:p>
            <a:pPr marL="457200" indent="-350280">
              <a:lnSpc>
                <a:spcPct val="90000"/>
              </a:lnSpc>
              <a:spcBef>
                <a:spcPts val="479"/>
              </a:spcBef>
            </a:pPr>
            <a:endParaRPr lang="hu-HU" sz="1800" b="0" strike="noStrike" spc="-1" dirty="0">
              <a:solidFill>
                <a:srgbClr val="000000"/>
              </a:solidFill>
              <a:latin typeface="Arial"/>
            </a:endParaRPr>
          </a:p>
          <a:p>
            <a:pPr marL="457200" indent="-350280">
              <a:lnSpc>
                <a:spcPct val="90000"/>
              </a:lnSpc>
              <a:spcBef>
                <a:spcPts val="479"/>
              </a:spcBef>
            </a:pPr>
            <a:endParaRPr lang="hu-HU" sz="1800" b="0" strike="noStrike" spc="-1" dirty="0">
              <a:solidFill>
                <a:srgbClr val="000000"/>
              </a:solidFill>
              <a:latin typeface="Arial"/>
            </a:endParaRPr>
          </a:p>
          <a:p>
            <a:pPr>
              <a:lnSpc>
                <a:spcPct val="90000"/>
              </a:lnSpc>
              <a:spcBef>
                <a:spcPts val="479"/>
              </a:spcBef>
            </a:pPr>
            <a:endParaRPr lang="hu-HU" sz="1800" b="0" strike="noStrike" spc="-1" dirty="0">
              <a:solidFill>
                <a:srgbClr val="000000"/>
              </a:solidFill>
              <a:latin typeface="Arial"/>
            </a:endParaRPr>
          </a:p>
        </p:txBody>
      </p:sp>
      <p:sp>
        <p:nvSpPr>
          <p:cNvPr id="976" name="CustomShape 3"/>
          <p:cNvSpPr/>
          <p:nvPr/>
        </p:nvSpPr>
        <p:spPr>
          <a:xfrm>
            <a:off x="251640" y="3609000"/>
            <a:ext cx="8064360" cy="647640"/>
          </a:xfrm>
          <a:prstGeom prst="rect">
            <a:avLst/>
          </a:prstGeom>
          <a:solidFill>
            <a:schemeClr val="bg2">
              <a:lumMod val="40000"/>
              <a:lumOff val="60000"/>
              <a:alpha val="84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457200" indent="-350280">
              <a:lnSpc>
                <a:spcPct val="100000"/>
              </a:lnSpc>
              <a:spcBef>
                <a:spcPts val="479"/>
              </a:spcBef>
            </a:pPr>
            <a:r>
              <a:rPr lang="hu-HU" b="1" strike="noStrike" spc="-1" dirty="0">
                <a:solidFill>
                  <a:srgbClr val="5A6F81"/>
                </a:solidFill>
                <a:latin typeface="Trebuchet MS"/>
                <a:ea typeface="Arial"/>
              </a:rPr>
              <a:t>CO</a:t>
            </a:r>
            <a:r>
              <a:rPr lang="hu-HU" b="1" strike="noStrike" spc="-1" baseline="-25000" dirty="0">
                <a:solidFill>
                  <a:srgbClr val="5A6F81"/>
                </a:solidFill>
                <a:latin typeface="Trebuchet MS"/>
                <a:ea typeface="Arial"/>
              </a:rPr>
              <a:t>2</a:t>
            </a:r>
            <a:r>
              <a:rPr lang="hu-HU" b="1" strike="noStrike" spc="-1" dirty="0">
                <a:solidFill>
                  <a:srgbClr val="5A6F81"/>
                </a:solidFill>
                <a:latin typeface="Trebuchet MS"/>
                <a:ea typeface="Arial"/>
              </a:rPr>
              <a:t> concentration is </a:t>
            </a:r>
            <a:r>
              <a:rPr lang="hu-HU" b="1" strike="noStrike" spc="-1" dirty="0" err="1">
                <a:solidFill>
                  <a:srgbClr val="5A6F81"/>
                </a:solidFill>
                <a:latin typeface="Trebuchet MS"/>
                <a:ea typeface="Arial"/>
              </a:rPr>
              <a:t>generally</a:t>
            </a:r>
            <a:r>
              <a:rPr lang="hu-HU" b="1" strike="noStrike" spc="-1" dirty="0">
                <a:solidFill>
                  <a:srgbClr val="5A6F81"/>
                </a:solidFill>
                <a:latin typeface="Trebuchet MS"/>
                <a:ea typeface="Arial"/>
              </a:rPr>
              <a:t> </a:t>
            </a:r>
            <a:r>
              <a:rPr lang="hu-HU" b="1" strike="noStrike" spc="-1" dirty="0" err="1">
                <a:solidFill>
                  <a:srgbClr val="5A6F81"/>
                </a:solidFill>
                <a:latin typeface="Trebuchet MS"/>
                <a:ea typeface="Arial"/>
              </a:rPr>
              <a:t>used</a:t>
            </a:r>
            <a:r>
              <a:rPr lang="hu-HU" b="1" strike="noStrike" spc="-1" dirty="0">
                <a:solidFill>
                  <a:srgbClr val="5A6F81"/>
                </a:solidFill>
                <a:latin typeface="Trebuchet MS"/>
                <a:ea typeface="Arial"/>
              </a:rPr>
              <a:t> </a:t>
            </a:r>
            <a:r>
              <a:rPr lang="hu-HU" b="1" strike="noStrike" spc="-1" dirty="0" err="1">
                <a:solidFill>
                  <a:srgbClr val="5A6F81"/>
                </a:solidFill>
                <a:latin typeface="Trebuchet MS"/>
                <a:ea typeface="Arial"/>
              </a:rPr>
              <a:t>as</a:t>
            </a:r>
            <a:r>
              <a:rPr lang="hu-HU" b="1" strike="noStrike" spc="-1" dirty="0">
                <a:solidFill>
                  <a:srgbClr val="5A6F81"/>
                </a:solidFill>
                <a:latin typeface="Trebuchet MS"/>
                <a:ea typeface="Arial"/>
              </a:rPr>
              <a:t> an </a:t>
            </a:r>
            <a:r>
              <a:rPr lang="hu-HU" b="1" strike="noStrike" spc="-1" dirty="0" err="1">
                <a:solidFill>
                  <a:srgbClr val="5A6F81"/>
                </a:solidFill>
                <a:latin typeface="Trebuchet MS"/>
                <a:ea typeface="Arial"/>
              </a:rPr>
              <a:t>indication</a:t>
            </a:r>
            <a:r>
              <a:rPr lang="hu-HU" b="1" strike="noStrike" spc="-1" dirty="0">
                <a:solidFill>
                  <a:srgbClr val="5A6F81"/>
                </a:solidFill>
                <a:latin typeface="Trebuchet MS"/>
                <a:ea typeface="Arial"/>
              </a:rPr>
              <a:t> </a:t>
            </a:r>
            <a:endParaRPr lang="hu-HU" b="0" strike="noStrike" spc="-1" dirty="0">
              <a:latin typeface="Arial"/>
            </a:endParaRPr>
          </a:p>
          <a:p>
            <a:pPr marL="457200" indent="-350280">
              <a:lnSpc>
                <a:spcPct val="100000"/>
              </a:lnSpc>
              <a:spcBef>
                <a:spcPts val="479"/>
              </a:spcBef>
            </a:pPr>
            <a:r>
              <a:rPr lang="hu-HU" b="1" strike="noStrike" spc="-1" dirty="0">
                <a:solidFill>
                  <a:srgbClr val="5A6F81"/>
                </a:solidFill>
                <a:latin typeface="Trebuchet MS"/>
                <a:ea typeface="Arial"/>
              </a:rPr>
              <a:t>of </a:t>
            </a:r>
            <a:r>
              <a:rPr lang="hu-HU" b="1" strike="noStrike" spc="-1" dirty="0" err="1">
                <a:solidFill>
                  <a:srgbClr val="5A6F81"/>
                </a:solidFill>
                <a:latin typeface="Trebuchet MS"/>
                <a:ea typeface="Arial"/>
              </a:rPr>
              <a:t>the</a:t>
            </a:r>
            <a:r>
              <a:rPr lang="hu-HU" b="1" strike="noStrike" spc="-1" dirty="0">
                <a:solidFill>
                  <a:srgbClr val="5A6F81"/>
                </a:solidFill>
                <a:latin typeface="Trebuchet MS"/>
                <a:ea typeface="Arial"/>
              </a:rPr>
              <a:t> </a:t>
            </a:r>
            <a:r>
              <a:rPr lang="hu-HU" b="1" strike="noStrike" spc="-1" dirty="0" err="1">
                <a:solidFill>
                  <a:srgbClr val="5A6F81"/>
                </a:solidFill>
                <a:latin typeface="Trebuchet MS"/>
                <a:ea typeface="Arial"/>
              </a:rPr>
              <a:t>efficiency</a:t>
            </a:r>
            <a:r>
              <a:rPr lang="hu-HU" b="1" strike="noStrike" spc="-1" dirty="0">
                <a:solidFill>
                  <a:srgbClr val="5A6F81"/>
                </a:solidFill>
                <a:latin typeface="Trebuchet MS"/>
                <a:ea typeface="Arial"/>
              </a:rPr>
              <a:t> of </a:t>
            </a:r>
            <a:r>
              <a:rPr lang="hu-HU" b="1" strike="noStrike" spc="-1" dirty="0" err="1">
                <a:solidFill>
                  <a:srgbClr val="5A6F81"/>
                </a:solidFill>
                <a:latin typeface="Trebuchet MS"/>
                <a:ea typeface="Arial"/>
              </a:rPr>
              <a:t>ventilation</a:t>
            </a:r>
            <a:endParaRPr lang="hu-HU" b="0" strike="noStrike" spc="-1" dirty="0">
              <a:latin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TextShape 1"/>
          <p:cNvSpPr txBox="1"/>
          <p:nvPr/>
        </p:nvSpPr>
        <p:spPr>
          <a:xfrm>
            <a:off x="0" y="73477"/>
            <a:ext cx="6768360" cy="86364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Fresh air demand / 2</a:t>
            </a:r>
          </a:p>
        </p:txBody>
      </p:sp>
      <p:sp>
        <p:nvSpPr>
          <p:cNvPr id="978" name="TextShape 2"/>
          <p:cNvSpPr txBox="1"/>
          <p:nvPr/>
        </p:nvSpPr>
        <p:spPr>
          <a:xfrm>
            <a:off x="108000" y="1052640"/>
            <a:ext cx="8712000" cy="5471640"/>
          </a:xfrm>
          <a:prstGeom prst="rect">
            <a:avLst/>
          </a:prstGeom>
          <a:noFill/>
          <a:ln>
            <a:noFill/>
          </a:ln>
        </p:spPr>
        <p:txBody>
          <a:bodyPr tIns="91440" bIns="91440">
            <a:noAutofit/>
          </a:bodyPr>
          <a:lstStyle/>
          <a:p>
            <a:pPr marL="457200" indent="-350280">
              <a:lnSpc>
                <a:spcPct val="100000"/>
              </a:lnSpc>
              <a:spcBef>
                <a:spcPts val="479"/>
              </a:spcBef>
            </a:pPr>
            <a:r>
              <a:rPr lang="hu-HU" b="1" strike="noStrike" spc="-1" dirty="0">
                <a:solidFill>
                  <a:srgbClr val="5A6F81"/>
                </a:solidFill>
                <a:latin typeface="Trebuchet MS" panose="020B0603020202020204" pitchFamily="34" charset="0"/>
                <a:ea typeface="Trebuchet MS"/>
              </a:rPr>
              <a:t>Fresh air demand is influenced by </a:t>
            </a:r>
            <a:endParaRPr lang="hu-HU" b="0" strike="noStrike" spc="-1" dirty="0">
              <a:solidFill>
                <a:srgbClr val="5A6F81"/>
              </a:solidFill>
              <a:latin typeface="Trebuchet MS" panose="020B0603020202020204" pitchFamily="34" charset="0"/>
            </a:endParaRPr>
          </a:p>
          <a:p>
            <a:pPr marL="457200" indent="-350280">
              <a:lnSpc>
                <a:spcPct val="100000"/>
              </a:lnSpc>
              <a:spcBef>
                <a:spcPts val="479"/>
              </a:spcBef>
            </a:pPr>
            <a:r>
              <a:rPr lang="hu-HU" b="1" strike="noStrike" spc="-1" dirty="0">
                <a:solidFill>
                  <a:srgbClr val="5A6F81"/>
                </a:solidFill>
                <a:latin typeface="Trebuchet MS" panose="020B0603020202020204" pitchFamily="34" charset="0"/>
                <a:ea typeface="Trebuchet MS"/>
              </a:rPr>
              <a:t>                        </a:t>
            </a:r>
            <a:r>
              <a:rPr lang="hu-HU" b="0" strike="noStrike" spc="-1" dirty="0">
                <a:solidFill>
                  <a:srgbClr val="5A6F81"/>
                </a:solidFill>
                <a:latin typeface="Trebuchet MS" panose="020B0603020202020204" pitchFamily="34" charset="0"/>
                <a:ea typeface="Trebuchet MS"/>
              </a:rPr>
              <a:t> occupancy, activity (10-12x in case of physical work)</a:t>
            </a:r>
            <a:endParaRPr lang="hu-HU" b="0" strike="noStrike" spc="-1" dirty="0">
              <a:solidFill>
                <a:srgbClr val="5A6F81"/>
              </a:solidFill>
              <a:latin typeface="Trebuchet MS" panose="020B0603020202020204" pitchFamily="34" charset="0"/>
            </a:endParaRPr>
          </a:p>
          <a:p>
            <a:pPr marL="457200" indent="-350280">
              <a:lnSpc>
                <a:spcPct val="100000"/>
              </a:lnSpc>
              <a:spcBef>
                <a:spcPts val="479"/>
              </a:spcBef>
            </a:pPr>
            <a:r>
              <a:rPr lang="hu-HU" b="0" strike="noStrike" spc="-1" dirty="0">
                <a:solidFill>
                  <a:srgbClr val="5A6F81"/>
                </a:solidFill>
                <a:latin typeface="Trebuchet MS" panose="020B0603020202020204" pitchFamily="34" charset="0"/>
                <a:ea typeface="Trebuchet MS"/>
              </a:rPr>
              <a:t>                         age, state of health, size and function of the premises </a:t>
            </a:r>
            <a:endParaRPr lang="hu-HU" b="0" strike="noStrike" spc="-1" dirty="0">
              <a:solidFill>
                <a:srgbClr val="5A6F81"/>
              </a:solidFill>
              <a:latin typeface="Trebuchet MS" panose="020B0603020202020204" pitchFamily="34" charset="0"/>
            </a:endParaRPr>
          </a:p>
          <a:p>
            <a:pPr marL="457200" indent="-350280">
              <a:lnSpc>
                <a:spcPct val="100000"/>
              </a:lnSpc>
              <a:spcBef>
                <a:spcPts val="479"/>
              </a:spcBef>
            </a:pPr>
            <a:endParaRPr lang="hu-HU" b="0" strike="noStrike" spc="-1" dirty="0">
              <a:solidFill>
                <a:srgbClr val="5A6F81"/>
              </a:solidFill>
              <a:latin typeface="Trebuchet MS" panose="020B0603020202020204" pitchFamily="34" charset="0"/>
            </a:endParaRPr>
          </a:p>
          <a:p>
            <a:pPr marL="457200" indent="-350280">
              <a:lnSpc>
                <a:spcPct val="100000"/>
              </a:lnSpc>
              <a:spcBef>
                <a:spcPts val="479"/>
              </a:spcBef>
            </a:pPr>
            <a:r>
              <a:rPr lang="hu-HU" b="1" strike="noStrike" spc="-1" dirty="0">
                <a:solidFill>
                  <a:srgbClr val="5A6F81"/>
                </a:solidFill>
                <a:latin typeface="Trebuchet MS" panose="020B0603020202020204" pitchFamily="34" charset="0"/>
                <a:ea typeface="Trebuchet MS"/>
              </a:rPr>
              <a:t>N.B.! There are other than just CO</a:t>
            </a:r>
            <a:r>
              <a:rPr lang="hu-HU" b="1" strike="noStrike" spc="-1" baseline="-25000" dirty="0">
                <a:solidFill>
                  <a:srgbClr val="5A6F81"/>
                </a:solidFill>
                <a:latin typeface="Trebuchet MS" panose="020B0603020202020204" pitchFamily="34" charset="0"/>
                <a:ea typeface="Trebuchet MS"/>
              </a:rPr>
              <a:t>2</a:t>
            </a:r>
            <a:r>
              <a:rPr lang="hu-HU" b="1" strike="noStrike" spc="-1" dirty="0">
                <a:solidFill>
                  <a:srgbClr val="5A6F81"/>
                </a:solidFill>
                <a:latin typeface="Trebuchet MS" panose="020B0603020202020204" pitchFamily="34" charset="0"/>
                <a:ea typeface="Trebuchet MS"/>
              </a:rPr>
              <a:t> producing/emitting pollution sources!</a:t>
            </a:r>
            <a:endParaRPr lang="hu-HU" b="0" strike="noStrike" spc="-1" dirty="0">
              <a:solidFill>
                <a:srgbClr val="5A6F81"/>
              </a:solidFill>
              <a:latin typeface="Trebuchet MS" panose="020B0603020202020204" pitchFamily="34" charset="0"/>
            </a:endParaRPr>
          </a:p>
          <a:p>
            <a:pPr marL="457200" indent="-350280">
              <a:lnSpc>
                <a:spcPct val="100000"/>
              </a:lnSpc>
              <a:spcBef>
                <a:spcPts val="479"/>
              </a:spcBef>
            </a:pPr>
            <a:endParaRPr lang="hu-HU" b="0" strike="noStrike" spc="-1" dirty="0">
              <a:solidFill>
                <a:srgbClr val="5A6F81"/>
              </a:solidFill>
              <a:latin typeface="Trebuchet MS" panose="020B0603020202020204" pitchFamily="34" charset="0"/>
            </a:endParaRPr>
          </a:p>
          <a:p>
            <a:pPr marL="457200" indent="-350280">
              <a:lnSpc>
                <a:spcPct val="100000"/>
              </a:lnSpc>
              <a:spcBef>
                <a:spcPts val="479"/>
              </a:spcBef>
            </a:pPr>
            <a:r>
              <a:rPr lang="hu-HU" b="1" strike="noStrike" spc="-1" dirty="0">
                <a:solidFill>
                  <a:srgbClr val="5A6F81"/>
                </a:solidFill>
                <a:latin typeface="Trebuchet MS" panose="020B0603020202020204" pitchFamily="34" charset="0"/>
                <a:ea typeface="Trebuchet MS"/>
              </a:rPr>
              <a:t>According to the CEN Report CR 1752 (1998 Dec): </a:t>
            </a:r>
            <a:endParaRPr lang="hu-HU" b="0" strike="noStrike" spc="-1" dirty="0">
              <a:solidFill>
                <a:srgbClr val="5A6F81"/>
              </a:solidFill>
              <a:latin typeface="Trebuchet MS" panose="020B0603020202020204" pitchFamily="34" charset="0"/>
            </a:endParaRPr>
          </a:p>
          <a:p>
            <a:pPr marL="457200" indent="-350280">
              <a:lnSpc>
                <a:spcPct val="100000"/>
              </a:lnSpc>
              <a:spcBef>
                <a:spcPts val="479"/>
              </a:spcBef>
            </a:pPr>
            <a:endParaRPr lang="hu-HU" b="0" strike="noStrike" spc="-1" dirty="0">
              <a:solidFill>
                <a:srgbClr val="000000"/>
              </a:solidFill>
              <a:latin typeface="Trebuchet MS" panose="020B0603020202020204" pitchFamily="34" charset="0"/>
            </a:endParaRPr>
          </a:p>
          <a:p>
            <a:pPr marL="457200" indent="-350280">
              <a:lnSpc>
                <a:spcPct val="100000"/>
              </a:lnSpc>
              <a:spcBef>
                <a:spcPts val="479"/>
              </a:spcBef>
            </a:pPr>
            <a:endParaRPr lang="hu-HU" b="0" strike="noStrike" spc="-1" dirty="0">
              <a:solidFill>
                <a:srgbClr val="000000"/>
              </a:solidFill>
              <a:latin typeface="Trebuchet MS" panose="020B0603020202020204" pitchFamily="34" charset="0"/>
            </a:endParaRPr>
          </a:p>
        </p:txBody>
      </p:sp>
      <p:sp>
        <p:nvSpPr>
          <p:cNvPr id="979" name="CustomShape 3"/>
          <p:cNvSpPr/>
          <p:nvPr/>
        </p:nvSpPr>
        <p:spPr>
          <a:xfrm>
            <a:off x="262800" y="4221000"/>
            <a:ext cx="7056360" cy="1583640"/>
          </a:xfrm>
          <a:prstGeom prst="rect">
            <a:avLst/>
          </a:prstGeom>
          <a:solidFill>
            <a:schemeClr val="tx2">
              <a:lumMod val="60000"/>
              <a:lumOff val="40000"/>
              <a:alpha val="84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457200" indent="-350280">
              <a:lnSpc>
                <a:spcPct val="100000"/>
              </a:lnSpc>
              <a:spcBef>
                <a:spcPts val="479"/>
              </a:spcBef>
            </a:pPr>
            <a:r>
              <a:rPr lang="hu-HU" b="1" strike="noStrike" spc="-1" dirty="0" err="1">
                <a:solidFill>
                  <a:srgbClr val="5A6F81"/>
                </a:solidFill>
                <a:latin typeface="Trebuchet MS"/>
                <a:ea typeface="Arial"/>
              </a:rPr>
              <a:t>Required</a:t>
            </a:r>
            <a:r>
              <a:rPr lang="hu-HU" b="1" strike="noStrike" spc="-1" dirty="0">
                <a:solidFill>
                  <a:srgbClr val="5A6F81"/>
                </a:solidFill>
                <a:latin typeface="Trebuchet MS"/>
                <a:ea typeface="Arial"/>
              </a:rPr>
              <a:t> </a:t>
            </a:r>
            <a:r>
              <a:rPr lang="hu-HU" b="1" strike="noStrike" spc="-1" dirty="0" err="1">
                <a:solidFill>
                  <a:srgbClr val="5A6F81"/>
                </a:solidFill>
                <a:latin typeface="Trebuchet MS"/>
                <a:ea typeface="Arial"/>
              </a:rPr>
              <a:t>ventilation</a:t>
            </a:r>
            <a:r>
              <a:rPr lang="hu-HU" b="1" strike="noStrike" spc="-1" dirty="0">
                <a:solidFill>
                  <a:srgbClr val="5A6F81"/>
                </a:solidFill>
                <a:latin typeface="Trebuchet MS"/>
                <a:ea typeface="Arial"/>
              </a:rPr>
              <a:t> in </a:t>
            </a:r>
            <a:r>
              <a:rPr lang="hu-HU" b="1" strike="noStrike" spc="-1" dirty="0" err="1">
                <a:solidFill>
                  <a:srgbClr val="5A6F81"/>
                </a:solidFill>
                <a:latin typeface="Trebuchet MS"/>
                <a:ea typeface="Arial"/>
              </a:rPr>
              <a:t>classrooms</a:t>
            </a:r>
            <a:r>
              <a:rPr lang="hu-HU" b="1" strike="noStrike" spc="-1" dirty="0">
                <a:solidFill>
                  <a:srgbClr val="5A6F81"/>
                </a:solidFill>
                <a:latin typeface="Trebuchet MS"/>
                <a:ea typeface="Arial"/>
              </a:rPr>
              <a:t> </a:t>
            </a:r>
            <a:r>
              <a:rPr lang="hu-HU" b="1" strike="noStrike" spc="-1" dirty="0" err="1">
                <a:solidFill>
                  <a:srgbClr val="5A6F81"/>
                </a:solidFill>
                <a:latin typeface="Trebuchet MS"/>
                <a:ea typeface="Arial"/>
              </a:rPr>
              <a:t>for</a:t>
            </a:r>
            <a:r>
              <a:rPr lang="hu-HU" b="1" strike="noStrike" spc="-1" dirty="0">
                <a:solidFill>
                  <a:srgbClr val="5A6F81"/>
                </a:solidFill>
                <a:latin typeface="Trebuchet MS"/>
                <a:ea typeface="Arial"/>
              </a:rPr>
              <a:t> </a:t>
            </a:r>
            <a:r>
              <a:rPr lang="hu-HU" b="1" strike="noStrike" spc="-1" dirty="0" err="1">
                <a:solidFill>
                  <a:srgbClr val="5A6F81"/>
                </a:solidFill>
                <a:latin typeface="Trebuchet MS"/>
                <a:ea typeface="Arial"/>
              </a:rPr>
              <a:t>comfort</a:t>
            </a:r>
            <a:r>
              <a:rPr lang="hu-HU" b="1" strike="noStrike" spc="-1" dirty="0">
                <a:solidFill>
                  <a:srgbClr val="5A6F81"/>
                </a:solidFill>
                <a:latin typeface="Trebuchet MS"/>
                <a:ea typeface="Arial"/>
              </a:rPr>
              <a:t>:</a:t>
            </a:r>
            <a:endParaRPr lang="hu-HU" b="0" strike="noStrike" spc="-1" dirty="0">
              <a:latin typeface="Arial"/>
            </a:endParaRPr>
          </a:p>
          <a:p>
            <a:pPr marL="457200" indent="-350280">
              <a:lnSpc>
                <a:spcPct val="100000"/>
              </a:lnSpc>
              <a:spcBef>
                <a:spcPts val="479"/>
              </a:spcBef>
            </a:pPr>
            <a:r>
              <a:rPr lang="hu-HU" b="1" strike="noStrike" spc="-1" dirty="0">
                <a:solidFill>
                  <a:srgbClr val="5A6F81"/>
                </a:solidFill>
                <a:latin typeface="Trebuchet MS"/>
                <a:ea typeface="Arial"/>
              </a:rPr>
              <a:t>           </a:t>
            </a:r>
            <a:r>
              <a:rPr lang="hu-HU" b="1" strike="noStrike" spc="-1" dirty="0" err="1">
                <a:solidFill>
                  <a:srgbClr val="5A6F81"/>
                </a:solidFill>
                <a:latin typeface="Trebuchet MS"/>
                <a:ea typeface="Arial"/>
              </a:rPr>
              <a:t>Category</a:t>
            </a:r>
            <a:r>
              <a:rPr lang="hu-HU" b="1" strike="noStrike" spc="-1" dirty="0">
                <a:solidFill>
                  <a:srgbClr val="5A6F81"/>
                </a:solidFill>
                <a:latin typeface="Trebuchet MS"/>
                <a:ea typeface="Arial"/>
              </a:rPr>
              <a:t> A: 6.0 </a:t>
            </a:r>
            <a:r>
              <a:rPr lang="hu-HU" b="1" strike="noStrike" spc="-1" dirty="0" err="1">
                <a:solidFill>
                  <a:srgbClr val="5A6F81"/>
                </a:solidFill>
                <a:latin typeface="Trebuchet MS"/>
                <a:ea typeface="Arial"/>
              </a:rPr>
              <a:t>litre</a:t>
            </a:r>
            <a:r>
              <a:rPr lang="hu-HU" b="1" strike="noStrike" spc="-1" dirty="0">
                <a:solidFill>
                  <a:srgbClr val="5A6F81"/>
                </a:solidFill>
                <a:latin typeface="Trebuchet MS"/>
                <a:ea typeface="Arial"/>
              </a:rPr>
              <a:t>/sec (l/s) per </a:t>
            </a:r>
            <a:r>
              <a:rPr lang="hu-HU" b="0" strike="noStrike" spc="-1" dirty="0">
                <a:solidFill>
                  <a:srgbClr val="5A6F81"/>
                </a:solidFill>
                <a:latin typeface="Trebuchet MS"/>
                <a:ea typeface="Arial"/>
              </a:rPr>
              <a:t>m</a:t>
            </a:r>
            <a:r>
              <a:rPr lang="hu-HU" b="0" strike="noStrike" spc="-1" baseline="30000" dirty="0">
                <a:solidFill>
                  <a:srgbClr val="5A6F81"/>
                </a:solidFill>
                <a:latin typeface="Trebuchet MS"/>
                <a:ea typeface="Arial"/>
              </a:rPr>
              <a:t>2 </a:t>
            </a:r>
            <a:r>
              <a:rPr lang="hu-HU" b="1" strike="noStrike" spc="-1" dirty="0" err="1">
                <a:solidFill>
                  <a:srgbClr val="5A6F81"/>
                </a:solidFill>
                <a:latin typeface="Trebuchet MS"/>
                <a:ea typeface="Arial"/>
              </a:rPr>
              <a:t>floor</a:t>
            </a:r>
            <a:r>
              <a:rPr lang="hu-HU" b="1" strike="noStrike" spc="-1" dirty="0">
                <a:solidFill>
                  <a:srgbClr val="5A6F81"/>
                </a:solidFill>
                <a:latin typeface="Trebuchet MS"/>
                <a:ea typeface="Arial"/>
              </a:rPr>
              <a:t> </a:t>
            </a:r>
            <a:r>
              <a:rPr lang="hu-HU" b="1" strike="noStrike" spc="-1" dirty="0" err="1">
                <a:solidFill>
                  <a:srgbClr val="5A6F81"/>
                </a:solidFill>
                <a:latin typeface="Trebuchet MS"/>
                <a:ea typeface="Arial"/>
              </a:rPr>
              <a:t>area</a:t>
            </a:r>
            <a:endParaRPr lang="hu-HU" b="0" strike="noStrike" spc="-1" dirty="0">
              <a:latin typeface="Arial"/>
            </a:endParaRPr>
          </a:p>
          <a:p>
            <a:pPr marL="457200" indent="-350280">
              <a:lnSpc>
                <a:spcPct val="100000"/>
              </a:lnSpc>
              <a:spcBef>
                <a:spcPts val="479"/>
              </a:spcBef>
            </a:pPr>
            <a:r>
              <a:rPr lang="hu-HU" b="1" strike="noStrike" spc="-1" dirty="0">
                <a:solidFill>
                  <a:srgbClr val="5A6F81"/>
                </a:solidFill>
                <a:latin typeface="Trebuchet MS"/>
                <a:ea typeface="Arial"/>
              </a:rPr>
              <a:t>           </a:t>
            </a:r>
            <a:r>
              <a:rPr lang="hu-HU" b="1" strike="noStrike" spc="-1" dirty="0" err="1">
                <a:solidFill>
                  <a:srgbClr val="5A6F81"/>
                </a:solidFill>
                <a:latin typeface="Trebuchet MS"/>
                <a:ea typeface="Arial"/>
              </a:rPr>
              <a:t>Category</a:t>
            </a:r>
            <a:r>
              <a:rPr lang="hu-HU" b="1" strike="noStrike" spc="-1" dirty="0">
                <a:solidFill>
                  <a:srgbClr val="5A6F81"/>
                </a:solidFill>
                <a:latin typeface="Trebuchet MS"/>
                <a:ea typeface="Arial"/>
              </a:rPr>
              <a:t> B: 4.3 l/s per </a:t>
            </a:r>
            <a:r>
              <a:rPr lang="hu-HU" b="0" strike="noStrike" spc="-1" dirty="0">
                <a:solidFill>
                  <a:srgbClr val="5A6F81"/>
                </a:solidFill>
                <a:latin typeface="Trebuchet MS"/>
                <a:ea typeface="Arial"/>
              </a:rPr>
              <a:t>m</a:t>
            </a:r>
            <a:r>
              <a:rPr lang="hu-HU" b="0" strike="noStrike" spc="-1" baseline="30000" dirty="0">
                <a:solidFill>
                  <a:srgbClr val="5A6F81"/>
                </a:solidFill>
                <a:latin typeface="Trebuchet MS"/>
                <a:ea typeface="Arial"/>
              </a:rPr>
              <a:t>2 </a:t>
            </a:r>
            <a:r>
              <a:rPr lang="hu-HU" b="1" strike="noStrike" spc="-1" dirty="0" err="1">
                <a:solidFill>
                  <a:srgbClr val="5A6F81"/>
                </a:solidFill>
                <a:latin typeface="Trebuchet MS"/>
                <a:ea typeface="Arial"/>
              </a:rPr>
              <a:t>floor</a:t>
            </a:r>
            <a:r>
              <a:rPr lang="hu-HU" b="1" strike="noStrike" spc="-1" dirty="0">
                <a:solidFill>
                  <a:srgbClr val="5A6F81"/>
                </a:solidFill>
                <a:latin typeface="Trebuchet MS"/>
                <a:ea typeface="Arial"/>
              </a:rPr>
              <a:t> </a:t>
            </a:r>
            <a:r>
              <a:rPr lang="hu-HU" b="1" strike="noStrike" spc="-1" dirty="0" err="1">
                <a:solidFill>
                  <a:srgbClr val="5A6F81"/>
                </a:solidFill>
                <a:latin typeface="Trebuchet MS"/>
                <a:ea typeface="Arial"/>
              </a:rPr>
              <a:t>area</a:t>
            </a:r>
            <a:endParaRPr lang="hu-HU" b="0" strike="noStrike" spc="-1" dirty="0">
              <a:latin typeface="Arial"/>
            </a:endParaRPr>
          </a:p>
          <a:p>
            <a:pPr marL="457200" indent="-350280">
              <a:lnSpc>
                <a:spcPct val="100000"/>
              </a:lnSpc>
              <a:spcBef>
                <a:spcPts val="479"/>
              </a:spcBef>
            </a:pPr>
            <a:r>
              <a:rPr lang="hu-HU" b="1" strike="noStrike" spc="-1" dirty="0">
                <a:solidFill>
                  <a:srgbClr val="5A6F81"/>
                </a:solidFill>
                <a:latin typeface="Trebuchet MS"/>
                <a:ea typeface="Arial"/>
              </a:rPr>
              <a:t>           </a:t>
            </a:r>
            <a:r>
              <a:rPr lang="hu-HU" b="1" strike="noStrike" spc="-1" dirty="0" err="1">
                <a:solidFill>
                  <a:srgbClr val="5A6F81"/>
                </a:solidFill>
                <a:latin typeface="Trebuchet MS"/>
                <a:ea typeface="Arial"/>
              </a:rPr>
              <a:t>Category</a:t>
            </a:r>
            <a:r>
              <a:rPr lang="hu-HU" b="1" strike="noStrike" spc="-1" dirty="0">
                <a:solidFill>
                  <a:srgbClr val="5A6F81"/>
                </a:solidFill>
                <a:latin typeface="Trebuchet MS"/>
                <a:ea typeface="Arial"/>
              </a:rPr>
              <a:t> C: 2.4 l/s per </a:t>
            </a:r>
            <a:r>
              <a:rPr lang="hu-HU" b="0" strike="noStrike" spc="-1" dirty="0">
                <a:solidFill>
                  <a:srgbClr val="5A6F81"/>
                </a:solidFill>
                <a:latin typeface="Trebuchet MS"/>
                <a:ea typeface="Arial"/>
              </a:rPr>
              <a:t>m</a:t>
            </a:r>
            <a:r>
              <a:rPr lang="hu-HU" b="0" strike="noStrike" spc="-1" baseline="30000" dirty="0">
                <a:solidFill>
                  <a:srgbClr val="5A6F81"/>
                </a:solidFill>
                <a:latin typeface="Trebuchet MS"/>
                <a:ea typeface="Arial"/>
              </a:rPr>
              <a:t>2 </a:t>
            </a:r>
            <a:r>
              <a:rPr lang="hu-HU" b="1" strike="noStrike" spc="-1" dirty="0" err="1">
                <a:solidFill>
                  <a:srgbClr val="5A6F81"/>
                </a:solidFill>
                <a:latin typeface="Trebuchet MS"/>
                <a:ea typeface="Arial"/>
              </a:rPr>
              <a:t>floor</a:t>
            </a:r>
            <a:r>
              <a:rPr lang="hu-HU" b="1" strike="noStrike" spc="-1" dirty="0">
                <a:solidFill>
                  <a:srgbClr val="5A6F81"/>
                </a:solidFill>
                <a:latin typeface="Trebuchet MS"/>
                <a:ea typeface="Arial"/>
              </a:rPr>
              <a:t> </a:t>
            </a:r>
            <a:r>
              <a:rPr lang="hu-HU" b="1" strike="noStrike" spc="-1" dirty="0" err="1">
                <a:solidFill>
                  <a:srgbClr val="5A6F81"/>
                </a:solidFill>
                <a:latin typeface="Trebuchet MS"/>
                <a:ea typeface="Arial"/>
              </a:rPr>
              <a:t>area</a:t>
            </a:r>
            <a:endParaRPr lang="hu-HU" b="0" strike="noStrike" spc="-1" dirty="0">
              <a:latin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26252-F978-44D4-95D5-BB9F86AB4FDB}"/>
              </a:ext>
            </a:extLst>
          </p:cNvPr>
          <p:cNvSpPr>
            <a:spLocks noGrp="1"/>
          </p:cNvSpPr>
          <p:nvPr>
            <p:ph idx="1"/>
          </p:nvPr>
        </p:nvSpPr>
        <p:spPr>
          <a:xfrm>
            <a:off x="107504" y="1052736"/>
            <a:ext cx="8784976" cy="5584030"/>
          </a:xfrm>
        </p:spPr>
        <p:txBody>
          <a:bodyPr/>
          <a:lstStyle/>
          <a:p>
            <a:pPr marL="106680" indent="0">
              <a:buNone/>
            </a:pPr>
            <a:r>
              <a:rPr lang="hu-HU" sz="1800" b="1" dirty="0" err="1">
                <a:solidFill>
                  <a:schemeClr val="accent1">
                    <a:lumMod val="75000"/>
                  </a:schemeClr>
                </a:solidFill>
              </a:rPr>
              <a:t>Person-related</a:t>
            </a:r>
            <a:r>
              <a:rPr lang="hu-HU" sz="1800" b="1" dirty="0">
                <a:solidFill>
                  <a:schemeClr val="accent1">
                    <a:lumMod val="75000"/>
                  </a:schemeClr>
                </a:solidFill>
              </a:rPr>
              <a:t> </a:t>
            </a:r>
            <a:r>
              <a:rPr lang="hu-HU" sz="1800" b="1" dirty="0" err="1">
                <a:solidFill>
                  <a:schemeClr val="accent1">
                    <a:lumMod val="75000"/>
                  </a:schemeClr>
                </a:solidFill>
              </a:rPr>
              <a:t>ventilation</a:t>
            </a:r>
            <a:r>
              <a:rPr lang="hu-HU" sz="1800" b="1" dirty="0">
                <a:solidFill>
                  <a:schemeClr val="accent1">
                    <a:lumMod val="75000"/>
                  </a:schemeClr>
                </a:solidFill>
              </a:rPr>
              <a:t> </a:t>
            </a:r>
            <a:r>
              <a:rPr lang="hu-HU" sz="1800" b="1" dirty="0" err="1">
                <a:solidFill>
                  <a:schemeClr val="accent1">
                    <a:lumMod val="75000"/>
                  </a:schemeClr>
                </a:solidFill>
              </a:rPr>
              <a:t>rate</a:t>
            </a:r>
            <a:r>
              <a:rPr lang="hu-HU" sz="1800" b="1" dirty="0">
                <a:solidFill>
                  <a:schemeClr val="accent1">
                    <a:lumMod val="75000"/>
                  </a:schemeClr>
                </a:solidFill>
              </a:rPr>
              <a:t>:</a:t>
            </a:r>
          </a:p>
          <a:p>
            <a:pPr marL="106680" indent="0">
              <a:buNone/>
            </a:pPr>
            <a:r>
              <a:rPr lang="en-US" sz="1800" dirty="0">
                <a:solidFill>
                  <a:schemeClr val="accent1">
                    <a:lumMod val="75000"/>
                  </a:schemeClr>
                </a:solidFill>
              </a:rPr>
              <a:t>Standards on fresh air demand of building rooms according to fresh air need of persons:</a:t>
            </a:r>
          </a:p>
          <a:p>
            <a:pPr marL="106680" indent="0">
              <a:buNone/>
            </a:pPr>
            <a:r>
              <a:rPr lang="en-US" sz="1800" dirty="0">
                <a:solidFill>
                  <a:schemeClr val="accent1">
                    <a:lumMod val="75000"/>
                  </a:schemeClr>
                </a:solidFill>
              </a:rPr>
              <a:t>  		</a:t>
            </a:r>
          </a:p>
          <a:p>
            <a:pPr marL="106680" indent="0">
              <a:buNone/>
            </a:pPr>
            <a:endParaRPr lang="en-US" sz="1800" dirty="0">
              <a:solidFill>
                <a:schemeClr val="accent1">
                  <a:lumMod val="75000"/>
                </a:schemeClr>
              </a:solidFill>
            </a:endParaRPr>
          </a:p>
          <a:p>
            <a:pPr marL="106680" indent="0" algn="ctr">
              <a:buNone/>
            </a:pPr>
            <a:r>
              <a:rPr lang="en-US" sz="1800" dirty="0">
                <a:solidFill>
                  <a:schemeClr val="accent1">
                    <a:lumMod val="75000"/>
                  </a:schemeClr>
                </a:solidFill>
              </a:rPr>
              <a:t>Average classroom condition: 2m</a:t>
            </a:r>
            <a:r>
              <a:rPr lang="en-US" sz="1800" baseline="30000" dirty="0">
                <a:solidFill>
                  <a:schemeClr val="accent1">
                    <a:lumMod val="75000"/>
                  </a:schemeClr>
                </a:solidFill>
              </a:rPr>
              <a:t>2</a:t>
            </a:r>
            <a:r>
              <a:rPr lang="en-US" sz="1800" dirty="0">
                <a:solidFill>
                  <a:schemeClr val="accent1">
                    <a:lumMod val="75000"/>
                  </a:schemeClr>
                </a:solidFill>
              </a:rPr>
              <a:t>/person </a:t>
            </a:r>
            <a:r>
              <a:rPr lang="en-US" sz="1800" dirty="0">
                <a:solidFill>
                  <a:schemeClr val="accent1">
                    <a:lumMod val="75000"/>
                  </a:schemeClr>
                </a:solidFill>
                <a:sym typeface="Symbol" panose="05050102010706020507" pitchFamily="18" charset="2"/>
              </a:rPr>
              <a:t> 6m</a:t>
            </a:r>
            <a:r>
              <a:rPr lang="en-US" sz="1800" baseline="30000" dirty="0">
                <a:solidFill>
                  <a:schemeClr val="accent1">
                    <a:lumMod val="75000"/>
                  </a:schemeClr>
                </a:solidFill>
                <a:sym typeface="Symbol" panose="05050102010706020507" pitchFamily="18" charset="2"/>
              </a:rPr>
              <a:t>3</a:t>
            </a:r>
            <a:r>
              <a:rPr lang="en-US" sz="1800" dirty="0">
                <a:solidFill>
                  <a:schemeClr val="accent1">
                    <a:lumMod val="75000"/>
                  </a:schemeClr>
                </a:solidFill>
                <a:sym typeface="Symbol" panose="05050102010706020507" pitchFamily="18" charset="2"/>
              </a:rPr>
              <a:t>/person</a:t>
            </a:r>
          </a:p>
          <a:p>
            <a:pPr marL="106680" indent="0">
              <a:buNone/>
            </a:pPr>
            <a:endParaRPr lang="en-US" sz="1800" dirty="0">
              <a:solidFill>
                <a:schemeClr val="accent1">
                  <a:lumMod val="75000"/>
                </a:schemeClr>
              </a:solidFill>
              <a:sym typeface="Symbol" panose="05050102010706020507" pitchFamily="18" charset="2"/>
            </a:endParaRPr>
          </a:p>
          <a:p>
            <a:pPr marL="106680" indent="0">
              <a:buNone/>
            </a:pPr>
            <a:endParaRPr lang="en-US" sz="1800" dirty="0">
              <a:solidFill>
                <a:schemeClr val="accent1">
                  <a:lumMod val="75000"/>
                </a:schemeClr>
              </a:solidFill>
              <a:sym typeface="Symbol" panose="05050102010706020507" pitchFamily="18" charset="2"/>
            </a:endParaRPr>
          </a:p>
          <a:p>
            <a:pPr marL="106680" indent="0" algn="ctr">
              <a:buNone/>
            </a:pPr>
            <a:r>
              <a:rPr lang="en-US" sz="1800" b="1" dirty="0">
                <a:solidFill>
                  <a:schemeClr val="accent1">
                    <a:lumMod val="75000"/>
                  </a:schemeClr>
                </a:solidFill>
                <a:sym typeface="Symbol" panose="05050102010706020507" pitchFamily="18" charset="2"/>
              </a:rPr>
              <a:t>The total air should be exchanged min. </a:t>
            </a:r>
            <a:r>
              <a:rPr lang="hu-HU" sz="1800" b="1" dirty="0">
                <a:solidFill>
                  <a:schemeClr val="accent1">
                    <a:lumMod val="75000"/>
                  </a:schemeClr>
                </a:solidFill>
                <a:sym typeface="Symbol" panose="05050102010706020507" pitchFamily="18" charset="2"/>
              </a:rPr>
              <a:t>3-6</a:t>
            </a:r>
            <a:r>
              <a:rPr lang="en-US" sz="1800" b="1" dirty="0">
                <a:solidFill>
                  <a:schemeClr val="accent1">
                    <a:lumMod val="75000"/>
                  </a:schemeClr>
                </a:solidFill>
                <a:sym typeface="Symbol" panose="05050102010706020507" pitchFamily="18" charset="2"/>
              </a:rPr>
              <a:t> times /hour</a:t>
            </a:r>
          </a:p>
          <a:p>
            <a:pPr marL="106680" indent="0" algn="just">
              <a:buNone/>
            </a:pPr>
            <a:r>
              <a:rPr lang="hu-HU" altLang="en-US" sz="1800" kern="1200" dirty="0">
                <a:solidFill>
                  <a:schemeClr val="accent1">
                    <a:lumMod val="75000"/>
                  </a:schemeClr>
                </a:solidFill>
                <a:latin typeface="Trebuchet MS" panose="020B0603020202020204" pitchFamily="34" charset="0"/>
              </a:rPr>
              <a:t>Insufficient </a:t>
            </a:r>
            <a:r>
              <a:rPr lang="en-US" altLang="hu-HU" sz="1800" kern="1200" dirty="0">
                <a:solidFill>
                  <a:schemeClr val="accent1">
                    <a:lumMod val="75000"/>
                  </a:schemeClr>
                </a:solidFill>
                <a:latin typeface="Trebuchet MS" panose="020B0603020202020204" pitchFamily="34" charset="0"/>
              </a:rPr>
              <a:t>natural ventilation causes </a:t>
            </a:r>
            <a:r>
              <a:rPr lang="hu-HU" altLang="hu-HU" sz="1800" kern="1200" dirty="0">
                <a:solidFill>
                  <a:schemeClr val="accent1">
                    <a:lumMod val="75000"/>
                  </a:schemeClr>
                </a:solidFill>
                <a:latin typeface="Trebuchet MS" panose="020B0603020202020204" pitchFamily="34" charset="0"/>
              </a:rPr>
              <a:t>in</a:t>
            </a:r>
            <a:r>
              <a:rPr lang="en-US" altLang="hu-HU" sz="1800" kern="1200" dirty="0">
                <a:solidFill>
                  <a:schemeClr val="accent1">
                    <a:lumMod val="75000"/>
                  </a:schemeClr>
                </a:solidFill>
                <a:latin typeface="Trebuchet MS" panose="020B0603020202020204" pitchFamily="34" charset="0"/>
              </a:rPr>
              <a:t>creased moisture/mold, enhanced concentration of bacteria/viruses/fungi and chemical pollutants</a:t>
            </a:r>
            <a:r>
              <a:rPr lang="hu-HU" altLang="hu-HU" sz="1800" kern="1200" dirty="0">
                <a:solidFill>
                  <a:schemeClr val="accent1">
                    <a:lumMod val="75000"/>
                  </a:schemeClr>
                </a:solidFill>
                <a:latin typeface="Trebuchet MS" panose="020B0603020202020204" pitchFamily="34" charset="0"/>
              </a:rPr>
              <a:t>, </a:t>
            </a:r>
            <a:r>
              <a:rPr lang="en-US" altLang="hu-HU" sz="1800" kern="1200" dirty="0">
                <a:solidFill>
                  <a:schemeClr val="accent1">
                    <a:lumMod val="75000"/>
                  </a:schemeClr>
                </a:solidFill>
                <a:latin typeface="Trebuchet MS" panose="020B0603020202020204" pitchFamily="34" charset="0"/>
              </a:rPr>
              <a:t>as well </a:t>
            </a:r>
            <a:r>
              <a:rPr lang="hu-HU" altLang="hu-HU" sz="1800" kern="1200" dirty="0">
                <a:solidFill>
                  <a:schemeClr val="accent1">
                    <a:lumMod val="75000"/>
                  </a:schemeClr>
                </a:solidFill>
                <a:latin typeface="Trebuchet MS" panose="020B0603020202020204" pitchFamily="34" charset="0"/>
              </a:rPr>
              <a:t>unpleasent  </a:t>
            </a:r>
            <a:r>
              <a:rPr lang="en-US" altLang="hu-HU" sz="1800" kern="1200" dirty="0">
                <a:solidFill>
                  <a:schemeClr val="accent1">
                    <a:lumMod val="75000"/>
                  </a:schemeClr>
                </a:solidFill>
                <a:latin typeface="Trebuchet MS" panose="020B0603020202020204" pitchFamily="34" charset="0"/>
              </a:rPr>
              <a:t>odors.</a:t>
            </a:r>
            <a:endParaRPr lang="en-US" sz="1800" dirty="0">
              <a:solidFill>
                <a:schemeClr val="accent1">
                  <a:lumMod val="75000"/>
                </a:schemeClr>
              </a:solidFill>
              <a:sym typeface="Symbol" panose="05050102010706020507" pitchFamily="18" charset="2"/>
            </a:endParaRPr>
          </a:p>
          <a:p>
            <a:pPr marL="106680" indent="0" eaLnBrk="1" hangingPunct="1">
              <a:spcAft>
                <a:spcPts val="600"/>
              </a:spcAft>
              <a:buNone/>
            </a:pPr>
            <a:r>
              <a:rPr lang="hu-HU" altLang="hu-HU" sz="1800" b="1" dirty="0" err="1">
                <a:solidFill>
                  <a:schemeClr val="accent1">
                    <a:lumMod val="75000"/>
                  </a:schemeClr>
                </a:solidFill>
              </a:rPr>
              <a:t>Ventilation</a:t>
            </a:r>
            <a:r>
              <a:rPr lang="hu-HU" altLang="hu-HU" sz="1800" b="1" dirty="0">
                <a:solidFill>
                  <a:schemeClr val="accent1">
                    <a:lumMod val="75000"/>
                  </a:schemeClr>
                </a:solidFill>
              </a:rPr>
              <a:t> methods</a:t>
            </a:r>
            <a:r>
              <a:rPr lang="en-US" altLang="hu-HU" sz="1800" b="1" dirty="0">
                <a:solidFill>
                  <a:schemeClr val="accent1">
                    <a:lumMod val="75000"/>
                  </a:schemeClr>
                </a:solidFill>
              </a:rPr>
              <a:t>:</a:t>
            </a:r>
            <a:endParaRPr lang="hu-HU" altLang="hu-HU" sz="1800" b="1" dirty="0">
              <a:solidFill>
                <a:schemeClr val="accent1">
                  <a:lumMod val="75000"/>
                </a:schemeClr>
              </a:solidFill>
            </a:endParaRPr>
          </a:p>
          <a:p>
            <a:pPr eaLnBrk="1" hangingPunct="1">
              <a:spcBef>
                <a:spcPct val="25000"/>
              </a:spcBef>
              <a:spcAft>
                <a:spcPct val="25000"/>
              </a:spcAft>
              <a:buFont typeface="Wingdings" panose="05000000000000000000" pitchFamily="2" charset="2"/>
              <a:buChar char="Ø"/>
            </a:pPr>
            <a:r>
              <a:rPr lang="hu-HU" altLang="hu-HU" sz="1800" dirty="0">
                <a:solidFill>
                  <a:schemeClr val="accent1">
                    <a:lumMod val="75000"/>
                  </a:schemeClr>
                </a:solidFill>
              </a:rPr>
              <a:t> Natural ventilation (windows or vent-holes)</a:t>
            </a:r>
          </a:p>
          <a:p>
            <a:pPr eaLnBrk="1" hangingPunct="1">
              <a:spcBef>
                <a:spcPct val="25000"/>
              </a:spcBef>
              <a:spcAft>
                <a:spcPct val="25000"/>
              </a:spcAft>
              <a:buFont typeface="Wingdings" panose="05000000000000000000" pitchFamily="2" charset="2"/>
              <a:buChar char="Ø"/>
            </a:pPr>
            <a:r>
              <a:rPr lang="hu-HU" altLang="hu-HU" sz="1800" dirty="0">
                <a:solidFill>
                  <a:schemeClr val="accent1">
                    <a:lumMod val="75000"/>
                  </a:schemeClr>
                </a:solidFill>
              </a:rPr>
              <a:t> Mechanical ventilation (with fans)</a:t>
            </a:r>
          </a:p>
          <a:p>
            <a:pPr marL="106680" indent="0">
              <a:buNone/>
            </a:pPr>
            <a:endParaRPr lang="en-US" sz="1800" dirty="0">
              <a:solidFill>
                <a:schemeClr val="accent1">
                  <a:lumMod val="75000"/>
                </a:schemeClr>
              </a:solidFill>
              <a:sym typeface="Symbol" panose="05050102010706020507" pitchFamily="18" charset="2"/>
            </a:endParaRPr>
          </a:p>
          <a:p>
            <a:pPr marL="106680" indent="0">
              <a:buNone/>
            </a:pPr>
            <a:endParaRPr lang="en-US" sz="1800" dirty="0">
              <a:solidFill>
                <a:schemeClr val="accent1">
                  <a:lumMod val="75000"/>
                </a:schemeClr>
              </a:solidFill>
              <a:sym typeface="Symbol" panose="05050102010706020507" pitchFamily="18" charset="2"/>
            </a:endParaRPr>
          </a:p>
          <a:p>
            <a:pPr marL="106680" indent="0">
              <a:buNone/>
            </a:pPr>
            <a:endParaRPr lang="en-US" sz="1800" dirty="0">
              <a:solidFill>
                <a:schemeClr val="accent1">
                  <a:lumMod val="75000"/>
                </a:schemeClr>
              </a:solidFill>
            </a:endParaRPr>
          </a:p>
        </p:txBody>
      </p:sp>
      <p:sp>
        <p:nvSpPr>
          <p:cNvPr id="5" name="Rectangle 2">
            <a:extLst>
              <a:ext uri="{FF2B5EF4-FFF2-40B4-BE49-F238E27FC236}">
                <a16:creationId xmlns:a16="http://schemas.microsoft.com/office/drawing/2014/main" id="{71B6EA33-7408-45AC-8BAD-A3C5392E4C3F}"/>
              </a:ext>
            </a:extLst>
          </p:cNvPr>
          <p:cNvSpPr>
            <a:spLocks noGrp="1" noChangeArrowheads="1"/>
          </p:cNvSpPr>
          <p:nvPr>
            <p:ph type="title"/>
          </p:nvPr>
        </p:nvSpPr>
        <p:spPr>
          <a:xfrm>
            <a:off x="-6350" y="149225"/>
            <a:ext cx="6588125" cy="685800"/>
          </a:xfrm>
        </p:spPr>
        <p:txBody>
          <a:bodyPr/>
          <a:lstStyle/>
          <a:p>
            <a:pPr eaLnBrk="1" hangingPunct="1"/>
            <a:r>
              <a:rPr lang="hu-HU" altLang="hu-HU" sz="2400" b="1" dirty="0">
                <a:solidFill>
                  <a:schemeClr val="accent1">
                    <a:lumMod val="75000"/>
                  </a:schemeClr>
                </a:solidFill>
                <a:latin typeface="Trebuchet MS" panose="020B0603020202020204" pitchFamily="34" charset="0"/>
              </a:rPr>
              <a:t>Fresh air demand / </a:t>
            </a:r>
            <a:r>
              <a:rPr lang="en-US" altLang="hu-HU" sz="2400" b="1" dirty="0">
                <a:solidFill>
                  <a:schemeClr val="accent1">
                    <a:lumMod val="75000"/>
                  </a:schemeClr>
                </a:solidFill>
                <a:latin typeface="Trebuchet MS" panose="020B0603020202020204" pitchFamily="34" charset="0"/>
              </a:rPr>
              <a:t>3</a:t>
            </a:r>
            <a:endParaRPr lang="hu-HU" altLang="hu-HU" sz="2400" b="1" dirty="0">
              <a:solidFill>
                <a:schemeClr val="accent1">
                  <a:lumMod val="75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BFA850FB-3D00-44FD-B3A7-57E30E280773}"/>
              </a:ext>
            </a:extLst>
          </p:cNvPr>
          <p:cNvSpPr/>
          <p:nvPr/>
        </p:nvSpPr>
        <p:spPr>
          <a:xfrm>
            <a:off x="1619672" y="1988840"/>
            <a:ext cx="5688632" cy="612068"/>
          </a:xfrm>
          <a:prstGeom prst="rect">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accent1">
                    <a:lumMod val="75000"/>
                  </a:schemeClr>
                </a:solidFill>
                <a:latin typeface="Trebuchet MS" panose="020B0603020202020204" pitchFamily="34" charset="0"/>
              </a:rPr>
              <a:t>fresh air demand ≈ </a:t>
            </a:r>
            <a:r>
              <a:rPr lang="hu-HU" sz="2000" b="1" i="1" dirty="0">
                <a:solidFill>
                  <a:schemeClr val="accent1">
                    <a:lumMod val="75000"/>
                  </a:schemeClr>
                </a:solidFill>
                <a:latin typeface="Trebuchet MS" panose="020B0603020202020204" pitchFamily="34" charset="0"/>
              </a:rPr>
              <a:t>15-</a:t>
            </a:r>
            <a:r>
              <a:rPr lang="en-US" sz="2000" b="1" i="1" dirty="0">
                <a:solidFill>
                  <a:schemeClr val="accent1">
                    <a:lumMod val="75000"/>
                  </a:schemeClr>
                </a:solidFill>
                <a:latin typeface="Trebuchet MS" panose="020B0603020202020204" pitchFamily="34" charset="0"/>
              </a:rPr>
              <a:t>3</a:t>
            </a:r>
            <a:r>
              <a:rPr lang="hu-HU" sz="2000" b="1" i="1" dirty="0">
                <a:solidFill>
                  <a:schemeClr val="accent1">
                    <a:lumMod val="75000"/>
                  </a:schemeClr>
                </a:solidFill>
                <a:latin typeface="Trebuchet MS" panose="020B0603020202020204" pitchFamily="34" charset="0"/>
              </a:rPr>
              <a:t>6</a:t>
            </a:r>
            <a:r>
              <a:rPr lang="en-US" sz="2000" b="1" dirty="0">
                <a:solidFill>
                  <a:schemeClr val="accent1">
                    <a:lumMod val="75000"/>
                  </a:schemeClr>
                </a:solidFill>
                <a:latin typeface="Trebuchet MS" panose="020B0603020202020204" pitchFamily="34" charset="0"/>
              </a:rPr>
              <a:t> </a:t>
            </a:r>
            <a:r>
              <a:rPr lang="en-GB" altLang="hu-HU" sz="2000" noProof="1">
                <a:solidFill>
                  <a:schemeClr val="accent1">
                    <a:lumMod val="75000"/>
                  </a:schemeClr>
                </a:solidFill>
                <a:latin typeface="Trebuchet MS" panose="020B0603020202020204" pitchFamily="34" charset="0"/>
              </a:rPr>
              <a:t>m</a:t>
            </a:r>
            <a:r>
              <a:rPr lang="en-GB" altLang="hu-HU" sz="2000" baseline="30000" noProof="1">
                <a:solidFill>
                  <a:schemeClr val="accent1">
                    <a:lumMod val="75000"/>
                  </a:schemeClr>
                </a:solidFill>
                <a:latin typeface="Trebuchet MS" panose="020B0603020202020204" pitchFamily="34" charset="0"/>
              </a:rPr>
              <a:t>3</a:t>
            </a:r>
            <a:r>
              <a:rPr lang="en-US" sz="2000" b="1" dirty="0">
                <a:solidFill>
                  <a:schemeClr val="accent1">
                    <a:lumMod val="75000"/>
                  </a:schemeClr>
                </a:solidFill>
                <a:latin typeface="Trebuchet MS" panose="020B0603020202020204" pitchFamily="34" charset="0"/>
              </a:rPr>
              <a:t>/person</a:t>
            </a:r>
            <a:r>
              <a:rPr lang="hu-HU" sz="2000" b="1" dirty="0">
                <a:solidFill>
                  <a:schemeClr val="accent1">
                    <a:lumMod val="75000"/>
                  </a:schemeClr>
                </a:solidFill>
                <a:latin typeface="Trebuchet MS" panose="020B0603020202020204" pitchFamily="34" charset="0"/>
              </a:rPr>
              <a:t>/</a:t>
            </a:r>
            <a:r>
              <a:rPr lang="hu-HU" sz="2000" b="1" dirty="0" err="1">
                <a:solidFill>
                  <a:schemeClr val="accent1">
                    <a:lumMod val="75000"/>
                  </a:schemeClr>
                </a:solidFill>
                <a:latin typeface="Trebuchet MS" panose="020B0603020202020204" pitchFamily="34" charset="0"/>
              </a:rPr>
              <a:t>hour</a:t>
            </a:r>
            <a:endParaRPr lang="en-US" sz="2000" b="1" dirty="0">
              <a:solidFill>
                <a:schemeClr val="accent1">
                  <a:lumMod val="75000"/>
                </a:schemeClr>
              </a:solidFill>
              <a:latin typeface="Trebuchet MS" panose="020B0603020202020204" pitchFamily="34" charset="0"/>
            </a:endParaRPr>
          </a:p>
        </p:txBody>
      </p:sp>
      <p:sp>
        <p:nvSpPr>
          <p:cNvPr id="10" name="Arrow: Down 9">
            <a:extLst>
              <a:ext uri="{FF2B5EF4-FFF2-40B4-BE49-F238E27FC236}">
                <a16:creationId xmlns:a16="http://schemas.microsoft.com/office/drawing/2014/main" id="{6F2C8FF2-050D-4EBF-91E3-227CC6A24692}"/>
              </a:ext>
            </a:extLst>
          </p:cNvPr>
          <p:cNvSpPr/>
          <p:nvPr/>
        </p:nvSpPr>
        <p:spPr>
          <a:xfrm>
            <a:off x="4039183" y="3251404"/>
            <a:ext cx="648072" cy="397731"/>
          </a:xfrm>
          <a:prstGeom prst="down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7095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 name="TextShape 1"/>
          <p:cNvSpPr txBox="1"/>
          <p:nvPr/>
        </p:nvSpPr>
        <p:spPr>
          <a:xfrm>
            <a:off x="0" y="73477"/>
            <a:ext cx="6821280" cy="86364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Natural ventilation</a:t>
            </a:r>
          </a:p>
        </p:txBody>
      </p:sp>
      <p:sp>
        <p:nvSpPr>
          <p:cNvPr id="985" name="TextShape 2"/>
          <p:cNvSpPr txBox="1"/>
          <p:nvPr/>
        </p:nvSpPr>
        <p:spPr>
          <a:xfrm>
            <a:off x="323640" y="1196640"/>
            <a:ext cx="8640720" cy="5257440"/>
          </a:xfrm>
          <a:prstGeom prst="rect">
            <a:avLst/>
          </a:prstGeom>
          <a:noFill/>
          <a:ln>
            <a:noFill/>
          </a:ln>
        </p:spPr>
        <p:txBody>
          <a:bodyPr tIns="91440" bIns="91440">
            <a:noAutofit/>
          </a:bodyPr>
          <a:lstStyle/>
          <a:p>
            <a:pPr algn="just">
              <a:lnSpc>
                <a:spcPct val="100000"/>
              </a:lnSpc>
              <a:spcBef>
                <a:spcPts val="479"/>
              </a:spcBef>
            </a:pPr>
            <a:r>
              <a:rPr lang="hu-HU" b="0" u="sng" strike="noStrike" spc="-1" dirty="0">
                <a:solidFill>
                  <a:srgbClr val="5A6F81"/>
                </a:solidFill>
                <a:uFillTx/>
                <a:latin typeface="Trebuchet MS"/>
                <a:ea typeface="Trebuchet MS"/>
              </a:rPr>
              <a:t>Infiltration</a:t>
            </a:r>
            <a:r>
              <a:rPr lang="hu-HU" b="0" strike="noStrike" spc="-1" dirty="0">
                <a:solidFill>
                  <a:srgbClr val="5A6F81"/>
                </a:solidFill>
                <a:latin typeface="Trebuchet MS"/>
                <a:ea typeface="Trebuchet MS"/>
              </a:rPr>
              <a:t>: random/ intentional flow of  outdoor air through   windows, cracks and different openings in the buildings.</a:t>
            </a:r>
            <a:endParaRPr lang="hu-HU" b="0" strike="noStrike" spc="-1" dirty="0">
              <a:latin typeface="Arial"/>
            </a:endParaRPr>
          </a:p>
          <a:p>
            <a:pPr algn="just">
              <a:lnSpc>
                <a:spcPct val="100000"/>
              </a:lnSpc>
              <a:spcBef>
                <a:spcPts val="479"/>
              </a:spcBef>
              <a:spcAft>
                <a:spcPts val="1199"/>
              </a:spcAft>
            </a:pPr>
            <a:r>
              <a:rPr lang="hu-HU" b="0" u="sng" strike="noStrike" spc="-1" dirty="0">
                <a:solidFill>
                  <a:srgbClr val="5A6F81"/>
                </a:solidFill>
                <a:uFillTx/>
                <a:latin typeface="Trebuchet MS"/>
                <a:ea typeface="Trebuchet MS"/>
              </a:rPr>
              <a:t>Exfiltration</a:t>
            </a:r>
            <a:r>
              <a:rPr lang="hu-HU" b="0" strike="noStrike" spc="-1" dirty="0">
                <a:solidFill>
                  <a:srgbClr val="5A6F81"/>
                </a:solidFill>
                <a:latin typeface="Trebuchet MS"/>
                <a:ea typeface="Trebuchet MS"/>
              </a:rPr>
              <a:t>: movement of air from indoor to outdoor.</a:t>
            </a:r>
            <a:endParaRPr lang="hu-HU" b="0" strike="noStrike" spc="-1" dirty="0">
              <a:latin typeface="Arial"/>
            </a:endParaRPr>
          </a:p>
          <a:p>
            <a:pPr algn="just">
              <a:lnSpc>
                <a:spcPct val="100000"/>
              </a:lnSpc>
              <a:spcBef>
                <a:spcPts val="479"/>
              </a:spcBef>
              <a:spcAft>
                <a:spcPts val="601"/>
              </a:spcAft>
            </a:pPr>
            <a:r>
              <a:rPr lang="hu-HU" b="1" strike="noStrike" spc="-1" dirty="0">
                <a:solidFill>
                  <a:srgbClr val="5A6F81"/>
                </a:solidFill>
                <a:latin typeface="Trebuchet MS"/>
                <a:ea typeface="Trebuchet MS"/>
              </a:rPr>
              <a:t>Natural Ventilation</a:t>
            </a:r>
            <a:endParaRPr lang="hu-HU" b="0" strike="noStrike" spc="-1" dirty="0">
              <a:latin typeface="Arial"/>
            </a:endParaRPr>
          </a:p>
          <a:p>
            <a:pPr algn="just">
              <a:lnSpc>
                <a:spcPct val="100000"/>
              </a:lnSpc>
              <a:spcBef>
                <a:spcPts val="479"/>
              </a:spcBef>
            </a:pPr>
            <a:r>
              <a:rPr lang="hu-HU" b="0" strike="noStrike" spc="-1" dirty="0">
                <a:solidFill>
                  <a:srgbClr val="5A6F81"/>
                </a:solidFill>
                <a:latin typeface="Trebuchet MS"/>
                <a:ea typeface="Trebuchet MS"/>
              </a:rPr>
              <a:t>Air Flow- occurs mainly due to two gradients:</a:t>
            </a:r>
            <a:endParaRPr lang="hu-HU" b="0" strike="noStrike" spc="-1" dirty="0">
              <a:latin typeface="Arial"/>
            </a:endParaRPr>
          </a:p>
          <a:p>
            <a:pPr algn="just">
              <a:lnSpc>
                <a:spcPct val="100000"/>
              </a:lnSpc>
              <a:spcBef>
                <a:spcPts val="479"/>
              </a:spcBef>
            </a:pPr>
            <a:r>
              <a:rPr lang="hu-HU" b="0" strike="noStrike" spc="-1" dirty="0">
                <a:solidFill>
                  <a:srgbClr val="5A6F81"/>
                </a:solidFill>
                <a:latin typeface="Trebuchet MS"/>
                <a:ea typeface="Trebuchet MS"/>
              </a:rPr>
              <a:t>- Pressure –  difference between outdoor and indoor pressure</a:t>
            </a:r>
            <a:endParaRPr lang="hu-HU" b="0" strike="noStrike" spc="-1" dirty="0">
              <a:latin typeface="Arial"/>
            </a:endParaRPr>
          </a:p>
          <a:p>
            <a:pPr algn="just">
              <a:lnSpc>
                <a:spcPct val="100000"/>
              </a:lnSpc>
              <a:spcBef>
                <a:spcPts val="479"/>
              </a:spcBef>
            </a:pPr>
            <a:r>
              <a:rPr lang="hu-HU" b="0" strike="noStrike" spc="-1" dirty="0">
                <a:solidFill>
                  <a:srgbClr val="5A6F81"/>
                </a:solidFill>
                <a:latin typeface="Trebuchet MS"/>
                <a:ea typeface="Trebuchet MS"/>
              </a:rPr>
              <a:t>- Temperature - when the inside air temperature differs from outside one</a:t>
            </a:r>
            <a:endParaRPr lang="hu-HU" b="0" strike="noStrike" spc="-1" dirty="0">
              <a:latin typeface="Arial"/>
            </a:endParaRPr>
          </a:p>
          <a:p>
            <a:pPr algn="just">
              <a:lnSpc>
                <a:spcPct val="100000"/>
              </a:lnSpc>
              <a:spcBef>
                <a:spcPts val="479"/>
              </a:spcBef>
            </a:pPr>
            <a:endParaRPr lang="hu-HU" b="0" strike="noStrike" spc="-1" dirty="0">
              <a:latin typeface="Arial"/>
            </a:endParaRPr>
          </a:p>
          <a:p>
            <a:pPr algn="just">
              <a:lnSpc>
                <a:spcPct val="100000"/>
              </a:lnSpc>
              <a:spcBef>
                <a:spcPts val="479"/>
              </a:spcBef>
            </a:pPr>
            <a:r>
              <a:rPr lang="hu-HU" b="0" strike="noStrike" spc="-1" dirty="0">
                <a:solidFill>
                  <a:srgbClr val="5A6F81"/>
                </a:solidFill>
                <a:latin typeface="Trebuchet MS"/>
                <a:ea typeface="Trebuchet MS"/>
              </a:rPr>
              <a:t>Natural ventilation in general inefficient as it is not uniformly distributed. Air doesn’t circulate evenly and stale air remains  in some spaces.</a:t>
            </a:r>
            <a:endParaRPr lang="hu-HU" b="0" strike="noStrike" spc="-1" dirty="0">
              <a:latin typeface="Arial"/>
            </a:endParaRPr>
          </a:p>
          <a:p>
            <a:pPr algn="just">
              <a:lnSpc>
                <a:spcPct val="100000"/>
              </a:lnSpc>
              <a:spcBef>
                <a:spcPts val="479"/>
              </a:spcBef>
            </a:pPr>
            <a:r>
              <a:rPr lang="hu-HU" b="0" strike="noStrike" spc="-1" dirty="0">
                <a:solidFill>
                  <a:srgbClr val="5A6F81"/>
                </a:solidFill>
                <a:latin typeface="Trebuchet MS"/>
                <a:ea typeface="Trebuchet MS"/>
              </a:rPr>
              <a:t>It transfers pollen and other contaminants from ambient air.</a:t>
            </a:r>
            <a:endParaRPr lang="hu-HU" b="0" strike="noStrike" spc="-1" dirty="0">
              <a:latin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 name="TextShape 1"/>
          <p:cNvSpPr txBox="1"/>
          <p:nvPr/>
        </p:nvSpPr>
        <p:spPr>
          <a:xfrm>
            <a:off x="0" y="35716"/>
            <a:ext cx="6948000" cy="86364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Mechanical ventilation</a:t>
            </a:r>
          </a:p>
        </p:txBody>
      </p:sp>
      <p:sp>
        <p:nvSpPr>
          <p:cNvPr id="987" name="CustomShape 2"/>
          <p:cNvSpPr/>
          <p:nvPr/>
        </p:nvSpPr>
        <p:spPr>
          <a:xfrm>
            <a:off x="251640" y="1197359"/>
            <a:ext cx="7992360" cy="50633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60"/>
              </a:spcBef>
            </a:pPr>
            <a:r>
              <a:rPr lang="hu-HU" b="0" strike="noStrike" spc="-1" dirty="0">
                <a:solidFill>
                  <a:srgbClr val="5A6F81"/>
                </a:solidFill>
                <a:latin typeface="Trebuchet MS"/>
              </a:rPr>
              <a:t>Involves use of fans and or air-conditioning equipments. </a:t>
            </a:r>
            <a:endParaRPr lang="hu-HU" b="0" strike="noStrike" spc="-1" dirty="0">
              <a:latin typeface="Arial"/>
            </a:endParaRPr>
          </a:p>
          <a:p>
            <a:pPr>
              <a:lnSpc>
                <a:spcPct val="100000"/>
              </a:lnSpc>
              <a:spcBef>
                <a:spcPts val="360"/>
              </a:spcBef>
            </a:pPr>
            <a:endParaRPr lang="hu-HU" b="0" strike="noStrike" spc="-1" dirty="0">
              <a:latin typeface="Arial"/>
            </a:endParaRPr>
          </a:p>
          <a:p>
            <a:pPr>
              <a:lnSpc>
                <a:spcPct val="100000"/>
              </a:lnSpc>
              <a:spcBef>
                <a:spcPts val="360"/>
              </a:spcBef>
            </a:pPr>
            <a:r>
              <a:rPr lang="hu-HU" b="0" strike="noStrike" spc="-1" dirty="0">
                <a:solidFill>
                  <a:srgbClr val="5A6F81"/>
                </a:solidFill>
                <a:latin typeface="Trebuchet MS"/>
              </a:rPr>
              <a:t>Main points of mechanical ventilation: </a:t>
            </a:r>
            <a:endParaRPr lang="hu-HU" b="0" strike="noStrike" spc="-1" dirty="0">
              <a:latin typeface="Arial"/>
            </a:endParaRPr>
          </a:p>
          <a:p>
            <a:pPr marL="285840" indent="-285480">
              <a:lnSpc>
                <a:spcPct val="100000"/>
              </a:lnSpc>
              <a:spcBef>
                <a:spcPts val="360"/>
              </a:spcBef>
              <a:buClr>
                <a:srgbClr val="5A6F81"/>
              </a:buClr>
              <a:buFont typeface="Wingdings" charset="2"/>
              <a:buChar char=""/>
            </a:pPr>
            <a:r>
              <a:rPr lang="hu-HU" b="0" strike="noStrike" spc="-1" dirty="0">
                <a:solidFill>
                  <a:srgbClr val="5A6F81"/>
                </a:solidFill>
                <a:latin typeface="Trebuchet MS"/>
              </a:rPr>
              <a:t>pulling fresh air from outside to indoor</a:t>
            </a:r>
            <a:endParaRPr lang="hu-HU" b="0" strike="noStrike" spc="-1" dirty="0">
              <a:latin typeface="Arial"/>
            </a:endParaRPr>
          </a:p>
          <a:p>
            <a:pPr marL="285840" indent="-285480">
              <a:lnSpc>
                <a:spcPct val="100000"/>
              </a:lnSpc>
              <a:spcBef>
                <a:spcPts val="360"/>
              </a:spcBef>
              <a:buClr>
                <a:srgbClr val="5A6F81"/>
              </a:buClr>
              <a:buFont typeface="Wingdings" charset="2"/>
              <a:buChar char=""/>
            </a:pPr>
            <a:r>
              <a:rPr lang="hu-HU" b="0" strike="noStrike" spc="-1" dirty="0">
                <a:solidFill>
                  <a:srgbClr val="5A6F81"/>
                </a:solidFill>
                <a:latin typeface="Trebuchet MS"/>
              </a:rPr>
              <a:t>transfer stale air to outside</a:t>
            </a:r>
            <a:endParaRPr lang="hu-HU" b="0" strike="noStrike" spc="-1" dirty="0">
              <a:latin typeface="Arial"/>
            </a:endParaRPr>
          </a:p>
          <a:p>
            <a:pPr marL="285840" indent="-285480">
              <a:lnSpc>
                <a:spcPct val="100000"/>
              </a:lnSpc>
              <a:spcBef>
                <a:spcPts val="360"/>
              </a:spcBef>
              <a:buClr>
                <a:srgbClr val="5A6F81"/>
              </a:buClr>
              <a:buFont typeface="Wingdings" charset="2"/>
              <a:buChar char=""/>
            </a:pPr>
            <a:r>
              <a:rPr lang="hu-HU" b="0" strike="noStrike" spc="-1" dirty="0">
                <a:solidFill>
                  <a:srgbClr val="5A6F81"/>
                </a:solidFill>
                <a:latin typeface="Trebuchet MS"/>
              </a:rPr>
              <a:t>adjusting temperature and humidity inside. </a:t>
            </a:r>
            <a:endParaRPr lang="hu-HU" b="0" strike="noStrike" spc="-1" dirty="0">
              <a:latin typeface="Arial"/>
            </a:endParaRPr>
          </a:p>
          <a:p>
            <a:pPr>
              <a:lnSpc>
                <a:spcPct val="100000"/>
              </a:lnSpc>
              <a:spcBef>
                <a:spcPts val="360"/>
              </a:spcBef>
            </a:pPr>
            <a:endParaRPr lang="hu-HU" b="0" strike="noStrike" spc="-1" dirty="0">
              <a:latin typeface="Arial"/>
            </a:endParaRPr>
          </a:p>
          <a:p>
            <a:pPr algn="ctr">
              <a:lnSpc>
                <a:spcPct val="100000"/>
              </a:lnSpc>
              <a:spcBef>
                <a:spcPts val="360"/>
              </a:spcBef>
            </a:pPr>
            <a:r>
              <a:rPr lang="hu-HU" b="1" strike="noStrike" spc="-1" dirty="0">
                <a:solidFill>
                  <a:srgbClr val="5A6F81"/>
                </a:solidFill>
                <a:latin typeface="Trebuchet MS"/>
              </a:rPr>
              <a:t>       </a:t>
            </a:r>
            <a:endParaRPr lang="hu-HU" b="0" strike="noStrike" spc="-1" dirty="0">
              <a:latin typeface="Arial"/>
            </a:endParaRPr>
          </a:p>
          <a:p>
            <a:pPr>
              <a:lnSpc>
                <a:spcPct val="100000"/>
              </a:lnSpc>
              <a:spcBef>
                <a:spcPts val="360"/>
              </a:spcBef>
            </a:pPr>
            <a:endParaRPr lang="hu-HU" b="0" strike="noStrike" spc="-1" dirty="0">
              <a:latin typeface="Arial"/>
            </a:endParaRPr>
          </a:p>
          <a:p>
            <a:pPr>
              <a:lnSpc>
                <a:spcPct val="100000"/>
              </a:lnSpc>
              <a:spcBef>
                <a:spcPts val="360"/>
              </a:spcBef>
            </a:pPr>
            <a:r>
              <a:rPr lang="hu-HU" b="0" strike="noStrike" spc="-1" dirty="0">
                <a:solidFill>
                  <a:srgbClr val="5A6F81"/>
                </a:solidFill>
                <a:latin typeface="Trebuchet MS"/>
              </a:rPr>
              <a:t>	</a:t>
            </a:r>
            <a:endParaRPr lang="hu-HU" b="0" strike="noStrike" spc="-1" dirty="0">
              <a:latin typeface="Arial"/>
            </a:endParaRPr>
          </a:p>
          <a:p>
            <a:pPr>
              <a:lnSpc>
                <a:spcPct val="100000"/>
              </a:lnSpc>
              <a:spcBef>
                <a:spcPts val="360"/>
              </a:spcBef>
            </a:pPr>
            <a:r>
              <a:rPr lang="hu-HU" b="0" strike="noStrike" spc="-1" dirty="0">
                <a:solidFill>
                  <a:srgbClr val="5A6F81"/>
                </a:solidFill>
                <a:latin typeface="Trebuchet MS"/>
              </a:rPr>
              <a:t>	</a:t>
            </a:r>
            <a:endParaRPr lang="hu-HU" b="0" strike="noStrike" spc="-1" dirty="0">
              <a:latin typeface="Arial"/>
            </a:endParaRPr>
          </a:p>
          <a:p>
            <a:pPr>
              <a:lnSpc>
                <a:spcPct val="100000"/>
              </a:lnSpc>
              <a:spcBef>
                <a:spcPts val="360"/>
              </a:spcBef>
            </a:pPr>
            <a:endParaRPr lang="hu-HU" b="0" strike="noStrike" spc="-1" dirty="0">
              <a:latin typeface="Arial"/>
            </a:endParaRPr>
          </a:p>
          <a:p>
            <a:pPr>
              <a:lnSpc>
                <a:spcPct val="100000"/>
              </a:lnSpc>
              <a:spcBef>
                <a:spcPts val="360"/>
              </a:spcBef>
            </a:pPr>
            <a:r>
              <a:rPr lang="hu-HU" b="0" strike="noStrike" spc="-1" dirty="0">
                <a:solidFill>
                  <a:srgbClr val="5A6F81"/>
                </a:solidFill>
                <a:latin typeface="Trebuchet MS"/>
              </a:rPr>
              <a:t>  </a:t>
            </a:r>
            <a:endParaRPr lang="hu-HU" b="0" strike="noStrike" spc="-1" dirty="0">
              <a:latin typeface="Arial"/>
            </a:endParaRPr>
          </a:p>
        </p:txBody>
      </p:sp>
      <p:sp>
        <p:nvSpPr>
          <p:cNvPr id="988" name="CustomShape 3"/>
          <p:cNvSpPr/>
          <p:nvPr/>
        </p:nvSpPr>
        <p:spPr>
          <a:xfrm>
            <a:off x="755640" y="4077000"/>
            <a:ext cx="4176000" cy="1752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u-HU" b="1" strike="noStrike" spc="-1" dirty="0">
                <a:solidFill>
                  <a:srgbClr val="5A6F81"/>
                </a:solidFill>
                <a:latin typeface="Trebuchet MS"/>
              </a:rPr>
              <a:t>Functions:</a:t>
            </a:r>
            <a:endParaRPr lang="hu-HU" b="0" strike="noStrike" spc="-1" dirty="0">
              <a:solidFill>
                <a:srgbClr val="5A6F81"/>
              </a:solidFill>
              <a:latin typeface="Arial"/>
            </a:endParaRPr>
          </a:p>
          <a:p>
            <a:pPr marL="285840" indent="-285480">
              <a:lnSpc>
                <a:spcPct val="100000"/>
              </a:lnSpc>
              <a:buClr>
                <a:srgbClr val="7E93A5"/>
              </a:buClr>
              <a:buFont typeface="Wingdings" charset="2"/>
              <a:buChar char=""/>
            </a:pPr>
            <a:r>
              <a:rPr lang="hu-HU" b="0" strike="noStrike" spc="-1" dirty="0">
                <a:solidFill>
                  <a:srgbClr val="5A6F81"/>
                </a:solidFill>
                <a:latin typeface="Trebuchet MS"/>
              </a:rPr>
              <a:t>Heating - cooling</a:t>
            </a:r>
            <a:endParaRPr lang="hu-HU" b="0" strike="noStrike" spc="-1" dirty="0">
              <a:solidFill>
                <a:srgbClr val="5A6F81"/>
              </a:solidFill>
              <a:latin typeface="Arial"/>
            </a:endParaRPr>
          </a:p>
          <a:p>
            <a:pPr marL="285840" indent="-285480">
              <a:lnSpc>
                <a:spcPct val="100000"/>
              </a:lnSpc>
              <a:buClr>
                <a:srgbClr val="7E93A5"/>
              </a:buClr>
              <a:buFont typeface="Wingdings" charset="2"/>
              <a:buChar char=""/>
            </a:pPr>
            <a:r>
              <a:rPr lang="hu-HU" b="0" strike="noStrike" spc="-1" dirty="0">
                <a:solidFill>
                  <a:srgbClr val="5A6F81"/>
                </a:solidFill>
                <a:latin typeface="Trebuchet MS"/>
              </a:rPr>
              <a:t>Ventilation</a:t>
            </a:r>
            <a:endParaRPr lang="hu-HU" b="0" strike="noStrike" spc="-1" dirty="0">
              <a:solidFill>
                <a:srgbClr val="5A6F81"/>
              </a:solidFill>
              <a:latin typeface="Arial"/>
            </a:endParaRPr>
          </a:p>
          <a:p>
            <a:pPr marL="285840" indent="-285480">
              <a:lnSpc>
                <a:spcPct val="100000"/>
              </a:lnSpc>
              <a:buClr>
                <a:srgbClr val="7E93A5"/>
              </a:buClr>
              <a:buFont typeface="Wingdings" charset="2"/>
              <a:buChar char=""/>
            </a:pPr>
            <a:r>
              <a:rPr lang="hu-HU" b="0" strike="noStrike" spc="-1" dirty="0">
                <a:solidFill>
                  <a:srgbClr val="5A6F81"/>
                </a:solidFill>
                <a:latin typeface="Trebuchet MS"/>
              </a:rPr>
              <a:t>Filtration</a:t>
            </a:r>
            <a:endParaRPr lang="hu-HU" b="0" strike="noStrike" spc="-1" dirty="0">
              <a:solidFill>
                <a:srgbClr val="5A6F81"/>
              </a:solidFill>
              <a:latin typeface="Arial"/>
            </a:endParaRPr>
          </a:p>
          <a:p>
            <a:pPr marL="285840" indent="-285480">
              <a:lnSpc>
                <a:spcPct val="100000"/>
              </a:lnSpc>
              <a:buClr>
                <a:srgbClr val="7E93A5"/>
              </a:buClr>
              <a:buFont typeface="Wingdings" charset="2"/>
              <a:buChar char=""/>
            </a:pPr>
            <a:r>
              <a:rPr lang="hu-HU" b="0" strike="noStrike" spc="-1" dirty="0">
                <a:solidFill>
                  <a:srgbClr val="5A6F81"/>
                </a:solidFill>
                <a:latin typeface="Trebuchet MS"/>
              </a:rPr>
              <a:t>Humidification - dehumidification</a:t>
            </a:r>
            <a:endParaRPr lang="hu-HU" b="0" strike="noStrike" spc="-1" dirty="0">
              <a:solidFill>
                <a:srgbClr val="5A6F81"/>
              </a:solidFill>
              <a:latin typeface="Arial"/>
            </a:endParaRPr>
          </a:p>
          <a:p>
            <a:pPr marL="285840" indent="-285480">
              <a:lnSpc>
                <a:spcPct val="100000"/>
              </a:lnSpc>
              <a:buClr>
                <a:srgbClr val="7E93A5"/>
              </a:buClr>
              <a:buFont typeface="Wingdings" charset="2"/>
              <a:buChar char=""/>
            </a:pPr>
            <a:r>
              <a:rPr lang="hu-HU" b="0" strike="noStrike" spc="-1" dirty="0">
                <a:solidFill>
                  <a:srgbClr val="5A6F81"/>
                </a:solidFill>
                <a:latin typeface="Trebuchet MS"/>
              </a:rPr>
              <a:t>Air-flow</a:t>
            </a:r>
            <a:endParaRPr lang="hu-HU" b="0" strike="noStrike" spc="-1" dirty="0">
              <a:solidFill>
                <a:srgbClr val="5A6F81"/>
              </a:solidFill>
              <a:latin typeface="Arial"/>
            </a:endParaRPr>
          </a:p>
        </p:txBody>
      </p:sp>
      <p:sp>
        <p:nvSpPr>
          <p:cNvPr id="989" name="CustomShape 4"/>
          <p:cNvSpPr/>
          <p:nvPr/>
        </p:nvSpPr>
        <p:spPr>
          <a:xfrm>
            <a:off x="5796000" y="4077000"/>
            <a:ext cx="2711880" cy="13527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u-HU" b="1" strike="noStrike" spc="-1" dirty="0">
                <a:solidFill>
                  <a:srgbClr val="5A6F81"/>
                </a:solidFill>
                <a:latin typeface="Trebuchet MS"/>
              </a:rPr>
              <a:t>Parameters:</a:t>
            </a:r>
            <a:endParaRPr lang="hu-HU" b="0" strike="noStrike" spc="-1" dirty="0">
              <a:solidFill>
                <a:srgbClr val="5A6F81"/>
              </a:solidFill>
              <a:latin typeface="Arial"/>
            </a:endParaRPr>
          </a:p>
          <a:p>
            <a:pPr marL="285840" indent="-285480">
              <a:lnSpc>
                <a:spcPct val="100000"/>
              </a:lnSpc>
              <a:spcBef>
                <a:spcPts val="360"/>
              </a:spcBef>
              <a:buClr>
                <a:srgbClr val="7E93A5"/>
              </a:buClr>
              <a:buFont typeface="Wingdings" charset="2"/>
              <a:buChar char=""/>
            </a:pPr>
            <a:r>
              <a:rPr lang="hu-HU" b="0" strike="noStrike" spc="-1" dirty="0">
                <a:solidFill>
                  <a:srgbClr val="5A6F81"/>
                </a:solidFill>
                <a:latin typeface="Trebuchet MS"/>
              </a:rPr>
              <a:t>Infiltration air</a:t>
            </a:r>
            <a:endParaRPr lang="hu-HU" b="0" strike="noStrike" spc="-1" dirty="0">
              <a:solidFill>
                <a:srgbClr val="5A6F81"/>
              </a:solidFill>
              <a:latin typeface="Arial"/>
            </a:endParaRPr>
          </a:p>
          <a:p>
            <a:pPr marL="285840" indent="-285480">
              <a:lnSpc>
                <a:spcPct val="100000"/>
              </a:lnSpc>
              <a:spcBef>
                <a:spcPts val="360"/>
              </a:spcBef>
              <a:buClr>
                <a:srgbClr val="7E93A5"/>
              </a:buClr>
              <a:buFont typeface="Wingdings" charset="2"/>
              <a:buChar char=""/>
            </a:pPr>
            <a:r>
              <a:rPr lang="hu-HU" b="0" strike="noStrike" spc="-1" dirty="0">
                <a:solidFill>
                  <a:srgbClr val="5A6F81"/>
                </a:solidFill>
                <a:latin typeface="Trebuchet MS"/>
              </a:rPr>
              <a:t>Exfiltration air</a:t>
            </a:r>
            <a:endParaRPr lang="hu-HU" b="0" strike="noStrike" spc="-1" dirty="0">
              <a:solidFill>
                <a:srgbClr val="5A6F81"/>
              </a:solidFill>
              <a:latin typeface="Arial"/>
            </a:endParaRPr>
          </a:p>
          <a:p>
            <a:pPr marL="285840" indent="-285480">
              <a:lnSpc>
                <a:spcPct val="100000"/>
              </a:lnSpc>
              <a:spcBef>
                <a:spcPts val="360"/>
              </a:spcBef>
              <a:buClr>
                <a:srgbClr val="7E93A5"/>
              </a:buClr>
              <a:buFont typeface="Wingdings" charset="2"/>
              <a:buChar char=""/>
            </a:pPr>
            <a:r>
              <a:rPr lang="hu-HU" b="0" strike="noStrike" spc="-1" dirty="0">
                <a:solidFill>
                  <a:srgbClr val="5A6F81"/>
                </a:solidFill>
                <a:latin typeface="Trebuchet MS"/>
              </a:rPr>
              <a:t>Air-recirculation </a:t>
            </a:r>
            <a:endParaRPr lang="hu-HU" b="0" strike="noStrike" spc="-1" dirty="0">
              <a:solidFill>
                <a:srgbClr val="5A6F81"/>
              </a:solidFill>
              <a:latin typeface="Arial"/>
            </a:endParaRPr>
          </a:p>
        </p:txBody>
      </p:sp>
      <p:sp>
        <p:nvSpPr>
          <p:cNvPr id="990" name="CustomShape 5"/>
          <p:cNvSpPr/>
          <p:nvPr/>
        </p:nvSpPr>
        <p:spPr>
          <a:xfrm>
            <a:off x="899640" y="3412440"/>
            <a:ext cx="6666840" cy="503640"/>
          </a:xfrm>
          <a:prstGeom prst="rect">
            <a:avLst/>
          </a:prstGeom>
          <a:solidFill>
            <a:schemeClr val="bg2">
              <a:lumMod val="60000"/>
              <a:lumOff val="40000"/>
            </a:schemeClr>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hu-HU" sz="1800" b="1" strike="noStrike" spc="-1" dirty="0">
                <a:solidFill>
                  <a:srgbClr val="5A6F81"/>
                </a:solidFill>
                <a:latin typeface="Trebuchet MS"/>
                <a:ea typeface="Arial"/>
              </a:rPr>
              <a:t>Heating, Ventilation,  Air Conditioning (HVAC) systems: </a:t>
            </a:r>
            <a:endParaRPr lang="hu-HU" sz="1800" b="0" strike="noStrike" spc="-1" dirty="0">
              <a:solidFill>
                <a:srgbClr val="5A6F81"/>
              </a:solidFill>
              <a:latin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F32CECA5-7C5D-43A0-AD1E-0DE8B55E3F49}"/>
              </a:ext>
            </a:extLst>
          </p:cNvPr>
          <p:cNvSpPr>
            <a:spLocks noGrp="1"/>
          </p:cNvSpPr>
          <p:nvPr>
            <p:ph type="title"/>
          </p:nvPr>
        </p:nvSpPr>
        <p:spPr/>
        <p:txBody>
          <a:bodyPr/>
          <a:lstStyle/>
          <a:p>
            <a:r>
              <a:rPr lang="en-GB" sz="2400" spc="-1" dirty="0">
                <a:solidFill>
                  <a:srgbClr val="7B7B7B"/>
                </a:solidFill>
                <a:cs typeface="Arial"/>
                <a:sym typeface="Arial"/>
              </a:rPr>
              <a:t>Hygienic aspects of ventilation</a:t>
            </a:r>
            <a:endParaRPr lang="hu-HU" sz="2400" spc="-1" dirty="0">
              <a:solidFill>
                <a:srgbClr val="7B7B7B"/>
              </a:solidFill>
              <a:cs typeface="Arial"/>
              <a:sym typeface="Arial"/>
            </a:endParaRPr>
          </a:p>
        </p:txBody>
      </p:sp>
      <p:sp>
        <p:nvSpPr>
          <p:cNvPr id="6" name="Szöveg helye 5">
            <a:extLst>
              <a:ext uri="{FF2B5EF4-FFF2-40B4-BE49-F238E27FC236}">
                <a16:creationId xmlns:a16="http://schemas.microsoft.com/office/drawing/2014/main" id="{476D30E6-51E1-49C1-A190-CA775264942E}"/>
              </a:ext>
            </a:extLst>
          </p:cNvPr>
          <p:cNvSpPr>
            <a:spLocks noGrp="1"/>
          </p:cNvSpPr>
          <p:nvPr>
            <p:ph type="body" idx="1"/>
          </p:nvPr>
        </p:nvSpPr>
        <p:spPr>
          <a:xfrm>
            <a:off x="296864" y="1307806"/>
            <a:ext cx="8562974" cy="4497458"/>
          </a:xfrm>
        </p:spPr>
        <p:txBody>
          <a:bodyPr/>
          <a:lstStyle/>
          <a:p>
            <a:pPr marL="571500" lvl="0" indent="-342900">
              <a:buFont typeface="Wingdings" panose="05000000000000000000" pitchFamily="2" charset="2"/>
              <a:buChar char="Ø"/>
            </a:pPr>
            <a:r>
              <a:rPr lang="en-GB" sz="1800" spc="-1" dirty="0">
                <a:solidFill>
                  <a:srgbClr val="5A6F81"/>
                </a:solidFill>
                <a:ea typeface="+mn-ea"/>
                <a:cs typeface="+mn-cs"/>
                <a:sym typeface="Arial"/>
              </a:rPr>
              <a:t>Air movement helps evaporation, has a cooling effect on the body. A lack of air movement leads to damp problems and has a negative effect on metabolism and the thermal state of the body: can cause feelings of discomfort and exhaustion.</a:t>
            </a:r>
            <a:br>
              <a:rPr lang="en-GB" sz="1800" spc="-1" dirty="0">
                <a:solidFill>
                  <a:srgbClr val="5A6F81"/>
                </a:solidFill>
                <a:ea typeface="+mn-ea"/>
                <a:cs typeface="+mn-cs"/>
                <a:sym typeface="Arial"/>
              </a:rPr>
            </a:br>
            <a:endParaRPr lang="en-GB" sz="1800" spc="-1" dirty="0">
              <a:solidFill>
                <a:srgbClr val="5A6F81"/>
              </a:solidFill>
              <a:ea typeface="+mn-ea"/>
              <a:cs typeface="+mn-cs"/>
              <a:sym typeface="Arial"/>
            </a:endParaRPr>
          </a:p>
          <a:p>
            <a:pPr marL="571500" lvl="0" indent="-342900">
              <a:buFont typeface="Wingdings" panose="05000000000000000000" pitchFamily="2" charset="2"/>
              <a:buChar char="Ø"/>
            </a:pPr>
            <a:r>
              <a:rPr lang="en-GB" sz="1800" spc="-1" dirty="0">
                <a:solidFill>
                  <a:srgbClr val="5A6F81"/>
                </a:solidFill>
                <a:ea typeface="+mn-ea"/>
                <a:cs typeface="+mn-cs"/>
                <a:sym typeface="Arial"/>
              </a:rPr>
              <a:t>The feeling of draught limits ventilation: air velocity beyond 0.3-0.5 m/sec is perceived as draught and could result in cooling of the body or parts of the body.</a:t>
            </a:r>
            <a:br>
              <a:rPr lang="en-GB" sz="1800" spc="-1" dirty="0">
                <a:solidFill>
                  <a:srgbClr val="5A6F81"/>
                </a:solidFill>
                <a:ea typeface="+mn-ea"/>
                <a:cs typeface="+mn-cs"/>
                <a:sym typeface="Arial"/>
              </a:rPr>
            </a:br>
            <a:endParaRPr lang="en-GB" sz="1800" spc="-1" dirty="0">
              <a:solidFill>
                <a:srgbClr val="5A6F81"/>
              </a:solidFill>
              <a:ea typeface="+mn-ea"/>
              <a:cs typeface="+mn-cs"/>
              <a:sym typeface="Arial"/>
            </a:endParaRPr>
          </a:p>
          <a:p>
            <a:pPr marL="571500" lvl="0" indent="-342900">
              <a:buFont typeface="Wingdings" panose="05000000000000000000" pitchFamily="2" charset="2"/>
              <a:buChar char="Ø"/>
            </a:pPr>
            <a:r>
              <a:rPr lang="en-GB" sz="1800" spc="-1" dirty="0">
                <a:solidFill>
                  <a:srgbClr val="5A6F81"/>
                </a:solidFill>
                <a:ea typeface="+mn-ea"/>
                <a:cs typeface="+mn-cs"/>
                <a:sym typeface="Arial"/>
              </a:rPr>
              <a:t>The IAQ guidance values should not be reached primarily through ventilation, but by reducing emission. </a:t>
            </a:r>
            <a:br>
              <a:rPr lang="en-GB" sz="1800" spc="-1" dirty="0">
                <a:solidFill>
                  <a:srgbClr val="5A6F81"/>
                </a:solidFill>
                <a:ea typeface="+mn-ea"/>
                <a:cs typeface="+mn-cs"/>
                <a:sym typeface="Arial"/>
              </a:rPr>
            </a:br>
            <a:endParaRPr lang="en-GB" sz="1800" spc="-1" dirty="0">
              <a:solidFill>
                <a:srgbClr val="5A6F81"/>
              </a:solidFill>
              <a:ea typeface="+mn-ea"/>
              <a:cs typeface="+mn-cs"/>
              <a:sym typeface="Arial"/>
            </a:endParaRPr>
          </a:p>
          <a:p>
            <a:pPr marL="514350" indent="-285750">
              <a:buFont typeface="Wingdings" panose="05000000000000000000" pitchFamily="2" charset="2"/>
              <a:buChar char="Ø"/>
            </a:pPr>
            <a:r>
              <a:rPr lang="en-GB" sz="1800" spc="-1" dirty="0">
                <a:solidFill>
                  <a:srgbClr val="5A6F81"/>
                </a:solidFill>
                <a:ea typeface="+mn-ea"/>
                <a:cs typeface="+mn-cs"/>
                <a:sym typeface="Arial"/>
              </a:rPr>
              <a:t>CO</a:t>
            </a:r>
            <a:r>
              <a:rPr lang="en-GB" sz="1800" spc="-1" baseline="-25000" dirty="0">
                <a:solidFill>
                  <a:srgbClr val="5A6F81"/>
                </a:solidFill>
                <a:ea typeface="+mn-ea"/>
                <a:cs typeface="+mn-cs"/>
                <a:sym typeface="Arial"/>
              </a:rPr>
              <a:t>2</a:t>
            </a:r>
            <a:r>
              <a:rPr lang="en-GB" sz="1800" spc="-1" dirty="0">
                <a:solidFill>
                  <a:srgbClr val="5A6F81"/>
                </a:solidFill>
                <a:ea typeface="+mn-ea"/>
                <a:cs typeface="+mn-cs"/>
                <a:sym typeface="Arial"/>
              </a:rPr>
              <a:t> concentration is generally used as an indication of the efficiency of ventilation. Outdoor CO</a:t>
            </a:r>
            <a:r>
              <a:rPr lang="en-GB" sz="1800" spc="-1" baseline="-25000" dirty="0">
                <a:solidFill>
                  <a:srgbClr val="5A6F81"/>
                </a:solidFill>
                <a:ea typeface="+mn-ea"/>
                <a:cs typeface="+mn-cs"/>
                <a:sym typeface="Arial"/>
              </a:rPr>
              <a:t>2</a:t>
            </a:r>
            <a:r>
              <a:rPr lang="en-GB" sz="1800" spc="-1" dirty="0">
                <a:solidFill>
                  <a:srgbClr val="5A6F81"/>
                </a:solidFill>
                <a:ea typeface="+mn-ea"/>
                <a:cs typeface="+mn-cs"/>
                <a:sym typeface="Arial"/>
              </a:rPr>
              <a:t> concentration: ~ 400 ppm. Several guidelines recommend/accept 800 ppm indoors</a:t>
            </a:r>
          </a:p>
        </p:txBody>
      </p:sp>
    </p:spTree>
    <p:extLst>
      <p:ext uri="{BB962C8B-B14F-4D97-AF65-F5344CB8AC3E}">
        <p14:creationId xmlns:p14="http://schemas.microsoft.com/office/powerpoint/2010/main" val="2884136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3DE18FCF-166C-4B69-995E-69B94D10005F}"/>
              </a:ext>
            </a:extLst>
          </p:cNvPr>
          <p:cNvSpPr>
            <a:spLocks noGrp="1"/>
          </p:cNvSpPr>
          <p:nvPr>
            <p:ph type="title"/>
          </p:nvPr>
        </p:nvSpPr>
        <p:spPr>
          <a:xfrm>
            <a:off x="230805" y="204959"/>
            <a:ext cx="6588442" cy="664797"/>
          </a:xfrm>
        </p:spPr>
        <p:txBody>
          <a:bodyPr/>
          <a:lstStyle/>
          <a:p>
            <a:r>
              <a:rPr lang="en-GB" sz="2400" b="1" spc="-1">
                <a:solidFill>
                  <a:srgbClr val="7B7B7B"/>
                </a:solidFill>
                <a:cs typeface="Arial"/>
              </a:rPr>
              <a:t>Relationship between indoor CO</a:t>
            </a:r>
            <a:r>
              <a:rPr lang="en-GB" sz="2400" b="1" spc="-1" baseline="-25000">
                <a:solidFill>
                  <a:srgbClr val="7B7B7B"/>
                </a:solidFill>
                <a:cs typeface="Arial"/>
              </a:rPr>
              <a:t>2</a:t>
            </a:r>
            <a:r>
              <a:rPr lang="en-GB" sz="2400" b="1" spc="-1">
                <a:solidFill>
                  <a:srgbClr val="7B7B7B"/>
                </a:solidFill>
                <a:cs typeface="Arial"/>
              </a:rPr>
              <a:t> concentrartion and health risks</a:t>
            </a:r>
          </a:p>
        </p:txBody>
      </p:sp>
      <p:pic>
        <p:nvPicPr>
          <p:cNvPr id="5" name="Kép 4">
            <a:extLst>
              <a:ext uri="{FF2B5EF4-FFF2-40B4-BE49-F238E27FC236}">
                <a16:creationId xmlns:a16="http://schemas.microsoft.com/office/drawing/2014/main" id="{2FE05C18-192B-432A-B520-1D2FE6A25E4F}"/>
              </a:ext>
            </a:extLst>
          </p:cNvPr>
          <p:cNvPicPr>
            <a:picLocks noChangeAspect="1"/>
          </p:cNvPicPr>
          <p:nvPr/>
        </p:nvPicPr>
        <p:blipFill>
          <a:blip r:embed="rId2"/>
          <a:stretch>
            <a:fillRect/>
          </a:stretch>
        </p:blipFill>
        <p:spPr>
          <a:xfrm>
            <a:off x="742668" y="1556792"/>
            <a:ext cx="8114679" cy="4032448"/>
          </a:xfrm>
          <a:prstGeom prst="rect">
            <a:avLst/>
          </a:prstGeom>
        </p:spPr>
      </p:pic>
    </p:spTree>
    <p:extLst>
      <p:ext uri="{BB962C8B-B14F-4D97-AF65-F5344CB8AC3E}">
        <p14:creationId xmlns:p14="http://schemas.microsoft.com/office/powerpoint/2010/main" val="30295038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a:xfrm>
            <a:off x="6457950" y="6356351"/>
            <a:ext cx="20574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139F671A-B2D6-441F-B253-29DB28E4DB53}" type="slidenum">
              <a:rPr lang="hu-HU" altLang="hu-HU" smtClean="0"/>
              <a:pPr>
                <a:defRPr/>
              </a:pPr>
              <a:t>69</a:t>
            </a:fld>
            <a:endParaRPr lang="hu-HU" altLang="hu-HU"/>
          </a:p>
        </p:txBody>
      </p:sp>
      <p:sp>
        <p:nvSpPr>
          <p:cNvPr id="3" name="Téglalap 1"/>
          <p:cNvSpPr>
            <a:spLocks noChangeArrowheads="1"/>
          </p:cNvSpPr>
          <p:nvPr/>
        </p:nvSpPr>
        <p:spPr bwMode="auto">
          <a:xfrm>
            <a:off x="148680" y="77723"/>
            <a:ext cx="6768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0" fontAlgn="base" hangingPunct="0">
              <a:lnSpc>
                <a:spcPct val="100000"/>
              </a:lnSpc>
              <a:spcBef>
                <a:spcPct val="0"/>
              </a:spcBef>
              <a:spcAft>
                <a:spcPct val="0"/>
              </a:spcAft>
              <a:buClrTx/>
              <a:buFontTx/>
              <a:buNone/>
            </a:pPr>
            <a:r>
              <a:rPr lang="en-GB" altLang="en-US" sz="2400" b="1" spc="-1" dirty="0">
                <a:solidFill>
                  <a:srgbClr val="7B7B7B"/>
                </a:solidFill>
                <a:latin typeface="Trebuchet MS"/>
                <a:ea typeface="Trebuchet MS"/>
                <a:sym typeface="Trebuchet MS"/>
              </a:rPr>
              <a:t>Overall effects of poor indoor air quality </a:t>
            </a:r>
          </a:p>
          <a:p>
            <a:pPr eaLnBrk="0" fontAlgn="base" hangingPunct="0">
              <a:lnSpc>
                <a:spcPct val="100000"/>
              </a:lnSpc>
              <a:spcBef>
                <a:spcPct val="0"/>
              </a:spcBef>
              <a:spcAft>
                <a:spcPct val="0"/>
              </a:spcAft>
              <a:buClrTx/>
              <a:buFontTx/>
              <a:buNone/>
            </a:pPr>
            <a:r>
              <a:rPr lang="en-GB" altLang="en-US" sz="2400" b="1" spc="-1" dirty="0">
                <a:solidFill>
                  <a:srgbClr val="7B7B7B"/>
                </a:solidFill>
                <a:latin typeface="Trebuchet MS"/>
                <a:ea typeface="Trebuchet MS"/>
                <a:sym typeface="Trebuchet MS"/>
              </a:rPr>
              <a:t>in </a:t>
            </a:r>
            <a:r>
              <a:rPr lang="en-GB" altLang="en-US" sz="2400" b="1" spc="-1" dirty="0" err="1">
                <a:solidFill>
                  <a:srgbClr val="7B7B7B"/>
                </a:solidFill>
                <a:latin typeface="Trebuchet MS"/>
                <a:ea typeface="Trebuchet MS"/>
                <a:sym typeface="Trebuchet MS"/>
              </a:rPr>
              <a:t>underventilated</a:t>
            </a:r>
            <a:r>
              <a:rPr lang="en-GB" altLang="en-US" sz="2400" b="1" spc="-1" dirty="0">
                <a:solidFill>
                  <a:srgbClr val="7B7B7B"/>
                </a:solidFill>
                <a:latin typeface="Trebuchet MS"/>
                <a:ea typeface="Trebuchet MS"/>
                <a:sym typeface="Trebuchet MS"/>
              </a:rPr>
              <a:t>/overcrowded classrooms</a:t>
            </a:r>
          </a:p>
        </p:txBody>
      </p:sp>
      <p:sp>
        <p:nvSpPr>
          <p:cNvPr id="4" name="Tartalom helye 2"/>
          <p:cNvSpPr txBox="1">
            <a:spLocks/>
          </p:cNvSpPr>
          <p:nvPr/>
        </p:nvSpPr>
        <p:spPr>
          <a:xfrm>
            <a:off x="148680" y="1124744"/>
            <a:ext cx="8856984" cy="56166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buClr>
                <a:schemeClr val="accent1">
                  <a:lumMod val="75000"/>
                </a:schemeClr>
              </a:buClr>
              <a:buSzPct val="90000"/>
              <a:buFont typeface="Wingdings" panose="05000000000000000000" pitchFamily="2" charset="2"/>
              <a:buChar char="q"/>
            </a:pPr>
            <a:r>
              <a:rPr lang="en-GB" sz="1800" b="1">
                <a:solidFill>
                  <a:schemeClr val="accent1">
                    <a:lumMod val="75000"/>
                  </a:schemeClr>
                </a:solidFill>
                <a:latin typeface="Trebuchet MS" panose="020B0603020202020204" pitchFamily="34" charset="0"/>
              </a:rPr>
              <a:t> CO</a:t>
            </a:r>
            <a:r>
              <a:rPr lang="en-GB" sz="1800" b="1" baseline="-25000">
                <a:solidFill>
                  <a:schemeClr val="accent1">
                    <a:lumMod val="75000"/>
                  </a:schemeClr>
                </a:solidFill>
                <a:latin typeface="Trebuchet MS" panose="020B0603020202020204" pitchFamily="34" charset="0"/>
              </a:rPr>
              <a:t>2</a:t>
            </a:r>
            <a:r>
              <a:rPr lang="en-GB" sz="1800" b="1">
                <a:solidFill>
                  <a:schemeClr val="accent1">
                    <a:lumMod val="75000"/>
                  </a:schemeClr>
                </a:solidFill>
                <a:latin typeface="Trebuchet MS" panose="020B0603020202020204" pitchFamily="34" charset="0"/>
              </a:rPr>
              <a:t>↑</a:t>
            </a:r>
            <a:r>
              <a:rPr lang="en-GB" sz="1800">
                <a:solidFill>
                  <a:schemeClr val="accent1">
                    <a:lumMod val="75000"/>
                  </a:schemeClr>
                </a:solidFill>
                <a:latin typeface="Trebuchet MS" panose="020B0603020202020204" pitchFamily="34" charset="0"/>
              </a:rPr>
              <a:t>		</a:t>
            </a:r>
            <a:r>
              <a:rPr lang="en-GB" sz="1600">
                <a:solidFill>
                  <a:schemeClr val="accent1">
                    <a:lumMod val="75000"/>
                  </a:schemeClr>
                </a:solidFill>
                <a:latin typeface="Times New Roman"/>
                <a:cs typeface="Times New Roman"/>
              </a:rPr>
              <a:t>►</a:t>
            </a:r>
            <a:r>
              <a:rPr lang="en-GB" sz="1600">
                <a:solidFill>
                  <a:schemeClr val="accent1">
                    <a:lumMod val="75000"/>
                  </a:schemeClr>
                </a:solidFill>
                <a:latin typeface="Trebuchet MS" panose="020B0603020202020204" pitchFamily="34" charset="0"/>
              </a:rPr>
              <a:t>concentration↓, decreased attention, test performance↓, 			   fatique, headache, increased risk of accidents</a:t>
            </a:r>
          </a:p>
          <a:p>
            <a:pPr>
              <a:spcAft>
                <a:spcPts val="600"/>
              </a:spcAft>
              <a:buClr>
                <a:schemeClr val="accent1">
                  <a:lumMod val="75000"/>
                </a:schemeClr>
              </a:buClr>
              <a:buSzPct val="90000"/>
              <a:buFont typeface="Wingdings" panose="05000000000000000000" pitchFamily="2" charset="2"/>
              <a:buChar char="q"/>
            </a:pPr>
            <a:endParaRPr lang="en-GB" sz="1800" b="1">
              <a:solidFill>
                <a:schemeClr val="accent1">
                  <a:lumMod val="75000"/>
                </a:schemeClr>
              </a:solidFill>
              <a:latin typeface="Trebuchet MS" panose="020B0603020202020204" pitchFamily="34" charset="0"/>
            </a:endParaRPr>
          </a:p>
          <a:p>
            <a:pPr>
              <a:spcAft>
                <a:spcPts val="600"/>
              </a:spcAft>
              <a:buClr>
                <a:schemeClr val="accent1">
                  <a:lumMod val="75000"/>
                </a:schemeClr>
              </a:buClr>
              <a:buSzPct val="90000"/>
              <a:buFont typeface="Wingdings" panose="05000000000000000000" pitchFamily="2" charset="2"/>
              <a:buChar char="q"/>
            </a:pPr>
            <a:r>
              <a:rPr lang="en-GB" sz="1800" b="1">
                <a:solidFill>
                  <a:schemeClr val="accent1">
                    <a:lumMod val="75000"/>
                  </a:schemeClr>
                </a:solidFill>
                <a:latin typeface="Trebuchet MS" panose="020B0603020202020204" pitchFamily="34" charset="0"/>
              </a:rPr>
              <a:t> Bacteria, viruses↑</a:t>
            </a:r>
            <a:r>
              <a:rPr lang="en-GB" sz="1600">
                <a:solidFill>
                  <a:schemeClr val="accent1">
                    <a:lumMod val="75000"/>
                  </a:schemeClr>
                </a:solidFill>
                <a:latin typeface="Times New Roman"/>
                <a:cs typeface="Times New Roman"/>
              </a:rPr>
              <a:t> ► </a:t>
            </a:r>
            <a:r>
              <a:rPr lang="en-GB" sz="1600">
                <a:solidFill>
                  <a:schemeClr val="accent1">
                    <a:lumMod val="75000"/>
                  </a:schemeClr>
                </a:solidFill>
                <a:latin typeface="Trebuchet MS" panose="020B0603020202020204" pitchFamily="34" charset="0"/>
              </a:rPr>
              <a:t>infectious diseases, absenteeism</a:t>
            </a:r>
          </a:p>
          <a:p>
            <a:pPr marL="106680">
              <a:spcAft>
                <a:spcPts val="1800"/>
              </a:spcAft>
              <a:buClr>
                <a:schemeClr val="accent1">
                  <a:lumMod val="75000"/>
                </a:schemeClr>
              </a:buClr>
              <a:buSzPct val="90000"/>
            </a:pPr>
            <a:r>
              <a:rPr lang="en-GB" sz="1800" b="1">
                <a:solidFill>
                  <a:schemeClr val="accent1">
                    <a:lumMod val="75000"/>
                  </a:schemeClr>
                </a:solidFill>
                <a:latin typeface="Trebuchet MS" panose="020B0603020202020204" pitchFamily="34" charset="0"/>
              </a:rPr>
              <a:t>				</a:t>
            </a:r>
          </a:p>
          <a:p>
            <a:pPr>
              <a:spcAft>
                <a:spcPts val="600"/>
              </a:spcAft>
              <a:buClr>
                <a:schemeClr val="accent1">
                  <a:lumMod val="75000"/>
                </a:schemeClr>
              </a:buClr>
              <a:buSzPct val="90000"/>
              <a:buFont typeface="Wingdings" panose="05000000000000000000" pitchFamily="2" charset="2"/>
              <a:buChar char="q"/>
            </a:pPr>
            <a:r>
              <a:rPr lang="en-GB" sz="1800" b="1">
                <a:solidFill>
                  <a:schemeClr val="accent1">
                    <a:lumMod val="75000"/>
                  </a:schemeClr>
                </a:solidFill>
                <a:latin typeface="Trebuchet MS" panose="020B0603020202020204" pitchFamily="34" charset="0"/>
              </a:rPr>
              <a:t> Humidity, temperature	↑, odor	</a:t>
            </a:r>
            <a:r>
              <a:rPr lang="en-GB" sz="1600">
                <a:solidFill>
                  <a:schemeClr val="accent1">
                    <a:lumMod val="75000"/>
                  </a:schemeClr>
                </a:solidFill>
                <a:latin typeface="Times New Roman"/>
                <a:cs typeface="Times New Roman"/>
              </a:rPr>
              <a:t> ► </a:t>
            </a:r>
            <a:r>
              <a:rPr lang="en-GB" sz="1600">
                <a:solidFill>
                  <a:schemeClr val="accent1">
                    <a:lumMod val="75000"/>
                  </a:schemeClr>
                </a:solidFill>
                <a:latin typeface="Trebuchet MS" panose="020B0603020202020204" pitchFamily="34" charset="0"/>
              </a:rPr>
              <a:t>discomfort, headache</a:t>
            </a:r>
          </a:p>
          <a:p>
            <a:pPr>
              <a:spcAft>
                <a:spcPts val="600"/>
              </a:spcAft>
              <a:buClr>
                <a:schemeClr val="accent1">
                  <a:lumMod val="75000"/>
                </a:schemeClr>
              </a:buClr>
              <a:buSzPct val="90000"/>
              <a:buFont typeface="Wingdings" panose="05000000000000000000" pitchFamily="2" charset="2"/>
              <a:buChar char="q"/>
            </a:pPr>
            <a:endParaRPr lang="en-GB" sz="1800" b="1">
              <a:solidFill>
                <a:schemeClr val="accent1">
                  <a:lumMod val="75000"/>
                </a:schemeClr>
              </a:solidFill>
              <a:latin typeface="Trebuchet MS" panose="020B0603020202020204" pitchFamily="34" charset="0"/>
            </a:endParaRPr>
          </a:p>
          <a:p>
            <a:pPr>
              <a:spcAft>
                <a:spcPts val="600"/>
              </a:spcAft>
              <a:buClr>
                <a:schemeClr val="accent1">
                  <a:lumMod val="75000"/>
                </a:schemeClr>
              </a:buClr>
              <a:buSzPct val="90000"/>
              <a:buFont typeface="Wingdings" panose="05000000000000000000" pitchFamily="2" charset="2"/>
              <a:buChar char="q"/>
            </a:pPr>
            <a:endParaRPr lang="en-GB" sz="1800" b="1">
              <a:solidFill>
                <a:schemeClr val="accent1">
                  <a:lumMod val="75000"/>
                </a:schemeClr>
              </a:solidFill>
              <a:latin typeface="Trebuchet MS" panose="020B0603020202020204" pitchFamily="34" charset="0"/>
            </a:endParaRPr>
          </a:p>
          <a:p>
            <a:pPr>
              <a:spcAft>
                <a:spcPts val="600"/>
              </a:spcAft>
              <a:buClr>
                <a:schemeClr val="accent1">
                  <a:lumMod val="75000"/>
                </a:schemeClr>
              </a:buClr>
              <a:buSzPct val="90000"/>
              <a:buFont typeface="Wingdings" panose="05000000000000000000" pitchFamily="2" charset="2"/>
              <a:buChar char="q"/>
            </a:pPr>
            <a:r>
              <a:rPr lang="en-GB" sz="1800" b="1">
                <a:solidFill>
                  <a:schemeClr val="accent1">
                    <a:lumMod val="75000"/>
                  </a:schemeClr>
                </a:solidFill>
                <a:latin typeface="Trebuchet MS" panose="020B0603020202020204" pitchFamily="34" charset="0"/>
              </a:rPr>
              <a:t> Moderately increased concentration of indoor released chemicals</a:t>
            </a:r>
          </a:p>
          <a:p>
            <a:pPr marL="2066925" indent="-276225">
              <a:spcAft>
                <a:spcPts val="600"/>
              </a:spcAft>
              <a:buClr>
                <a:schemeClr val="accent1">
                  <a:lumMod val="75000"/>
                </a:schemeClr>
              </a:buClr>
              <a:buSzPct val="90000"/>
            </a:pPr>
            <a:r>
              <a:rPr lang="en-GB" sz="1600">
                <a:solidFill>
                  <a:schemeClr val="accent1">
                    <a:lumMod val="75000"/>
                  </a:schemeClr>
                </a:solidFill>
                <a:latin typeface="Times New Roman"/>
                <a:cs typeface="Times New Roman"/>
              </a:rPr>
              <a:t>► </a:t>
            </a:r>
            <a:r>
              <a:rPr lang="en-GB" sz="1600">
                <a:solidFill>
                  <a:schemeClr val="accent1">
                    <a:lumMod val="75000"/>
                  </a:schemeClr>
                </a:solidFill>
                <a:latin typeface="Trebuchet MS" panose="020B0603020202020204" pitchFamily="34" charset="0"/>
              </a:rPr>
              <a:t>mild short-term symptoms (asthmatic symptoms, </a:t>
            </a:r>
            <a:r>
              <a:rPr lang="en-GB" sz="1600">
                <a:solidFill>
                  <a:schemeClr val="accent1">
                    <a:lumMod val="75000"/>
                  </a:schemeClr>
                </a:solidFill>
              </a:rPr>
              <a:t>h</a:t>
            </a:r>
            <a:r>
              <a:rPr lang="en-GB" altLang="hu-HU" sz="1600">
                <a:solidFill>
                  <a:schemeClr val="accent1">
                    <a:lumMod val="75000"/>
                  </a:schemeClr>
                </a:solidFill>
              </a:rPr>
              <a:t>eadache, fatigue, dizziness, nausea)</a:t>
            </a:r>
            <a:r>
              <a:rPr lang="en-GB" sz="1600">
                <a:solidFill>
                  <a:schemeClr val="accent1">
                    <a:lumMod val="75000"/>
                  </a:schemeClr>
                </a:solidFill>
                <a:latin typeface="Trebuchet MS" panose="020B0603020202020204" pitchFamily="34" charset="0"/>
              </a:rPr>
              <a:t>			</a:t>
            </a:r>
          </a:p>
          <a:p>
            <a:pPr marL="2066925" indent="-276225">
              <a:spcAft>
                <a:spcPts val="600"/>
              </a:spcAft>
              <a:buClr>
                <a:schemeClr val="accent1">
                  <a:lumMod val="75000"/>
                </a:schemeClr>
              </a:buClr>
              <a:buSzPct val="90000"/>
            </a:pPr>
            <a:r>
              <a:rPr lang="en-GB" sz="1600">
                <a:solidFill>
                  <a:schemeClr val="accent1">
                    <a:lumMod val="75000"/>
                  </a:schemeClr>
                </a:solidFill>
                <a:latin typeface="Times New Roman"/>
                <a:cs typeface="Times New Roman"/>
              </a:rPr>
              <a:t>► </a:t>
            </a:r>
            <a:r>
              <a:rPr lang="en-GB" sz="1600">
                <a:solidFill>
                  <a:schemeClr val="accent1">
                    <a:lumMod val="75000"/>
                  </a:schemeClr>
                </a:solidFill>
                <a:latin typeface="Trebuchet MS" panose="020B0603020202020204" pitchFamily="34" charset="0"/>
              </a:rPr>
              <a:t>long-term negative impact on central nervous system, respiratory system,  cardiovascular system, hormonal system and contribution to later development of cancers)</a:t>
            </a:r>
          </a:p>
          <a:p>
            <a:pPr marL="106680">
              <a:spcAft>
                <a:spcPts val="1800"/>
              </a:spcAft>
              <a:buClr>
                <a:schemeClr val="accent1">
                  <a:lumMod val="75000"/>
                </a:schemeClr>
              </a:buClr>
              <a:buSzPct val="90000"/>
            </a:pPr>
            <a:r>
              <a:rPr lang="en-GB" sz="1800">
                <a:solidFill>
                  <a:schemeClr val="accent1">
                    <a:lumMod val="75000"/>
                  </a:schemeClr>
                </a:solidFill>
                <a:latin typeface="Trebuchet MS" panose="020B0603020202020204" pitchFamily="34" charset="0"/>
              </a:rPr>
              <a:t>				</a:t>
            </a:r>
          </a:p>
          <a:p>
            <a:pPr>
              <a:buClr>
                <a:schemeClr val="accent1">
                  <a:lumMod val="75000"/>
                </a:schemeClr>
              </a:buClr>
              <a:buSzPct val="90000"/>
            </a:pPr>
            <a:endParaRPr lang="en-GB" sz="1800">
              <a:solidFill>
                <a:schemeClr val="accent1">
                  <a:lumMod val="75000"/>
                </a:schemeClr>
              </a:solidFill>
              <a:latin typeface="Trebuchet MS" panose="020B0603020202020204" pitchFamily="34" charset="0"/>
            </a:endParaRPr>
          </a:p>
        </p:txBody>
      </p:sp>
    </p:spTree>
    <p:extLst>
      <p:ext uri="{BB962C8B-B14F-4D97-AF65-F5344CB8AC3E}">
        <p14:creationId xmlns:p14="http://schemas.microsoft.com/office/powerpoint/2010/main" val="371716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CustomShape 1"/>
          <p:cNvSpPr/>
          <p:nvPr/>
        </p:nvSpPr>
        <p:spPr>
          <a:xfrm>
            <a:off x="0" y="0"/>
            <a:ext cx="6624360" cy="98028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marL="216000"/>
            <a:r>
              <a:rPr lang="hu-HU" sz="2400" b="1" spc="-1" dirty="0">
                <a:solidFill>
                  <a:srgbClr val="7B7B7B"/>
                </a:solidFill>
                <a:latin typeface="Trebuchet MS"/>
                <a:ea typeface="Trebuchet MS"/>
              </a:rPr>
              <a:t>What is the significance of IAQ in schools?</a:t>
            </a:r>
          </a:p>
        </p:txBody>
      </p:sp>
      <p:sp>
        <p:nvSpPr>
          <p:cNvPr id="774" name="CustomShape 2"/>
          <p:cNvSpPr/>
          <p:nvPr/>
        </p:nvSpPr>
        <p:spPr>
          <a:xfrm>
            <a:off x="323640" y="1536120"/>
            <a:ext cx="8280720" cy="323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spcAft>
                <a:spcPts val="2401"/>
              </a:spcAft>
              <a:buClr>
                <a:srgbClr val="5A6F81"/>
              </a:buClr>
              <a:buFont typeface="Wingdings" charset="2"/>
              <a:buChar char=""/>
            </a:pPr>
            <a:r>
              <a:rPr lang="en-GB" spc="-1">
                <a:solidFill>
                  <a:srgbClr val="5A6F81"/>
                </a:solidFill>
                <a:latin typeface="Trebuchet MS"/>
              </a:rPr>
              <a:t>Growing children with developing their physiological capability are very sensitive to hazardous chemicals.</a:t>
            </a:r>
          </a:p>
          <a:p>
            <a:pPr marL="343080" indent="-342720" algn="just">
              <a:lnSpc>
                <a:spcPct val="100000"/>
              </a:lnSpc>
              <a:spcAft>
                <a:spcPts val="2401"/>
              </a:spcAft>
              <a:buClr>
                <a:srgbClr val="5A6F81"/>
              </a:buClr>
              <a:buFont typeface="Wingdings" charset="2"/>
              <a:buChar char=""/>
            </a:pPr>
            <a:r>
              <a:rPr lang="en-GB" spc="-1">
                <a:solidFill>
                  <a:srgbClr val="5A6F81"/>
                </a:solidFill>
                <a:latin typeface="Trebuchet MS"/>
              </a:rPr>
              <a:t>Exposure to poor IAQ in school can interfere with a pupil’s ability to learn.</a:t>
            </a:r>
          </a:p>
          <a:p>
            <a:pPr marL="343080" indent="-342720">
              <a:lnSpc>
                <a:spcPct val="100000"/>
              </a:lnSpc>
              <a:spcAft>
                <a:spcPts val="2401"/>
              </a:spcAft>
              <a:buClr>
                <a:srgbClr val="5A6F81"/>
              </a:buClr>
              <a:buFont typeface="Wingdings" charset="2"/>
              <a:buChar char=""/>
            </a:pPr>
            <a:r>
              <a:rPr lang="en-GB" spc="-1">
                <a:solidFill>
                  <a:srgbClr val="5A6F81"/>
                </a:solidFill>
                <a:latin typeface="Trebuchet MS"/>
              </a:rPr>
              <a:t>Asthma, headaches, nausea, drowsiness, and dizziness can be troubling.</a:t>
            </a:r>
          </a:p>
          <a:p>
            <a:pPr marL="343080" indent="-342720">
              <a:lnSpc>
                <a:spcPct val="100000"/>
              </a:lnSpc>
              <a:spcAft>
                <a:spcPts val="2401"/>
              </a:spcAft>
              <a:buClr>
                <a:srgbClr val="5A6F81"/>
              </a:buClr>
              <a:buFont typeface="Wingdings" charset="2"/>
              <a:buChar char=""/>
            </a:pPr>
            <a:r>
              <a:rPr lang="en-GB" spc="-1">
                <a:solidFill>
                  <a:srgbClr val="5A6F81"/>
                </a:solidFill>
                <a:latin typeface="Trebuchet MS"/>
              </a:rPr>
              <a:t>Toxic chemicals can cause not only acute symptoms like irritation, but long lasting adverse health damage.</a:t>
            </a:r>
          </a:p>
          <a:p>
            <a:pPr marL="343080" indent="-342720">
              <a:lnSpc>
                <a:spcPct val="100000"/>
              </a:lnSpc>
              <a:spcAft>
                <a:spcPts val="2401"/>
              </a:spcAft>
              <a:buClr>
                <a:srgbClr val="5A6F81"/>
              </a:buClr>
              <a:buFont typeface="Wingdings" charset="2"/>
              <a:buChar char=""/>
            </a:pPr>
            <a:r>
              <a:rPr lang="en-GB" spc="-1">
                <a:solidFill>
                  <a:srgbClr val="5A6F81"/>
                </a:solidFill>
                <a:latin typeface="Trebuchet MS"/>
              </a:rPr>
              <a:t>Low level of comfort leads to dissatisfaction.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TextShape 1"/>
          <p:cNvSpPr txBox="1"/>
          <p:nvPr/>
        </p:nvSpPr>
        <p:spPr>
          <a:xfrm>
            <a:off x="0" y="24492"/>
            <a:ext cx="6948000" cy="98028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Health effects of exposure to indoor air pollutants in children /1.</a:t>
            </a:r>
          </a:p>
        </p:txBody>
      </p:sp>
      <p:sp>
        <p:nvSpPr>
          <p:cNvPr id="883" name="TextShape 2"/>
          <p:cNvSpPr txBox="1"/>
          <p:nvPr/>
        </p:nvSpPr>
        <p:spPr>
          <a:xfrm>
            <a:off x="0" y="1124640"/>
            <a:ext cx="9036000" cy="4948560"/>
          </a:xfrm>
          <a:prstGeom prst="rect">
            <a:avLst/>
          </a:prstGeom>
          <a:noFill/>
          <a:ln>
            <a:noFill/>
          </a:ln>
        </p:spPr>
        <p:txBody>
          <a:bodyPr tIns="91440" bIns="91440">
            <a:noAutofit/>
          </a:bodyPr>
          <a:lstStyle/>
          <a:p>
            <a:pPr marL="457200" indent="-350280">
              <a:lnSpc>
                <a:spcPct val="100000"/>
              </a:lnSpc>
              <a:spcAft>
                <a:spcPts val="601"/>
              </a:spcAft>
            </a:pPr>
            <a:r>
              <a:rPr lang="hu-HU" sz="2000" b="1" strike="noStrike" spc="-1" dirty="0" err="1">
                <a:solidFill>
                  <a:srgbClr val="5B6F81"/>
                </a:solidFill>
                <a:latin typeface="Trebuchet MS" panose="020B0603020202020204" pitchFamily="34" charset="0"/>
                <a:ea typeface="Trebuchet MS"/>
              </a:rPr>
              <a:t>Impacts</a:t>
            </a:r>
            <a:r>
              <a:rPr lang="hu-HU" sz="2000" b="1" strike="noStrike" spc="-1" dirty="0">
                <a:solidFill>
                  <a:srgbClr val="5B6F81"/>
                </a:solidFill>
                <a:latin typeface="Trebuchet MS" panose="020B0603020202020204" pitchFamily="34" charset="0"/>
                <a:ea typeface="Trebuchet MS"/>
              </a:rPr>
              <a:t> </a:t>
            </a:r>
            <a:r>
              <a:rPr lang="hu-HU" sz="2000" b="1" strike="noStrike" spc="-1" dirty="0" err="1">
                <a:solidFill>
                  <a:srgbClr val="5B6F81"/>
                </a:solidFill>
                <a:latin typeface="Trebuchet MS" panose="020B0603020202020204" pitchFamily="34" charset="0"/>
                <a:ea typeface="Trebuchet MS"/>
              </a:rPr>
              <a:t>on</a:t>
            </a:r>
            <a:r>
              <a:rPr lang="hu-HU" sz="2000" b="1" strike="noStrike" spc="-1" dirty="0">
                <a:solidFill>
                  <a:srgbClr val="5B6F81"/>
                </a:solidFill>
                <a:latin typeface="Trebuchet MS" panose="020B0603020202020204" pitchFamily="34" charset="0"/>
                <a:ea typeface="Trebuchet MS"/>
              </a:rPr>
              <a:t> </a:t>
            </a:r>
            <a:r>
              <a:rPr lang="hu-HU" sz="2000" b="1" strike="noStrike" spc="-1" dirty="0" err="1">
                <a:solidFill>
                  <a:srgbClr val="5B6F81"/>
                </a:solidFill>
                <a:latin typeface="Trebuchet MS" panose="020B0603020202020204" pitchFamily="34" charset="0"/>
                <a:ea typeface="Trebuchet MS"/>
              </a:rPr>
              <a:t>respiratory</a:t>
            </a:r>
            <a:r>
              <a:rPr lang="hu-HU" sz="2000" b="1" strike="noStrike" spc="-1" dirty="0">
                <a:solidFill>
                  <a:srgbClr val="5B6F81"/>
                </a:solidFill>
                <a:latin typeface="Trebuchet MS" panose="020B0603020202020204" pitchFamily="34" charset="0"/>
                <a:ea typeface="Trebuchet MS"/>
              </a:rPr>
              <a:t> </a:t>
            </a:r>
            <a:r>
              <a:rPr lang="hu-HU" sz="2000" b="1" strike="noStrike" spc="-1" dirty="0" err="1">
                <a:solidFill>
                  <a:srgbClr val="5B6F81"/>
                </a:solidFill>
                <a:latin typeface="Trebuchet MS" panose="020B0603020202020204" pitchFamily="34" charset="0"/>
                <a:ea typeface="Trebuchet MS"/>
              </a:rPr>
              <a:t>system</a:t>
            </a:r>
            <a:endParaRPr lang="hu-HU" sz="2000" b="0" strike="noStrike" spc="-1" dirty="0">
              <a:solidFill>
                <a:srgbClr val="5B6F81"/>
              </a:solidFill>
              <a:latin typeface="Trebuchet MS" panose="020B0603020202020204" pitchFamily="34" charset="0"/>
            </a:endParaRPr>
          </a:p>
          <a:p>
            <a:pPr marL="457200" indent="-350280">
              <a:lnSpc>
                <a:spcPct val="100000"/>
              </a:lnSpc>
              <a:spcAft>
                <a:spcPts val="400"/>
              </a:spcAft>
            </a:pPr>
            <a:r>
              <a:rPr lang="hu-HU" sz="1600" b="1" i="1" strike="noStrike" spc="-1" dirty="0" err="1">
                <a:solidFill>
                  <a:srgbClr val="5A6F81"/>
                </a:solidFill>
                <a:latin typeface="Trebuchet MS" panose="020B0603020202020204" pitchFamily="34" charset="0"/>
                <a:ea typeface="Trebuchet MS"/>
              </a:rPr>
              <a:t>Acute</a:t>
            </a:r>
            <a:r>
              <a:rPr lang="hu-HU" sz="1600" b="1" i="1" strike="noStrike" spc="-1" dirty="0">
                <a:solidFill>
                  <a:srgbClr val="5A6F81"/>
                </a:solidFill>
                <a:latin typeface="Trebuchet MS" panose="020B0603020202020204" pitchFamily="34" charset="0"/>
                <a:ea typeface="Trebuchet MS"/>
              </a:rPr>
              <a:t> effects</a:t>
            </a:r>
            <a:r>
              <a:rPr lang="hu-HU" sz="1600" b="1" strike="noStrike" spc="-1" dirty="0">
                <a:solidFill>
                  <a:srgbClr val="5A6F81"/>
                </a:solidFill>
                <a:latin typeface="Trebuchet MS" panose="020B0603020202020204" pitchFamily="34" charset="0"/>
                <a:ea typeface="Trebuchet MS"/>
              </a:rPr>
              <a:t>:</a:t>
            </a:r>
            <a:endParaRPr lang="hu-HU" sz="1600" b="0" strike="noStrike" spc="-1" dirty="0">
              <a:solidFill>
                <a:srgbClr val="000000"/>
              </a:solidFill>
              <a:latin typeface="Trebuchet MS" panose="020B0603020202020204" pitchFamily="34" charset="0"/>
            </a:endParaRPr>
          </a:p>
          <a:p>
            <a:pPr marL="457200" indent="-350280">
              <a:lnSpc>
                <a:spcPct val="100000"/>
              </a:lnSpc>
              <a:spcAft>
                <a:spcPts val="400"/>
              </a:spcAft>
              <a:buClr>
                <a:srgbClr val="7E93A5"/>
              </a:buClr>
              <a:buFont typeface="Wingdings" charset="2"/>
              <a:buChar char=""/>
            </a:pPr>
            <a:r>
              <a:rPr lang="hu-HU" sz="1600" b="0" strike="noStrike" spc="-1" dirty="0">
                <a:solidFill>
                  <a:srgbClr val="5A6F81"/>
                </a:solidFill>
                <a:latin typeface="Trebuchet MS" panose="020B0603020202020204" pitchFamily="34" charset="0"/>
                <a:ea typeface="Trebuchet MS"/>
              </a:rPr>
              <a:t>Mucous membrane irritation  (eyes, upper respiratory tracts)</a:t>
            </a:r>
            <a:endParaRPr lang="hu-HU" sz="1600" b="0" strike="noStrike" spc="-1" dirty="0">
              <a:solidFill>
                <a:srgbClr val="000000"/>
              </a:solidFill>
              <a:latin typeface="Trebuchet MS" panose="020B0603020202020204" pitchFamily="34" charset="0"/>
            </a:endParaRPr>
          </a:p>
          <a:p>
            <a:pPr marL="457200" indent="-350280">
              <a:lnSpc>
                <a:spcPct val="100000"/>
              </a:lnSpc>
              <a:spcAft>
                <a:spcPts val="400"/>
              </a:spcAft>
              <a:buClr>
                <a:srgbClr val="7E93A5"/>
              </a:buClr>
              <a:buFont typeface="Wingdings" charset="2"/>
              <a:buChar char=""/>
            </a:pPr>
            <a:r>
              <a:rPr lang="hu-HU" sz="1600" b="0" strike="noStrike" spc="-1" dirty="0">
                <a:solidFill>
                  <a:srgbClr val="5A6F81"/>
                </a:solidFill>
                <a:latin typeface="Trebuchet MS" panose="020B0603020202020204" pitchFamily="34" charset="0"/>
                <a:ea typeface="Trebuchet MS"/>
              </a:rPr>
              <a:t>Coughing (bronchitis symptoms)</a:t>
            </a:r>
            <a:endParaRPr lang="hu-HU" sz="1600" b="0" strike="noStrike" spc="-1" dirty="0">
              <a:solidFill>
                <a:srgbClr val="000000"/>
              </a:solidFill>
              <a:latin typeface="Trebuchet MS" panose="020B0603020202020204" pitchFamily="34" charset="0"/>
            </a:endParaRPr>
          </a:p>
          <a:p>
            <a:pPr marL="457200" indent="-350280">
              <a:lnSpc>
                <a:spcPct val="100000"/>
              </a:lnSpc>
              <a:spcAft>
                <a:spcPts val="400"/>
              </a:spcAft>
              <a:buClr>
                <a:srgbClr val="7E93A5"/>
              </a:buClr>
              <a:buFont typeface="Wingdings" charset="2"/>
              <a:buChar char=""/>
            </a:pPr>
            <a:r>
              <a:rPr lang="hu-HU" sz="1600" b="0" strike="noStrike" spc="-1" dirty="0">
                <a:solidFill>
                  <a:srgbClr val="5A6F81"/>
                </a:solidFill>
                <a:latin typeface="Trebuchet MS" panose="020B0603020202020204" pitchFamily="34" charset="0"/>
                <a:ea typeface="Trebuchet MS"/>
              </a:rPr>
              <a:t>Wheezing, attacks of dyspnoe (heavy breathing) (asthmatic symptoms)</a:t>
            </a:r>
            <a:endParaRPr lang="hu-HU" sz="1600" b="0" strike="noStrike" spc="-1" dirty="0">
              <a:solidFill>
                <a:srgbClr val="000000"/>
              </a:solidFill>
              <a:latin typeface="Trebuchet MS" panose="020B0603020202020204" pitchFamily="34" charset="0"/>
            </a:endParaRPr>
          </a:p>
          <a:p>
            <a:pPr marL="457200" indent="-350280">
              <a:lnSpc>
                <a:spcPct val="100000"/>
              </a:lnSpc>
              <a:spcAft>
                <a:spcPts val="400"/>
              </a:spcAft>
              <a:buClr>
                <a:srgbClr val="7E93A5"/>
              </a:buClr>
              <a:buFont typeface="Wingdings" charset="2"/>
              <a:buChar char=""/>
            </a:pPr>
            <a:r>
              <a:rPr lang="hu-HU" sz="1600" b="0" strike="noStrike" spc="-1" dirty="0">
                <a:solidFill>
                  <a:srgbClr val="5A6F81"/>
                </a:solidFill>
                <a:latin typeface="Trebuchet MS" panose="020B0603020202020204" pitchFamily="34" charset="0"/>
                <a:ea typeface="Trebuchet MS"/>
              </a:rPr>
              <a:t>Increased responsiveness of the respiratory tracts to allergens</a:t>
            </a:r>
            <a:endParaRPr lang="hu-HU" sz="1600" b="0" strike="noStrike" spc="-1" dirty="0">
              <a:solidFill>
                <a:srgbClr val="000000"/>
              </a:solidFill>
              <a:latin typeface="Trebuchet MS" panose="020B0603020202020204" pitchFamily="34" charset="0"/>
            </a:endParaRPr>
          </a:p>
          <a:p>
            <a:pPr marL="457200" indent="-350280">
              <a:lnSpc>
                <a:spcPct val="100000"/>
              </a:lnSpc>
              <a:spcAft>
                <a:spcPts val="400"/>
              </a:spcAft>
              <a:buClr>
                <a:srgbClr val="7E93A5"/>
              </a:buClr>
              <a:buFont typeface="Wingdings" charset="2"/>
              <a:buChar char=""/>
            </a:pPr>
            <a:r>
              <a:rPr lang="hu-HU" sz="1600" b="0" strike="noStrike" spc="-1" dirty="0">
                <a:solidFill>
                  <a:srgbClr val="5A6F81"/>
                </a:solidFill>
                <a:latin typeface="Trebuchet MS" panose="020B0603020202020204" pitchFamily="34" charset="0"/>
                <a:ea typeface="Trebuchet MS"/>
              </a:rPr>
              <a:t>Increased acute respiratory morbidity (upper- and lower respiratory airway infections)</a:t>
            </a:r>
            <a:endParaRPr lang="hu-HU" sz="1600" b="0" strike="noStrike" spc="-1" dirty="0">
              <a:solidFill>
                <a:srgbClr val="000000"/>
              </a:solidFill>
              <a:latin typeface="Trebuchet MS" panose="020B0603020202020204" pitchFamily="34" charset="0"/>
            </a:endParaRPr>
          </a:p>
          <a:p>
            <a:pPr marL="106560">
              <a:lnSpc>
                <a:spcPct val="100000"/>
              </a:lnSpc>
              <a:spcAft>
                <a:spcPts val="400"/>
              </a:spcAft>
            </a:pPr>
            <a:r>
              <a:rPr lang="hu-HU" sz="1600" b="1" i="1" strike="noStrike" spc="-1" dirty="0">
                <a:solidFill>
                  <a:srgbClr val="5A6F81"/>
                </a:solidFill>
                <a:latin typeface="Trebuchet MS" panose="020B0603020202020204" pitchFamily="34" charset="0"/>
                <a:ea typeface="Trebuchet MS"/>
              </a:rPr>
              <a:t>Chronic effects</a:t>
            </a:r>
            <a:r>
              <a:rPr lang="hu-HU" sz="1600" b="1" strike="noStrike" spc="-1" dirty="0">
                <a:solidFill>
                  <a:srgbClr val="5A6F81"/>
                </a:solidFill>
                <a:latin typeface="Trebuchet MS" panose="020B0603020202020204" pitchFamily="34" charset="0"/>
                <a:ea typeface="Trebuchet MS"/>
              </a:rPr>
              <a:t>:</a:t>
            </a:r>
            <a:endParaRPr lang="hu-HU" sz="1600" b="0" strike="noStrike" spc="-1" dirty="0">
              <a:solidFill>
                <a:srgbClr val="000000"/>
              </a:solidFill>
              <a:latin typeface="Trebuchet MS" panose="020B0603020202020204" pitchFamily="34" charset="0"/>
            </a:endParaRPr>
          </a:p>
          <a:p>
            <a:pPr marL="457200" indent="-350280">
              <a:lnSpc>
                <a:spcPct val="100000"/>
              </a:lnSpc>
              <a:spcAft>
                <a:spcPts val="400"/>
              </a:spcAft>
              <a:buClr>
                <a:srgbClr val="7E93A5"/>
              </a:buClr>
              <a:buFont typeface="Wingdings" charset="2"/>
              <a:buChar char=""/>
            </a:pPr>
            <a:r>
              <a:rPr lang="hu-HU" sz="1600" b="0" strike="noStrike" spc="-1" dirty="0">
                <a:solidFill>
                  <a:srgbClr val="5A6F81"/>
                </a:solidFill>
                <a:latin typeface="Trebuchet MS" panose="020B0603020202020204" pitchFamily="34" charset="0"/>
                <a:ea typeface="Trebuchet MS"/>
              </a:rPr>
              <a:t>Decreased lung function</a:t>
            </a:r>
            <a:endParaRPr lang="hu-HU" sz="1600" b="0" strike="noStrike" spc="-1" dirty="0">
              <a:solidFill>
                <a:srgbClr val="000000"/>
              </a:solidFill>
              <a:latin typeface="Trebuchet MS" panose="020B0603020202020204" pitchFamily="34" charset="0"/>
            </a:endParaRPr>
          </a:p>
          <a:p>
            <a:pPr marL="457200" indent="-350280">
              <a:lnSpc>
                <a:spcPct val="100000"/>
              </a:lnSpc>
              <a:spcAft>
                <a:spcPts val="400"/>
              </a:spcAft>
              <a:buClr>
                <a:srgbClr val="7E93A5"/>
              </a:buClr>
              <a:buFont typeface="Wingdings" charset="2"/>
              <a:buChar char=""/>
            </a:pPr>
            <a:r>
              <a:rPr lang="hu-HU" sz="1600" b="0" strike="noStrike" spc="-1" dirty="0">
                <a:solidFill>
                  <a:srgbClr val="5A6F81"/>
                </a:solidFill>
                <a:latin typeface="Trebuchet MS" panose="020B0603020202020204" pitchFamily="34" charset="0"/>
                <a:ea typeface="Trebuchet MS"/>
              </a:rPr>
              <a:t>Contribution to later pulmonary diseases (COPD, malignant tumours)</a:t>
            </a:r>
            <a:endParaRPr lang="hu-HU" sz="1600" b="0" strike="noStrike" spc="-1" dirty="0">
              <a:solidFill>
                <a:srgbClr val="000000"/>
              </a:solidFill>
              <a:latin typeface="Trebuchet MS" panose="020B0603020202020204" pitchFamily="34" charset="0"/>
            </a:endParaRPr>
          </a:p>
          <a:p>
            <a:pPr marL="106560">
              <a:lnSpc>
                <a:spcPct val="100000"/>
              </a:lnSpc>
              <a:spcAft>
                <a:spcPts val="400"/>
              </a:spcAft>
            </a:pPr>
            <a:endParaRPr lang="hu-HU" sz="1600" b="0" strike="noStrike" spc="-1" dirty="0">
              <a:solidFill>
                <a:srgbClr val="000000"/>
              </a:solidFill>
              <a:latin typeface="Trebuchet MS" panose="020B0603020202020204" pitchFamily="34" charset="0"/>
            </a:endParaRPr>
          </a:p>
          <a:p>
            <a:pPr marL="106560">
              <a:lnSpc>
                <a:spcPct val="100000"/>
              </a:lnSpc>
              <a:spcAft>
                <a:spcPts val="601"/>
              </a:spcAft>
            </a:pPr>
            <a:r>
              <a:rPr lang="hu-HU" sz="2000" b="1" strike="noStrike" spc="-1" dirty="0" err="1">
                <a:solidFill>
                  <a:srgbClr val="5B6F81"/>
                </a:solidFill>
                <a:latin typeface="Trebuchet MS" panose="020B0603020202020204" pitchFamily="34" charset="0"/>
                <a:ea typeface="Trebuchet MS"/>
              </a:rPr>
              <a:t>Impacts</a:t>
            </a:r>
            <a:r>
              <a:rPr lang="hu-HU" sz="2000" b="1" strike="noStrike" spc="-1" dirty="0">
                <a:solidFill>
                  <a:srgbClr val="5B6F81"/>
                </a:solidFill>
                <a:latin typeface="Trebuchet MS" panose="020B0603020202020204" pitchFamily="34" charset="0"/>
                <a:ea typeface="Trebuchet MS"/>
              </a:rPr>
              <a:t> </a:t>
            </a:r>
            <a:r>
              <a:rPr lang="hu-HU" sz="2000" b="1" strike="noStrike" spc="-1" dirty="0" err="1">
                <a:solidFill>
                  <a:srgbClr val="5B6F81"/>
                </a:solidFill>
                <a:latin typeface="Trebuchet MS" panose="020B0603020202020204" pitchFamily="34" charset="0"/>
                <a:ea typeface="Trebuchet MS"/>
              </a:rPr>
              <a:t>on</a:t>
            </a:r>
            <a:r>
              <a:rPr lang="hu-HU" sz="2000" b="1" strike="noStrike" spc="-1" dirty="0">
                <a:solidFill>
                  <a:srgbClr val="5B6F81"/>
                </a:solidFill>
                <a:latin typeface="Trebuchet MS" panose="020B0603020202020204" pitchFamily="34" charset="0"/>
                <a:ea typeface="Trebuchet MS"/>
              </a:rPr>
              <a:t> </a:t>
            </a:r>
            <a:r>
              <a:rPr lang="hu-HU" sz="2000" b="1" strike="noStrike" spc="-1" dirty="0" err="1">
                <a:solidFill>
                  <a:srgbClr val="5B6F81"/>
                </a:solidFill>
                <a:latin typeface="Trebuchet MS" panose="020B0603020202020204" pitchFamily="34" charset="0"/>
                <a:ea typeface="Trebuchet MS"/>
              </a:rPr>
              <a:t>cardiovascular</a:t>
            </a:r>
            <a:r>
              <a:rPr lang="hu-HU" sz="2000" b="1" strike="noStrike" spc="-1" dirty="0">
                <a:solidFill>
                  <a:srgbClr val="5B6F81"/>
                </a:solidFill>
                <a:latin typeface="Trebuchet MS" panose="020B0603020202020204" pitchFamily="34" charset="0"/>
                <a:ea typeface="Trebuchet MS"/>
              </a:rPr>
              <a:t> </a:t>
            </a:r>
            <a:r>
              <a:rPr lang="hu-HU" sz="2000" b="1" strike="noStrike" spc="-1" dirty="0" err="1">
                <a:solidFill>
                  <a:srgbClr val="5B6F81"/>
                </a:solidFill>
                <a:latin typeface="Trebuchet MS" panose="020B0603020202020204" pitchFamily="34" charset="0"/>
                <a:ea typeface="Trebuchet MS"/>
              </a:rPr>
              <a:t>system</a:t>
            </a:r>
            <a:endParaRPr lang="hu-HU" sz="2000" b="0" strike="noStrike" spc="-1" dirty="0">
              <a:solidFill>
                <a:srgbClr val="5B6F81"/>
              </a:solidFill>
              <a:latin typeface="Trebuchet MS" panose="020B0603020202020204" pitchFamily="34" charset="0"/>
            </a:endParaRPr>
          </a:p>
          <a:p>
            <a:pPr marL="457200" indent="-350280">
              <a:lnSpc>
                <a:spcPct val="100000"/>
              </a:lnSpc>
              <a:spcAft>
                <a:spcPts val="400"/>
              </a:spcAft>
              <a:buClr>
                <a:srgbClr val="7E93A5"/>
              </a:buClr>
              <a:buFont typeface="Wingdings" charset="2"/>
              <a:buChar char=""/>
            </a:pPr>
            <a:r>
              <a:rPr lang="hu-HU" sz="1600" b="0" strike="noStrike" spc="-1" dirty="0" err="1">
                <a:solidFill>
                  <a:srgbClr val="5A6F81"/>
                </a:solidFill>
                <a:latin typeface="Trebuchet MS" panose="020B0603020202020204" pitchFamily="34" charset="0"/>
                <a:ea typeface="Trebuchet MS"/>
              </a:rPr>
              <a:t>Elevations</a:t>
            </a:r>
            <a:r>
              <a:rPr lang="hu-HU" sz="1600" b="0" strike="noStrike" spc="-1" dirty="0">
                <a:solidFill>
                  <a:srgbClr val="5A6F81"/>
                </a:solidFill>
                <a:latin typeface="Trebuchet MS" panose="020B0603020202020204" pitchFamily="34" charset="0"/>
                <a:ea typeface="Trebuchet MS"/>
              </a:rPr>
              <a:t> in arterial blood pressure and heart rate</a:t>
            </a:r>
            <a:endParaRPr lang="hu-HU" sz="1600" b="0" strike="noStrike" spc="-1" dirty="0">
              <a:solidFill>
                <a:srgbClr val="000000"/>
              </a:solidFill>
              <a:latin typeface="Trebuchet MS" panose="020B0603020202020204" pitchFamily="34" charset="0"/>
            </a:endParaRPr>
          </a:p>
          <a:p>
            <a:pPr marL="457200" indent="-350280">
              <a:lnSpc>
                <a:spcPct val="100000"/>
              </a:lnSpc>
              <a:spcAft>
                <a:spcPts val="400"/>
              </a:spcAft>
              <a:buClr>
                <a:srgbClr val="7E93A5"/>
              </a:buClr>
              <a:buFont typeface="Wingdings" charset="2"/>
              <a:buChar char=""/>
            </a:pPr>
            <a:r>
              <a:rPr lang="hu-HU" sz="1600" b="0" strike="noStrike" spc="-1" dirty="0">
                <a:solidFill>
                  <a:srgbClr val="5A6F81"/>
                </a:solidFill>
                <a:latin typeface="Trebuchet MS" panose="020B0603020202020204" pitchFamily="34" charset="0"/>
                <a:ea typeface="Trebuchet MS"/>
              </a:rPr>
              <a:t>Increased levels of stress hormones</a:t>
            </a:r>
            <a:endParaRPr lang="hu-HU" sz="1600" b="0" strike="noStrike" spc="-1" dirty="0">
              <a:solidFill>
                <a:srgbClr val="000000"/>
              </a:solidFill>
              <a:latin typeface="Trebuchet MS" panose="020B0603020202020204" pitchFamily="34" charset="0"/>
            </a:endParaRPr>
          </a:p>
          <a:p>
            <a:pPr marL="106560">
              <a:lnSpc>
                <a:spcPct val="100000"/>
              </a:lnSpc>
              <a:spcAft>
                <a:spcPts val="400"/>
              </a:spcAft>
            </a:pPr>
            <a:endParaRPr lang="hu-HU" sz="1600" b="0" strike="noStrike" spc="-1"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3834728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extShape 1"/>
          <p:cNvSpPr txBox="1"/>
          <p:nvPr/>
        </p:nvSpPr>
        <p:spPr>
          <a:xfrm>
            <a:off x="0" y="116640"/>
            <a:ext cx="6948000" cy="86364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Health effects</a:t>
            </a:r>
            <a:r>
              <a:rPr lang="en-US" sz="2400" b="1" spc="-1" dirty="0">
                <a:solidFill>
                  <a:srgbClr val="7B7B7B"/>
                </a:solidFill>
                <a:latin typeface="Trebuchet MS"/>
                <a:ea typeface="Trebuchet MS"/>
              </a:rPr>
              <a:t>a</a:t>
            </a:r>
            <a:r>
              <a:rPr lang="hu-HU" sz="2400" b="1" spc="-1" dirty="0">
                <a:solidFill>
                  <a:srgbClr val="7B7B7B"/>
                </a:solidFill>
                <a:latin typeface="Trebuchet MS"/>
                <a:ea typeface="Trebuchet MS"/>
              </a:rPr>
              <a:t> of exposure to indoor air pollutants in children /2.</a:t>
            </a:r>
          </a:p>
        </p:txBody>
      </p:sp>
      <p:sp>
        <p:nvSpPr>
          <p:cNvPr id="885" name="TextShape 2"/>
          <p:cNvSpPr txBox="1"/>
          <p:nvPr/>
        </p:nvSpPr>
        <p:spPr>
          <a:xfrm>
            <a:off x="0" y="1124640"/>
            <a:ext cx="9036000" cy="5472360"/>
          </a:xfrm>
          <a:prstGeom prst="rect">
            <a:avLst/>
          </a:prstGeom>
          <a:noFill/>
          <a:ln>
            <a:noFill/>
          </a:ln>
        </p:spPr>
        <p:txBody>
          <a:bodyPr tIns="91440" bIns="91440">
            <a:noAutofit/>
          </a:bodyPr>
          <a:lstStyle/>
          <a:p>
            <a:pPr marL="457200" indent="-350280" algn="just">
              <a:lnSpc>
                <a:spcPct val="100000"/>
              </a:lnSpc>
              <a:spcAft>
                <a:spcPts val="601"/>
              </a:spcAft>
            </a:pPr>
            <a:r>
              <a:rPr lang="hu-HU" b="1" spc="-1" dirty="0" err="1">
                <a:solidFill>
                  <a:srgbClr val="5A6F81"/>
                </a:solidFill>
                <a:latin typeface="Trebuchet MS"/>
              </a:rPr>
              <a:t>Impacts</a:t>
            </a:r>
            <a:r>
              <a:rPr lang="hu-HU" b="1" spc="-1" dirty="0">
                <a:solidFill>
                  <a:srgbClr val="5A6F81"/>
                </a:solidFill>
                <a:latin typeface="Trebuchet MS"/>
              </a:rPr>
              <a:t> </a:t>
            </a:r>
            <a:r>
              <a:rPr lang="hu-HU" b="1" spc="-1" dirty="0" err="1">
                <a:solidFill>
                  <a:srgbClr val="5A6F81"/>
                </a:solidFill>
                <a:latin typeface="Trebuchet MS"/>
              </a:rPr>
              <a:t>on</a:t>
            </a:r>
            <a:r>
              <a:rPr lang="hu-HU" b="1" spc="-1" dirty="0">
                <a:solidFill>
                  <a:srgbClr val="5A6F81"/>
                </a:solidFill>
                <a:latin typeface="Trebuchet MS"/>
              </a:rPr>
              <a:t> </a:t>
            </a:r>
            <a:r>
              <a:rPr lang="hu-HU" b="1" spc="-1" dirty="0" err="1">
                <a:solidFill>
                  <a:srgbClr val="5A6F81"/>
                </a:solidFill>
                <a:latin typeface="Trebuchet MS"/>
              </a:rPr>
              <a:t>immune</a:t>
            </a:r>
            <a:r>
              <a:rPr lang="hu-HU" b="1" spc="-1" dirty="0">
                <a:solidFill>
                  <a:srgbClr val="5A6F81"/>
                </a:solidFill>
                <a:latin typeface="Trebuchet MS"/>
              </a:rPr>
              <a:t> </a:t>
            </a:r>
            <a:r>
              <a:rPr lang="hu-HU" b="1" spc="-1" dirty="0" err="1">
                <a:solidFill>
                  <a:srgbClr val="5A6F81"/>
                </a:solidFill>
                <a:latin typeface="Trebuchet MS"/>
              </a:rPr>
              <a:t>system</a:t>
            </a:r>
            <a:endParaRPr lang="hu-HU" b="1" spc="-1" dirty="0">
              <a:solidFill>
                <a:srgbClr val="5A6F81"/>
              </a:solidFill>
              <a:latin typeface="Trebuchet MS"/>
            </a:endParaRPr>
          </a:p>
          <a:p>
            <a:pPr marL="457200" indent="-350280" algn="just">
              <a:lnSpc>
                <a:spcPct val="100000"/>
              </a:lnSpc>
              <a:spcAft>
                <a:spcPts val="400"/>
              </a:spcAft>
              <a:buClr>
                <a:srgbClr val="7E93A5"/>
              </a:buClr>
              <a:buFont typeface="Wingdings" charset="2"/>
              <a:buChar char=""/>
            </a:pPr>
            <a:r>
              <a:rPr lang="hu-HU" sz="1600" b="0" strike="noStrike" spc="-1" dirty="0" err="1">
                <a:solidFill>
                  <a:srgbClr val="5A6F81"/>
                </a:solidFill>
                <a:latin typeface="Trebuchet MS"/>
                <a:ea typeface="Trebuchet MS"/>
              </a:rPr>
              <a:t>Increased</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risk</a:t>
            </a:r>
            <a:r>
              <a:rPr lang="hu-HU" sz="1600" b="0" strike="noStrike" spc="-1" dirty="0">
                <a:solidFill>
                  <a:srgbClr val="5A6F81"/>
                </a:solidFill>
                <a:latin typeface="Trebuchet MS"/>
                <a:ea typeface="Trebuchet MS"/>
              </a:rPr>
              <a:t> of </a:t>
            </a:r>
            <a:r>
              <a:rPr lang="hu-HU" sz="1600" b="0" strike="noStrike" spc="-1" dirty="0" err="1">
                <a:solidFill>
                  <a:srgbClr val="5A6F81"/>
                </a:solidFill>
                <a:latin typeface="Trebuchet MS"/>
                <a:ea typeface="Trebuchet MS"/>
              </a:rPr>
              <a:t>infections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pneumonia</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otitis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media</a:t>
            </a:r>
            <a:r>
              <a:rPr lang="hu-HU" sz="1600" b="0" strike="noStrike" spc="-1" dirty="0">
                <a:solidFill>
                  <a:srgbClr val="5A6F81"/>
                </a:solidFill>
                <a:latin typeface="Trebuchet MS"/>
                <a:ea typeface="Trebuchet MS"/>
              </a:rPr>
              <a:t>)</a:t>
            </a:r>
            <a:endParaRPr lang="hu-HU" sz="1600" b="0" strike="noStrike" spc="-1" dirty="0">
              <a:solidFill>
                <a:srgbClr val="000000"/>
              </a:solidFill>
              <a:latin typeface="Arial"/>
            </a:endParaRPr>
          </a:p>
          <a:p>
            <a:pPr marL="457200" indent="-350280" algn="just">
              <a:lnSpc>
                <a:spcPct val="100000"/>
              </a:lnSpc>
              <a:spcAft>
                <a:spcPts val="400"/>
              </a:spcAft>
              <a:buClr>
                <a:srgbClr val="7E93A5"/>
              </a:buClr>
              <a:buFont typeface="Wingdings" charset="2"/>
              <a:buChar char=""/>
            </a:pPr>
            <a:r>
              <a:rPr lang="hu-HU" sz="1600" b="0" strike="noStrike" spc="-1" dirty="0" err="1">
                <a:solidFill>
                  <a:srgbClr val="5A6F81"/>
                </a:solidFill>
                <a:latin typeface="Trebuchet MS"/>
                <a:ea typeface="Trebuchet MS"/>
              </a:rPr>
              <a:t>Absenteeism</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from</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school</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due</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to</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sore</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throat</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cough</a:t>
            </a:r>
            <a:r>
              <a:rPr lang="hu-HU" sz="1600" b="0" strike="noStrike" spc="-1" dirty="0">
                <a:solidFill>
                  <a:srgbClr val="5A6F81"/>
                </a:solidFill>
                <a:latin typeface="Trebuchet MS"/>
                <a:ea typeface="Trebuchet MS"/>
              </a:rPr>
              <a:t>, and </a:t>
            </a:r>
            <a:r>
              <a:rPr lang="hu-HU" sz="1600" b="0" strike="noStrike" spc="-1" dirty="0" err="1">
                <a:solidFill>
                  <a:srgbClr val="5A6F81"/>
                </a:solidFill>
                <a:latin typeface="Trebuchet MS"/>
                <a:ea typeface="Trebuchet MS"/>
              </a:rPr>
              <a:t>cold</a:t>
            </a:r>
            <a:endParaRPr lang="hu-HU" sz="1600" b="0" strike="noStrike" spc="-1" dirty="0">
              <a:solidFill>
                <a:srgbClr val="000000"/>
              </a:solidFill>
              <a:latin typeface="Arial"/>
            </a:endParaRPr>
          </a:p>
          <a:p>
            <a:pPr marL="457200" indent="-350280" algn="just">
              <a:lnSpc>
                <a:spcPct val="100000"/>
              </a:lnSpc>
              <a:spcAft>
                <a:spcPts val="400"/>
              </a:spcAft>
              <a:buClr>
                <a:srgbClr val="7E93A5"/>
              </a:buClr>
              <a:buFont typeface="Wingdings" charset="2"/>
              <a:buChar char=""/>
            </a:pPr>
            <a:r>
              <a:rPr lang="hu-HU" sz="1600" b="0" strike="noStrike" spc="-1" dirty="0" err="1">
                <a:solidFill>
                  <a:srgbClr val="5A6F81"/>
                </a:solidFill>
                <a:latin typeface="Trebuchet MS"/>
                <a:ea typeface="Trebuchet MS"/>
              </a:rPr>
              <a:t>Increased</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levels</a:t>
            </a:r>
            <a:r>
              <a:rPr lang="hu-HU" sz="1600" b="0" strike="noStrike" spc="-1" dirty="0">
                <a:solidFill>
                  <a:srgbClr val="5A6F81"/>
                </a:solidFill>
                <a:latin typeface="Trebuchet MS"/>
                <a:ea typeface="Trebuchet MS"/>
              </a:rPr>
              <a:t> of </a:t>
            </a:r>
            <a:r>
              <a:rPr lang="hu-HU" sz="1600" b="0" strike="noStrike" spc="-1" dirty="0" err="1">
                <a:solidFill>
                  <a:srgbClr val="5A6F81"/>
                </a:solidFill>
                <a:latin typeface="Trebuchet MS"/>
                <a:ea typeface="Trebuchet MS"/>
              </a:rPr>
              <a:t>biomarkers</a:t>
            </a:r>
            <a:r>
              <a:rPr lang="hu-HU" sz="1600" b="0" strike="noStrike" spc="-1" dirty="0">
                <a:solidFill>
                  <a:srgbClr val="5A6F81"/>
                </a:solidFill>
                <a:latin typeface="Trebuchet MS"/>
                <a:ea typeface="Trebuchet MS"/>
              </a:rPr>
              <a:t> of </a:t>
            </a:r>
            <a:r>
              <a:rPr lang="hu-HU" sz="1600" b="0" strike="noStrike" spc="-1" dirty="0" err="1">
                <a:solidFill>
                  <a:srgbClr val="5A6F81"/>
                </a:solidFill>
                <a:latin typeface="Trebuchet MS"/>
                <a:ea typeface="Trebuchet MS"/>
              </a:rPr>
              <a:t>oxidative</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stress</a:t>
            </a:r>
            <a:r>
              <a:rPr lang="hu-HU" sz="1600" b="0" strike="noStrike" spc="-1" dirty="0">
                <a:solidFill>
                  <a:srgbClr val="5A6F81"/>
                </a:solidFill>
                <a:latin typeface="Trebuchet MS"/>
                <a:ea typeface="Trebuchet MS"/>
              </a:rPr>
              <a:t> and </a:t>
            </a:r>
            <a:r>
              <a:rPr lang="hu-HU" sz="1600" b="0" strike="noStrike" spc="-1" dirty="0" err="1">
                <a:solidFill>
                  <a:srgbClr val="5A6F81"/>
                </a:solidFill>
                <a:latin typeface="Trebuchet MS"/>
                <a:ea typeface="Trebuchet MS"/>
              </a:rPr>
              <a:t>inflammation</a:t>
            </a:r>
            <a:endParaRPr lang="hu-HU" sz="1600" b="0" strike="noStrike" spc="-1" dirty="0">
              <a:solidFill>
                <a:srgbClr val="000000"/>
              </a:solidFill>
              <a:latin typeface="Arial"/>
            </a:endParaRPr>
          </a:p>
          <a:p>
            <a:pPr marL="106560" algn="just">
              <a:lnSpc>
                <a:spcPct val="100000"/>
              </a:lnSpc>
              <a:spcAft>
                <a:spcPts val="601"/>
              </a:spcAft>
            </a:pPr>
            <a:br>
              <a:rPr lang="en-US" b="1" spc="-1" dirty="0">
                <a:solidFill>
                  <a:srgbClr val="5A6F81"/>
                </a:solidFill>
                <a:latin typeface="Trebuchet MS"/>
              </a:rPr>
            </a:br>
            <a:r>
              <a:rPr lang="hu-HU" b="1" spc="-1" dirty="0" err="1">
                <a:solidFill>
                  <a:srgbClr val="5A6F81"/>
                </a:solidFill>
                <a:latin typeface="Trebuchet MS"/>
              </a:rPr>
              <a:t>Impacts</a:t>
            </a:r>
            <a:r>
              <a:rPr lang="hu-HU" b="1" spc="-1" dirty="0">
                <a:solidFill>
                  <a:srgbClr val="5A6F81"/>
                </a:solidFill>
                <a:latin typeface="Trebuchet MS"/>
              </a:rPr>
              <a:t> </a:t>
            </a:r>
            <a:r>
              <a:rPr lang="hu-HU" b="1" spc="-1" dirty="0" err="1">
                <a:solidFill>
                  <a:srgbClr val="5A6F81"/>
                </a:solidFill>
                <a:latin typeface="Trebuchet MS"/>
              </a:rPr>
              <a:t>on</a:t>
            </a:r>
            <a:r>
              <a:rPr lang="hu-HU" b="1" spc="-1" dirty="0">
                <a:solidFill>
                  <a:srgbClr val="5A6F81"/>
                </a:solidFill>
                <a:latin typeface="Trebuchet MS"/>
              </a:rPr>
              <a:t> </a:t>
            </a:r>
            <a:r>
              <a:rPr lang="hu-HU" b="1" spc="-1" dirty="0" err="1">
                <a:solidFill>
                  <a:srgbClr val="5A6F81"/>
                </a:solidFill>
                <a:latin typeface="Trebuchet MS"/>
              </a:rPr>
              <a:t>central</a:t>
            </a:r>
            <a:r>
              <a:rPr lang="hu-HU" b="1" spc="-1" dirty="0">
                <a:solidFill>
                  <a:srgbClr val="5A6F81"/>
                </a:solidFill>
                <a:latin typeface="Trebuchet MS"/>
              </a:rPr>
              <a:t> </a:t>
            </a:r>
            <a:r>
              <a:rPr lang="hu-HU" b="1" spc="-1" dirty="0" err="1">
                <a:solidFill>
                  <a:srgbClr val="5A6F81"/>
                </a:solidFill>
                <a:latin typeface="Trebuchet MS"/>
              </a:rPr>
              <a:t>nervous</a:t>
            </a:r>
            <a:r>
              <a:rPr lang="hu-HU" b="1" spc="-1" dirty="0">
                <a:solidFill>
                  <a:srgbClr val="5A6F81"/>
                </a:solidFill>
                <a:latin typeface="Trebuchet MS"/>
              </a:rPr>
              <a:t> </a:t>
            </a:r>
            <a:r>
              <a:rPr lang="hu-HU" b="1" spc="-1" dirty="0" err="1">
                <a:solidFill>
                  <a:srgbClr val="5A6F81"/>
                </a:solidFill>
                <a:latin typeface="Trebuchet MS"/>
              </a:rPr>
              <a:t>system</a:t>
            </a:r>
            <a:endParaRPr lang="hu-HU" b="1" spc="-1" dirty="0">
              <a:solidFill>
                <a:srgbClr val="5A6F81"/>
              </a:solidFill>
              <a:latin typeface="Trebuchet MS"/>
            </a:endParaRPr>
          </a:p>
          <a:p>
            <a:pPr marL="106560" algn="just">
              <a:lnSpc>
                <a:spcPct val="100000"/>
              </a:lnSpc>
              <a:spcAft>
                <a:spcPts val="601"/>
              </a:spcAft>
            </a:pPr>
            <a:r>
              <a:rPr lang="hu-HU" sz="1600" b="1" strike="noStrike" spc="-1" dirty="0" err="1">
                <a:solidFill>
                  <a:srgbClr val="5A6F81"/>
                </a:solidFill>
                <a:latin typeface="Trebuchet MS"/>
                <a:ea typeface="Trebuchet MS"/>
              </a:rPr>
              <a:t>Acute</a:t>
            </a:r>
            <a:r>
              <a:rPr lang="hu-HU" sz="1600" b="1" strike="noStrike" spc="-1" dirty="0">
                <a:solidFill>
                  <a:srgbClr val="5A6F81"/>
                </a:solidFill>
                <a:latin typeface="Trebuchet MS"/>
                <a:ea typeface="Trebuchet MS"/>
              </a:rPr>
              <a:t> </a:t>
            </a:r>
            <a:r>
              <a:rPr lang="hu-HU" sz="1600" b="1" strike="noStrike" spc="-1" dirty="0" err="1">
                <a:solidFill>
                  <a:srgbClr val="5A6F81"/>
                </a:solidFill>
                <a:latin typeface="Trebuchet MS"/>
                <a:ea typeface="Trebuchet MS"/>
              </a:rPr>
              <a:t>effects</a:t>
            </a:r>
            <a:r>
              <a:rPr lang="hu-HU" sz="1600" b="1" strike="noStrike" spc="-1" dirty="0">
                <a:solidFill>
                  <a:srgbClr val="5A6F81"/>
                </a:solidFill>
                <a:latin typeface="Trebuchet MS"/>
                <a:ea typeface="Trebuchet MS"/>
              </a:rPr>
              <a:t>:</a:t>
            </a:r>
            <a:endParaRPr lang="hu-HU" sz="1600" b="0" strike="noStrike" spc="-1" dirty="0">
              <a:solidFill>
                <a:srgbClr val="000000"/>
              </a:solidFill>
              <a:latin typeface="Arial"/>
            </a:endParaRPr>
          </a:p>
          <a:p>
            <a:pPr marL="457200" indent="-350280" algn="just">
              <a:lnSpc>
                <a:spcPct val="100000"/>
              </a:lnSpc>
              <a:spcAft>
                <a:spcPts val="601"/>
              </a:spcAft>
              <a:buClr>
                <a:srgbClr val="7E93A5"/>
              </a:buClr>
              <a:buFont typeface="Wingdings" charset="2"/>
              <a:buChar char=""/>
            </a:pPr>
            <a:r>
              <a:rPr lang="hu-HU" sz="1600" b="0" strike="noStrike" spc="-1" dirty="0" err="1">
                <a:solidFill>
                  <a:srgbClr val="5A6F81"/>
                </a:solidFill>
                <a:latin typeface="Trebuchet MS"/>
                <a:ea typeface="Trebuchet MS"/>
              </a:rPr>
              <a:t>Headache</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fatigue</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dizziness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nausea</a:t>
            </a:r>
            <a:endParaRPr lang="hu-HU" sz="1600" b="0" strike="noStrike" spc="-1" dirty="0">
              <a:solidFill>
                <a:srgbClr val="000000"/>
              </a:solidFill>
              <a:latin typeface="Arial"/>
            </a:endParaRPr>
          </a:p>
          <a:p>
            <a:pPr marL="457200" indent="-350280" algn="just">
              <a:lnSpc>
                <a:spcPct val="100000"/>
              </a:lnSpc>
              <a:spcAft>
                <a:spcPts val="601"/>
              </a:spcAft>
              <a:buClr>
                <a:srgbClr val="7E93A5"/>
              </a:buClr>
              <a:buFont typeface="Wingdings" charset="2"/>
              <a:buChar char=""/>
            </a:pPr>
            <a:r>
              <a:rPr lang="hu-HU" sz="1600" b="0" strike="noStrike" spc="-1" dirty="0" err="1">
                <a:solidFill>
                  <a:srgbClr val="5A6F81"/>
                </a:solidFill>
                <a:latin typeface="Trebuchet MS"/>
                <a:ea typeface="Trebuchet MS"/>
              </a:rPr>
              <a:t>Impaired</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task</a:t>
            </a:r>
            <a:r>
              <a:rPr lang="hu-HU" sz="1600" b="0" strike="noStrike" spc="-1" dirty="0">
                <a:solidFill>
                  <a:srgbClr val="5A6F81"/>
                </a:solidFill>
                <a:latin typeface="Trebuchet MS"/>
                <a:ea typeface="Trebuchet MS"/>
              </a:rPr>
              <a:t> performance</a:t>
            </a:r>
            <a:endParaRPr lang="hu-HU" sz="1600" b="0" strike="noStrike" spc="-1" dirty="0">
              <a:solidFill>
                <a:srgbClr val="000000"/>
              </a:solidFill>
              <a:latin typeface="Arial"/>
            </a:endParaRPr>
          </a:p>
          <a:p>
            <a:pPr marL="106560" algn="just">
              <a:lnSpc>
                <a:spcPct val="100000"/>
              </a:lnSpc>
              <a:spcAft>
                <a:spcPts val="601"/>
              </a:spcAft>
            </a:pPr>
            <a:r>
              <a:rPr lang="hu-HU" sz="1600" b="1" strike="noStrike" spc="-1" dirty="0" err="1">
                <a:solidFill>
                  <a:srgbClr val="5A6F81"/>
                </a:solidFill>
                <a:latin typeface="Trebuchet MS"/>
                <a:ea typeface="Trebuchet MS"/>
              </a:rPr>
              <a:t>Chronic</a:t>
            </a:r>
            <a:r>
              <a:rPr lang="hu-HU" sz="1600" b="1" strike="noStrike" spc="-1" dirty="0">
                <a:solidFill>
                  <a:srgbClr val="5A6F81"/>
                </a:solidFill>
                <a:latin typeface="Trebuchet MS"/>
                <a:ea typeface="Trebuchet MS"/>
              </a:rPr>
              <a:t> </a:t>
            </a:r>
            <a:r>
              <a:rPr lang="hu-HU" sz="1600" b="1" strike="noStrike" spc="-1" dirty="0" err="1">
                <a:solidFill>
                  <a:srgbClr val="5A6F81"/>
                </a:solidFill>
                <a:latin typeface="Trebuchet MS"/>
                <a:ea typeface="Trebuchet MS"/>
              </a:rPr>
              <a:t>effects</a:t>
            </a:r>
            <a:r>
              <a:rPr lang="hu-HU" sz="1600" b="1" strike="noStrike" spc="-1" dirty="0">
                <a:solidFill>
                  <a:srgbClr val="5A6F81"/>
                </a:solidFill>
                <a:latin typeface="Trebuchet MS"/>
                <a:ea typeface="Trebuchet MS"/>
              </a:rPr>
              <a:t>:</a:t>
            </a:r>
            <a:endParaRPr lang="hu-HU" sz="1600" b="0" strike="noStrike" spc="-1" dirty="0">
              <a:solidFill>
                <a:srgbClr val="000000"/>
              </a:solidFill>
              <a:latin typeface="Arial"/>
            </a:endParaRPr>
          </a:p>
          <a:p>
            <a:pPr marL="457200" indent="-350280" algn="just">
              <a:lnSpc>
                <a:spcPct val="100000"/>
              </a:lnSpc>
              <a:spcBef>
                <a:spcPts val="479"/>
              </a:spcBef>
              <a:buClr>
                <a:srgbClr val="7E93A5"/>
              </a:buClr>
              <a:buFont typeface="Wingdings" charset="2"/>
              <a:buChar char=""/>
            </a:pPr>
            <a:r>
              <a:rPr lang="hu-HU" sz="1600" b="0" strike="noStrike" spc="-1" dirty="0" err="1">
                <a:solidFill>
                  <a:srgbClr val="5A6F81"/>
                </a:solidFill>
                <a:latin typeface="Trebuchet MS"/>
                <a:ea typeface="Trebuchet MS"/>
              </a:rPr>
              <a:t>Impairments</a:t>
            </a:r>
            <a:r>
              <a:rPr lang="hu-HU" sz="1600" b="0" strike="noStrike" spc="-1" dirty="0">
                <a:solidFill>
                  <a:srgbClr val="5A6F81"/>
                </a:solidFill>
                <a:latin typeface="Trebuchet MS"/>
                <a:ea typeface="Trebuchet MS"/>
              </a:rPr>
              <a:t> in </a:t>
            </a:r>
            <a:r>
              <a:rPr lang="hu-HU" sz="1600" b="0" strike="noStrike" spc="-1" dirty="0" err="1">
                <a:solidFill>
                  <a:srgbClr val="5A6F81"/>
                </a:solidFill>
                <a:latin typeface="Trebuchet MS"/>
                <a:ea typeface="Trebuchet MS"/>
              </a:rPr>
              <a:t>different</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neuropsychological</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development</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outcomes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cognitive</a:t>
            </a:r>
            <a:r>
              <a:rPr lang="hu-HU" sz="1600" b="0" strike="noStrike" spc="-1" dirty="0">
                <a:solidFill>
                  <a:srgbClr val="5A6F81"/>
                </a:solidFill>
                <a:latin typeface="Trebuchet MS"/>
                <a:ea typeface="Trebuchet MS"/>
              </a:rPr>
              <a:t> and </a:t>
            </a:r>
            <a:r>
              <a:rPr lang="hu-HU" sz="1600" b="0" strike="noStrike" spc="-1" dirty="0" err="1">
                <a:solidFill>
                  <a:srgbClr val="5A6F81"/>
                </a:solidFill>
                <a:latin typeface="Trebuchet MS"/>
                <a:ea typeface="Trebuchet MS"/>
              </a:rPr>
              <a:t>psychomotor</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development</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delays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global</a:t>
            </a:r>
            <a:r>
              <a:rPr lang="hu-HU" sz="1600" b="0" strike="noStrike" spc="-1" dirty="0">
                <a:solidFill>
                  <a:srgbClr val="5A6F81"/>
                </a:solidFill>
                <a:latin typeface="Trebuchet MS"/>
                <a:ea typeface="Trebuchet MS"/>
              </a:rPr>
              <a:t> IQ, </a:t>
            </a:r>
            <a:r>
              <a:rPr lang="hu-HU" sz="1600" b="0" strike="noStrike" spc="-1" dirty="0" err="1">
                <a:solidFill>
                  <a:srgbClr val="5A6F81"/>
                </a:solidFill>
                <a:latin typeface="Trebuchet MS"/>
                <a:ea typeface="Trebuchet MS"/>
              </a:rPr>
              <a:t>learning</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disabilities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reading</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comprehension</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memory</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functions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reading</a:t>
            </a:r>
            <a:r>
              <a:rPr lang="hu-HU" sz="1600" b="0" strike="noStrike" spc="-1" dirty="0">
                <a:solidFill>
                  <a:srgbClr val="5A6F81"/>
                </a:solidFill>
                <a:latin typeface="Trebuchet MS"/>
                <a:ea typeface="Trebuchet MS"/>
              </a:rPr>
              <a:t> and </a:t>
            </a:r>
            <a:r>
              <a:rPr lang="hu-HU" sz="1600" b="0" strike="noStrike" spc="-1" dirty="0" err="1">
                <a:solidFill>
                  <a:srgbClr val="5A6F81"/>
                </a:solidFill>
                <a:latin typeface="Trebuchet MS"/>
                <a:ea typeface="Trebuchet MS"/>
              </a:rPr>
              <a:t>maths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scores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reaction</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speed</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attention</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coordination</a:t>
            </a:r>
            <a:r>
              <a:rPr lang="hu-HU" sz="1600" b="0" strike="noStrike" spc="-1" dirty="0">
                <a:solidFill>
                  <a:srgbClr val="5A6F81"/>
                </a:solidFill>
                <a:latin typeface="Trebuchet MS"/>
                <a:ea typeface="Trebuchet MS"/>
              </a:rPr>
              <a:t>)</a:t>
            </a:r>
            <a:endParaRPr lang="hu-HU" sz="1600" b="0" strike="noStrike" spc="-1" dirty="0">
              <a:solidFill>
                <a:srgbClr val="000000"/>
              </a:solidFill>
              <a:latin typeface="Arial"/>
            </a:endParaRPr>
          </a:p>
          <a:p>
            <a:pPr marL="457200" indent="-350280" algn="just">
              <a:lnSpc>
                <a:spcPct val="100000"/>
              </a:lnSpc>
              <a:spcBef>
                <a:spcPts val="479"/>
              </a:spcBef>
              <a:buClr>
                <a:srgbClr val="7E93A5"/>
              </a:buClr>
              <a:buFont typeface="Wingdings" charset="2"/>
              <a:buChar char=""/>
            </a:pPr>
            <a:r>
              <a:rPr lang="hu-HU" sz="1600" b="0" strike="noStrike" spc="-1" dirty="0" err="1">
                <a:solidFill>
                  <a:srgbClr val="5A6F81"/>
                </a:solidFill>
                <a:latin typeface="Trebuchet MS"/>
                <a:ea typeface="Trebuchet MS"/>
              </a:rPr>
              <a:t>Changes</a:t>
            </a:r>
            <a:r>
              <a:rPr lang="hu-HU" sz="1600" b="0" strike="noStrike" spc="-1" dirty="0">
                <a:solidFill>
                  <a:srgbClr val="5A6F81"/>
                </a:solidFill>
                <a:latin typeface="Trebuchet MS"/>
                <a:ea typeface="Trebuchet MS"/>
              </a:rPr>
              <a:t> in </a:t>
            </a:r>
            <a:r>
              <a:rPr lang="hu-HU" sz="1600" b="0" strike="noStrike" spc="-1" dirty="0" err="1">
                <a:solidFill>
                  <a:srgbClr val="5A6F81"/>
                </a:solidFill>
                <a:latin typeface="Trebuchet MS"/>
                <a:ea typeface="Trebuchet MS"/>
              </a:rPr>
              <a:t>brain</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white</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matter</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gray</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matter</a:t>
            </a:r>
            <a:r>
              <a:rPr lang="hu-HU" sz="1600" b="0" strike="noStrike" spc="-1" dirty="0">
                <a:solidFill>
                  <a:srgbClr val="5A6F81"/>
                </a:solidFill>
                <a:latin typeface="Trebuchet MS"/>
                <a:ea typeface="Trebuchet MS"/>
              </a:rPr>
              <a:t> and </a:t>
            </a:r>
            <a:r>
              <a:rPr lang="hu-HU" sz="1600" b="0" strike="noStrike" spc="-1" dirty="0" err="1">
                <a:solidFill>
                  <a:srgbClr val="5A6F81"/>
                </a:solidFill>
                <a:latin typeface="Trebuchet MS"/>
                <a:ea typeface="Trebuchet MS"/>
              </a:rPr>
              <a:t>basal</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ganglia</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assessed</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by</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neuroimaging</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methods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were</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associated</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with</a:t>
            </a:r>
            <a:r>
              <a:rPr lang="hu-HU" sz="1600" b="0" strike="noStrike" spc="-1" dirty="0">
                <a:solidFill>
                  <a:srgbClr val="5A6F81"/>
                </a:solidFill>
                <a:latin typeface="Trebuchet MS"/>
                <a:ea typeface="Trebuchet MS"/>
              </a:rPr>
              <a:t> air </a:t>
            </a:r>
            <a:r>
              <a:rPr lang="hu-HU" sz="1600" b="0" strike="noStrike" spc="-1" dirty="0" err="1">
                <a:solidFill>
                  <a:srgbClr val="5A6F81"/>
                </a:solidFill>
                <a:latin typeface="Trebuchet MS"/>
                <a:ea typeface="Trebuchet MS"/>
              </a:rPr>
              <a:t>pollution</a:t>
            </a:r>
            <a:endParaRPr lang="hu-HU" sz="1600" b="0" strike="noStrike" spc="-1" dirty="0">
              <a:solidFill>
                <a:srgbClr val="000000"/>
              </a:solidFill>
              <a:latin typeface="Arial"/>
            </a:endParaRPr>
          </a:p>
          <a:p>
            <a:pPr marL="457200" indent="-350280" algn="just">
              <a:lnSpc>
                <a:spcPct val="100000"/>
              </a:lnSpc>
              <a:spcBef>
                <a:spcPts val="479"/>
              </a:spcBef>
              <a:buClr>
                <a:srgbClr val="7E93A5"/>
              </a:buClr>
              <a:buFont typeface="Wingdings" charset="2"/>
              <a:buChar char=""/>
            </a:pPr>
            <a:r>
              <a:rPr lang="hu-HU" sz="1600" b="0" strike="noStrike" spc="-1" dirty="0" err="1">
                <a:solidFill>
                  <a:srgbClr val="5A6F81"/>
                </a:solidFill>
                <a:latin typeface="Trebuchet MS"/>
                <a:ea typeface="Trebuchet MS"/>
              </a:rPr>
              <a:t>Prenatal</a:t>
            </a:r>
            <a:r>
              <a:rPr lang="hu-HU" sz="1600" b="0" strike="noStrike" spc="-1" dirty="0">
                <a:solidFill>
                  <a:srgbClr val="5A6F81"/>
                </a:solidFill>
                <a:latin typeface="Trebuchet MS"/>
                <a:ea typeface="Trebuchet MS"/>
              </a:rPr>
              <a:t> and </a:t>
            </a:r>
            <a:r>
              <a:rPr lang="hu-HU" sz="1600" b="0" strike="noStrike" spc="-1" dirty="0" err="1">
                <a:solidFill>
                  <a:srgbClr val="5A6F81"/>
                </a:solidFill>
                <a:latin typeface="Trebuchet MS"/>
                <a:ea typeface="Trebuchet MS"/>
              </a:rPr>
              <a:t>early</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childhood</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exposure</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can</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result</a:t>
            </a:r>
            <a:r>
              <a:rPr lang="hu-HU" sz="1600" b="0" strike="noStrike" spc="-1" dirty="0">
                <a:solidFill>
                  <a:srgbClr val="5A6F81"/>
                </a:solidFill>
                <a:latin typeface="Trebuchet MS"/>
                <a:ea typeface="Trebuchet MS"/>
              </a:rPr>
              <a:t> in </a:t>
            </a:r>
            <a:r>
              <a:rPr lang="hu-HU" sz="1600" b="0" strike="noStrike" spc="-1" dirty="0" err="1">
                <a:solidFill>
                  <a:srgbClr val="5A6F81"/>
                </a:solidFill>
                <a:latin typeface="Trebuchet MS"/>
                <a:ea typeface="Trebuchet MS"/>
              </a:rPr>
              <a:t>neurodevelopmental</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diseases</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attention</a:t>
            </a:r>
            <a:r>
              <a:rPr lang="hu-HU" sz="1600" b="0" strike="noStrike" spc="-1" dirty="0">
                <a:solidFill>
                  <a:srgbClr val="5A6F81"/>
                </a:solidFill>
                <a:latin typeface="Trebuchet MS"/>
                <a:ea typeface="Trebuchet MS"/>
              </a:rPr>
              <a:t> deficit/</a:t>
            </a:r>
            <a:r>
              <a:rPr lang="hu-HU" sz="1600" b="0" strike="noStrike" spc="-1" dirty="0" err="1">
                <a:solidFill>
                  <a:srgbClr val="5A6F81"/>
                </a:solidFill>
                <a:latin typeface="Trebuchet MS"/>
                <a:ea typeface="Trebuchet MS"/>
              </a:rPr>
              <a:t>hyperactivity</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autism</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spectrum</a:t>
            </a:r>
            <a:r>
              <a:rPr lang="hu-HU" sz="1600" b="0" strike="noStrike" spc="-1" dirty="0">
                <a:solidFill>
                  <a:srgbClr val="5A6F81"/>
                </a:solidFill>
                <a:latin typeface="Trebuchet MS"/>
                <a:ea typeface="Trebuchet MS"/>
              </a:rPr>
              <a:t> </a:t>
            </a:r>
            <a:r>
              <a:rPr lang="hu-HU" sz="1600" b="0" strike="noStrike" spc="-1" dirty="0" err="1">
                <a:solidFill>
                  <a:srgbClr val="5A6F81"/>
                </a:solidFill>
                <a:latin typeface="Trebuchet MS"/>
                <a:ea typeface="Trebuchet MS"/>
              </a:rPr>
              <a:t>disorders</a:t>
            </a:r>
            <a:r>
              <a:rPr lang="hu-HU" sz="1600" b="0" strike="noStrike" spc="-1" dirty="0">
                <a:solidFill>
                  <a:srgbClr val="5A6F81"/>
                </a:solidFill>
                <a:latin typeface="Trebuchet MS"/>
                <a:ea typeface="Trebuchet MS"/>
              </a:rPr>
              <a:t>, etc.)</a:t>
            </a:r>
            <a:endParaRPr lang="hu-HU" sz="1600" b="0" strike="noStrike" spc="-1" dirty="0">
              <a:solidFill>
                <a:srgbClr val="000000"/>
              </a:solidFill>
              <a:latin typeface="Arial"/>
            </a:endParaRPr>
          </a:p>
          <a:p>
            <a:pPr marL="106560" algn="just">
              <a:lnSpc>
                <a:spcPct val="100000"/>
              </a:lnSpc>
              <a:spcAft>
                <a:spcPts val="400"/>
              </a:spcAft>
            </a:pPr>
            <a:endParaRPr lang="hu-HU" sz="1600" b="0" strike="noStrike" spc="-1" dirty="0">
              <a:solidFill>
                <a:srgbClr val="000000"/>
              </a:solidFill>
              <a:latin typeface="Arial"/>
            </a:endParaRPr>
          </a:p>
          <a:p>
            <a:pPr marL="106560" algn="just">
              <a:lnSpc>
                <a:spcPct val="100000"/>
              </a:lnSpc>
              <a:spcAft>
                <a:spcPts val="400"/>
              </a:spcAft>
            </a:pPr>
            <a:endParaRPr lang="hu-HU" sz="1600" b="0" strike="noStrike" spc="-1" dirty="0">
              <a:solidFill>
                <a:srgbClr val="000000"/>
              </a:solidFill>
              <a:latin typeface="Arial"/>
            </a:endParaRPr>
          </a:p>
        </p:txBody>
      </p:sp>
    </p:spTree>
    <p:extLst>
      <p:ext uri="{BB962C8B-B14F-4D97-AF65-F5344CB8AC3E}">
        <p14:creationId xmlns:p14="http://schemas.microsoft.com/office/powerpoint/2010/main" val="1274958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 name="TextShape 1"/>
          <p:cNvSpPr txBox="1"/>
          <p:nvPr/>
        </p:nvSpPr>
        <p:spPr>
          <a:xfrm>
            <a:off x="0" y="116640"/>
            <a:ext cx="6948000" cy="86364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Health effects of exposure to indoor air pollutants in children /3.</a:t>
            </a:r>
          </a:p>
        </p:txBody>
      </p:sp>
      <p:sp>
        <p:nvSpPr>
          <p:cNvPr id="887" name="TextShape 2"/>
          <p:cNvSpPr txBox="1"/>
          <p:nvPr/>
        </p:nvSpPr>
        <p:spPr>
          <a:xfrm>
            <a:off x="355600" y="1124640"/>
            <a:ext cx="8441267" cy="5472360"/>
          </a:xfrm>
          <a:prstGeom prst="rect">
            <a:avLst/>
          </a:prstGeom>
          <a:noFill/>
          <a:ln>
            <a:noFill/>
          </a:ln>
        </p:spPr>
        <p:txBody>
          <a:bodyPr tIns="91440" bIns="91440">
            <a:noAutofit/>
          </a:bodyPr>
          <a:lstStyle/>
          <a:p>
            <a:pPr marL="457200" indent="-350280" algn="just">
              <a:lnSpc>
                <a:spcPct val="100000"/>
              </a:lnSpc>
              <a:spcAft>
                <a:spcPts val="601"/>
              </a:spcAft>
            </a:pPr>
            <a:r>
              <a:rPr lang="hu-HU" sz="2000" b="1" spc="-1" dirty="0" err="1">
                <a:solidFill>
                  <a:srgbClr val="5A6F81"/>
                </a:solidFill>
                <a:latin typeface="Trebuchet MS"/>
              </a:rPr>
              <a:t>Cancer</a:t>
            </a:r>
            <a:r>
              <a:rPr lang="hu-HU" sz="2000" b="1" spc="-1" dirty="0">
                <a:solidFill>
                  <a:srgbClr val="5A6F81"/>
                </a:solidFill>
                <a:latin typeface="Trebuchet MS"/>
              </a:rPr>
              <a:t> </a:t>
            </a:r>
            <a:r>
              <a:rPr lang="hu-HU" sz="2000" b="1" spc="-1" dirty="0" err="1">
                <a:solidFill>
                  <a:srgbClr val="5A6F81"/>
                </a:solidFill>
                <a:latin typeface="Trebuchet MS"/>
              </a:rPr>
              <a:t>inducing</a:t>
            </a:r>
            <a:r>
              <a:rPr lang="hu-HU" sz="2000" b="1" spc="-1" dirty="0">
                <a:solidFill>
                  <a:srgbClr val="5A6F81"/>
                </a:solidFill>
                <a:latin typeface="Trebuchet MS"/>
              </a:rPr>
              <a:t> </a:t>
            </a:r>
            <a:r>
              <a:rPr lang="hu-HU" sz="2000" b="1" spc="-1" dirty="0" err="1">
                <a:solidFill>
                  <a:srgbClr val="5A6F81"/>
                </a:solidFill>
                <a:latin typeface="Trebuchet MS"/>
              </a:rPr>
              <a:t>effect</a:t>
            </a:r>
            <a:r>
              <a:rPr lang="hu-HU" sz="2000" b="1" spc="-1" dirty="0">
                <a:solidFill>
                  <a:srgbClr val="5A6F81"/>
                </a:solidFill>
                <a:latin typeface="Trebuchet MS"/>
              </a:rPr>
              <a:t> </a:t>
            </a:r>
          </a:p>
          <a:p>
            <a:pPr marL="457200" indent="-350280" algn="just">
              <a:lnSpc>
                <a:spcPct val="100000"/>
              </a:lnSpc>
              <a:spcAft>
                <a:spcPts val="400"/>
              </a:spcAft>
              <a:buClr>
                <a:srgbClr val="7E93A5"/>
              </a:buClr>
              <a:buFont typeface="Wingdings" charset="2"/>
              <a:buChar char=""/>
            </a:pPr>
            <a:r>
              <a:rPr lang="hu-HU" b="0" strike="noStrike" spc="-1" dirty="0" err="1">
                <a:solidFill>
                  <a:srgbClr val="5A6F81"/>
                </a:solidFill>
                <a:latin typeface="Trebuchet MS"/>
                <a:ea typeface="Trebuchet MS"/>
              </a:rPr>
              <a:t>childhood</a:t>
            </a:r>
            <a:r>
              <a:rPr lang="hu-HU" b="0" strike="noStrike" spc="-1" dirty="0">
                <a:solidFill>
                  <a:srgbClr val="5A6F81"/>
                </a:solidFill>
                <a:latin typeface="Trebuchet MS"/>
                <a:ea typeface="Trebuchet MS"/>
              </a:rPr>
              <a:t> leukaemia, and some central neural system tumors in children are associated with certain air pollutants </a:t>
            </a:r>
            <a:endParaRPr lang="hu-HU" b="0" strike="noStrike" spc="-1" dirty="0">
              <a:solidFill>
                <a:srgbClr val="000000"/>
              </a:solidFill>
              <a:latin typeface="Arial"/>
            </a:endParaRPr>
          </a:p>
          <a:p>
            <a:pPr marL="457200" indent="-350280" algn="just">
              <a:lnSpc>
                <a:spcPct val="100000"/>
              </a:lnSpc>
              <a:spcAft>
                <a:spcPts val="1199"/>
              </a:spcAft>
              <a:buClr>
                <a:srgbClr val="7E93A5"/>
              </a:buClr>
              <a:buFont typeface="Wingdings" charset="2"/>
              <a:buChar char=""/>
            </a:pPr>
            <a:r>
              <a:rPr lang="hu-HU" b="0" strike="noStrike" spc="-1" dirty="0">
                <a:solidFill>
                  <a:srgbClr val="5A6F81"/>
                </a:solidFill>
                <a:latin typeface="Trebuchet MS"/>
                <a:ea typeface="Trebuchet MS"/>
              </a:rPr>
              <a:t>childhood exposures may contribute to the development of other cancers in the later life as well</a:t>
            </a:r>
            <a:endParaRPr lang="hu-HU" b="0" strike="noStrike" spc="-1" dirty="0">
              <a:solidFill>
                <a:srgbClr val="000000"/>
              </a:solidFill>
              <a:latin typeface="Arial"/>
            </a:endParaRPr>
          </a:p>
          <a:p>
            <a:pPr marL="106560" algn="just">
              <a:lnSpc>
                <a:spcPct val="100000"/>
              </a:lnSpc>
              <a:spcAft>
                <a:spcPts val="601"/>
              </a:spcAft>
            </a:pPr>
            <a:r>
              <a:rPr lang="hu-HU" sz="2000" b="1" spc="-1" dirty="0" err="1">
                <a:solidFill>
                  <a:srgbClr val="5A6F81"/>
                </a:solidFill>
                <a:latin typeface="Trebuchet MS"/>
              </a:rPr>
              <a:t>Endocrine</a:t>
            </a:r>
            <a:r>
              <a:rPr lang="hu-HU" sz="2000" b="1" spc="-1" dirty="0">
                <a:solidFill>
                  <a:srgbClr val="5A6F81"/>
                </a:solidFill>
                <a:latin typeface="Trebuchet MS"/>
              </a:rPr>
              <a:t> </a:t>
            </a:r>
            <a:r>
              <a:rPr lang="hu-HU" sz="2000" b="1" spc="-1" dirty="0" err="1">
                <a:solidFill>
                  <a:srgbClr val="5A6F81"/>
                </a:solidFill>
                <a:latin typeface="Trebuchet MS"/>
              </a:rPr>
              <a:t>disrupting</a:t>
            </a:r>
            <a:r>
              <a:rPr lang="hu-HU" sz="2000" b="1" spc="-1" dirty="0">
                <a:solidFill>
                  <a:srgbClr val="5A6F81"/>
                </a:solidFill>
                <a:latin typeface="Trebuchet MS"/>
              </a:rPr>
              <a:t> </a:t>
            </a:r>
            <a:r>
              <a:rPr lang="hu-HU" sz="2000" b="1" spc="-1" dirty="0" err="1">
                <a:solidFill>
                  <a:srgbClr val="5A6F81"/>
                </a:solidFill>
                <a:latin typeface="Trebuchet MS"/>
              </a:rPr>
              <a:t>effects</a:t>
            </a:r>
            <a:r>
              <a:rPr lang="hu-HU" sz="2000" b="1" spc="-1" dirty="0">
                <a:solidFill>
                  <a:srgbClr val="5A6F81"/>
                </a:solidFill>
                <a:latin typeface="Trebuchet MS"/>
              </a:rPr>
              <a:t> of </a:t>
            </a:r>
            <a:r>
              <a:rPr lang="hu-HU" sz="2000" b="1" spc="-1" dirty="0" err="1">
                <a:solidFill>
                  <a:srgbClr val="5A6F81"/>
                </a:solidFill>
                <a:latin typeface="Trebuchet MS"/>
              </a:rPr>
              <a:t>some</a:t>
            </a:r>
            <a:r>
              <a:rPr lang="hu-HU" sz="2000" b="1" spc="-1" dirty="0">
                <a:solidFill>
                  <a:srgbClr val="5A6F81"/>
                </a:solidFill>
                <a:latin typeface="Trebuchet MS"/>
              </a:rPr>
              <a:t> </a:t>
            </a:r>
            <a:r>
              <a:rPr lang="hu-HU" sz="2000" b="1" spc="-1" dirty="0" err="1">
                <a:solidFill>
                  <a:srgbClr val="5A6F81"/>
                </a:solidFill>
                <a:latin typeface="Trebuchet MS"/>
              </a:rPr>
              <a:t>chemicals</a:t>
            </a:r>
            <a:endParaRPr lang="hu-HU" sz="2000" b="1" spc="-1" dirty="0">
              <a:solidFill>
                <a:srgbClr val="5A6F81"/>
              </a:solidFill>
              <a:latin typeface="Trebuchet MS"/>
            </a:endParaRPr>
          </a:p>
          <a:p>
            <a:pPr marL="457200" indent="-350280">
              <a:lnSpc>
                <a:spcPct val="100000"/>
              </a:lnSpc>
              <a:spcAft>
                <a:spcPts val="400"/>
              </a:spcAft>
              <a:buClr>
                <a:srgbClr val="7E93A5"/>
              </a:buClr>
              <a:buFont typeface="Wingdings" charset="2"/>
              <a:buChar char=""/>
            </a:pPr>
            <a:r>
              <a:rPr lang="hu-HU" b="0" strike="noStrike" spc="-1" dirty="0" err="1">
                <a:solidFill>
                  <a:srgbClr val="5A6F81"/>
                </a:solidFill>
                <a:latin typeface="Trebuchet MS"/>
                <a:ea typeface="Trebuchet MS"/>
              </a:rPr>
              <a:t>Impairments</a:t>
            </a:r>
            <a:r>
              <a:rPr lang="hu-HU" b="0" strike="noStrike" spc="-1" dirty="0">
                <a:solidFill>
                  <a:srgbClr val="5A6F81"/>
                </a:solidFill>
                <a:latin typeface="Trebuchet MS"/>
                <a:ea typeface="Trebuchet MS"/>
              </a:rPr>
              <a:t> on reproductive system</a:t>
            </a:r>
            <a:endParaRPr lang="hu-HU" b="0" strike="noStrike" spc="-1" dirty="0">
              <a:solidFill>
                <a:srgbClr val="000000"/>
              </a:solidFill>
              <a:latin typeface="Arial"/>
            </a:endParaRPr>
          </a:p>
          <a:p>
            <a:pPr marL="457200" indent="-350280">
              <a:lnSpc>
                <a:spcPct val="100000"/>
              </a:lnSpc>
              <a:spcAft>
                <a:spcPts val="400"/>
              </a:spcAft>
              <a:buClr>
                <a:srgbClr val="7E93A5"/>
              </a:buClr>
              <a:buFont typeface="Wingdings" charset="2"/>
              <a:buChar char=""/>
            </a:pPr>
            <a:r>
              <a:rPr lang="hu-HU" b="0" strike="noStrike" spc="-1" dirty="0">
                <a:solidFill>
                  <a:srgbClr val="5A6F81"/>
                </a:solidFill>
                <a:latin typeface="Trebuchet MS"/>
                <a:ea typeface="Trebuchet MS"/>
              </a:rPr>
              <a:t>Disorders in brain development</a:t>
            </a:r>
            <a:endParaRPr lang="hu-HU" b="0" strike="noStrike" spc="-1" dirty="0">
              <a:solidFill>
                <a:srgbClr val="000000"/>
              </a:solidFill>
              <a:latin typeface="Arial"/>
            </a:endParaRPr>
          </a:p>
          <a:p>
            <a:pPr marL="457200" indent="-350280">
              <a:lnSpc>
                <a:spcPct val="100000"/>
              </a:lnSpc>
              <a:spcAft>
                <a:spcPts val="400"/>
              </a:spcAft>
              <a:buClr>
                <a:srgbClr val="7E93A5"/>
              </a:buClr>
              <a:buFont typeface="Wingdings" charset="2"/>
              <a:buChar char=""/>
            </a:pPr>
            <a:r>
              <a:rPr lang="hu-HU" b="0" strike="noStrike" spc="-1" dirty="0">
                <a:solidFill>
                  <a:srgbClr val="5A6F81"/>
                </a:solidFill>
                <a:latin typeface="Trebuchet MS"/>
                <a:ea typeface="Trebuchet MS"/>
              </a:rPr>
              <a:t>Contribution to later diabetes and obesity</a:t>
            </a:r>
            <a:endParaRPr lang="hu-HU" b="0" strike="noStrike" spc="-1" dirty="0">
              <a:solidFill>
                <a:srgbClr val="000000"/>
              </a:solidFill>
              <a:latin typeface="Arial"/>
            </a:endParaRPr>
          </a:p>
          <a:p>
            <a:pPr marL="457200" indent="-350280">
              <a:lnSpc>
                <a:spcPct val="100000"/>
              </a:lnSpc>
              <a:spcAft>
                <a:spcPts val="400"/>
              </a:spcAft>
              <a:buClr>
                <a:srgbClr val="7E93A5"/>
              </a:buClr>
              <a:buFont typeface="Wingdings" charset="2"/>
              <a:buChar char=""/>
            </a:pPr>
            <a:r>
              <a:rPr lang="hu-HU" b="0" strike="noStrike" spc="-1" dirty="0">
                <a:solidFill>
                  <a:srgbClr val="5A6F81"/>
                </a:solidFill>
                <a:latin typeface="Trebuchet MS"/>
                <a:ea typeface="Trebuchet MS"/>
              </a:rPr>
              <a:t>Contribution to later hyper- or hypo- thyroidism</a:t>
            </a:r>
            <a:endParaRPr lang="hu-HU" b="0" strike="noStrike" spc="-1" dirty="0">
              <a:solidFill>
                <a:srgbClr val="000000"/>
              </a:solidFill>
              <a:latin typeface="Arial"/>
            </a:endParaRPr>
          </a:p>
          <a:p>
            <a:pPr marL="106560" algn="just">
              <a:lnSpc>
                <a:spcPct val="100000"/>
              </a:lnSpc>
              <a:spcAft>
                <a:spcPts val="601"/>
              </a:spcAft>
            </a:pPr>
            <a:endParaRPr lang="hu-HU" b="0" strike="noStrike" spc="-1" dirty="0">
              <a:solidFill>
                <a:srgbClr val="000000"/>
              </a:solidFill>
              <a:latin typeface="Arial"/>
            </a:endParaRPr>
          </a:p>
          <a:p>
            <a:pPr marL="106560" algn="just">
              <a:lnSpc>
                <a:spcPct val="100000"/>
              </a:lnSpc>
              <a:spcAft>
                <a:spcPts val="400"/>
              </a:spcAft>
            </a:pPr>
            <a:endParaRPr lang="hu-HU" b="0" strike="noStrike" spc="-1" dirty="0">
              <a:solidFill>
                <a:srgbClr val="000000"/>
              </a:solidFill>
              <a:latin typeface="Arial"/>
            </a:endParaRPr>
          </a:p>
          <a:p>
            <a:pPr marL="106560" algn="just">
              <a:lnSpc>
                <a:spcPct val="100000"/>
              </a:lnSpc>
              <a:spcAft>
                <a:spcPts val="400"/>
              </a:spcAft>
            </a:pPr>
            <a:endParaRPr lang="hu-HU" b="0" strike="noStrike" spc="-1" dirty="0">
              <a:solidFill>
                <a:srgbClr val="000000"/>
              </a:solidFill>
              <a:latin typeface="Arial"/>
            </a:endParaRPr>
          </a:p>
        </p:txBody>
      </p:sp>
    </p:spTree>
    <p:extLst>
      <p:ext uri="{BB962C8B-B14F-4D97-AF65-F5344CB8AC3E}">
        <p14:creationId xmlns:p14="http://schemas.microsoft.com/office/powerpoint/2010/main" val="17966540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1"/>
          <p:cNvSpPr>
            <a:spLocks noChangeArrowheads="1"/>
          </p:cNvSpPr>
          <p:nvPr/>
        </p:nvSpPr>
        <p:spPr bwMode="auto">
          <a:xfrm>
            <a:off x="113259" y="34380"/>
            <a:ext cx="6768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0" fontAlgn="base" hangingPunct="0">
              <a:lnSpc>
                <a:spcPct val="100000"/>
              </a:lnSpc>
              <a:spcBef>
                <a:spcPct val="0"/>
              </a:spcBef>
              <a:spcAft>
                <a:spcPct val="0"/>
              </a:spcAft>
              <a:buClrTx/>
              <a:buFontTx/>
              <a:buNone/>
            </a:pPr>
            <a:r>
              <a:rPr lang="hu-HU" altLang="en-US" sz="2400" b="1" spc="-1" dirty="0" err="1">
                <a:solidFill>
                  <a:srgbClr val="7B7B7B"/>
                </a:solidFill>
                <a:latin typeface="Trebuchet MS"/>
                <a:ea typeface="Trebuchet MS"/>
              </a:rPr>
              <a:t>Effects</a:t>
            </a:r>
            <a:r>
              <a:rPr lang="hu-HU" altLang="en-US" sz="2400" b="1" spc="-1" dirty="0">
                <a:solidFill>
                  <a:srgbClr val="7B7B7B"/>
                </a:solidFill>
                <a:latin typeface="Trebuchet MS"/>
                <a:ea typeface="Trebuchet MS"/>
              </a:rPr>
              <a:t> of </a:t>
            </a:r>
            <a:r>
              <a:rPr lang="hu-HU" altLang="en-US" sz="2400" b="1" spc="-1" dirty="0" err="1">
                <a:solidFill>
                  <a:srgbClr val="7B7B7B"/>
                </a:solidFill>
                <a:latin typeface="Trebuchet MS"/>
                <a:ea typeface="Trebuchet MS"/>
              </a:rPr>
              <a:t>increasing</a:t>
            </a:r>
            <a:r>
              <a:rPr lang="hu-HU" altLang="en-US" sz="2400" b="1" spc="-1" dirty="0">
                <a:solidFill>
                  <a:srgbClr val="7B7B7B"/>
                </a:solidFill>
                <a:latin typeface="Trebuchet MS"/>
                <a:ea typeface="Trebuchet MS"/>
              </a:rPr>
              <a:t> </a:t>
            </a:r>
            <a:r>
              <a:rPr lang="hu-HU" altLang="en-US" sz="2400" b="1" spc="-1" dirty="0" err="1">
                <a:solidFill>
                  <a:srgbClr val="7B7B7B"/>
                </a:solidFill>
                <a:latin typeface="Trebuchet MS"/>
                <a:ea typeface="Trebuchet MS"/>
              </a:rPr>
              <a:t>ventilation</a:t>
            </a:r>
            <a:r>
              <a:rPr lang="hu-HU" altLang="en-US" sz="2400" b="1" spc="-1" dirty="0">
                <a:solidFill>
                  <a:srgbClr val="7B7B7B"/>
                </a:solidFill>
                <a:latin typeface="Trebuchet MS"/>
                <a:ea typeface="Trebuchet MS"/>
              </a:rPr>
              <a:t> </a:t>
            </a:r>
            <a:r>
              <a:rPr lang="hu-HU" altLang="en-US" sz="2400" b="1" spc="-1" dirty="0" err="1">
                <a:solidFill>
                  <a:srgbClr val="7B7B7B"/>
                </a:solidFill>
                <a:latin typeface="Trebuchet MS"/>
                <a:ea typeface="Trebuchet MS"/>
              </a:rPr>
              <a:t>rates</a:t>
            </a:r>
            <a:r>
              <a:rPr lang="hu-HU" altLang="en-US" sz="2400" b="1" spc="-1" dirty="0">
                <a:solidFill>
                  <a:srgbClr val="7B7B7B"/>
                </a:solidFill>
                <a:latin typeface="Trebuchet MS"/>
                <a:ea typeface="Trebuchet MS"/>
              </a:rPr>
              <a:t> </a:t>
            </a:r>
            <a:r>
              <a:rPr lang="hu-HU" altLang="en-US" sz="2400" b="1" spc="-1" dirty="0" err="1">
                <a:solidFill>
                  <a:srgbClr val="7B7B7B"/>
                </a:solidFill>
                <a:latin typeface="Trebuchet MS"/>
                <a:ea typeface="Trebuchet MS"/>
              </a:rPr>
              <a:t>in</a:t>
            </a:r>
            <a:r>
              <a:rPr lang="hu-HU" altLang="en-US" sz="2400" b="1" spc="-1" dirty="0">
                <a:solidFill>
                  <a:srgbClr val="7B7B7B"/>
                </a:solidFill>
                <a:latin typeface="Trebuchet MS"/>
                <a:ea typeface="Trebuchet MS"/>
              </a:rPr>
              <a:t> </a:t>
            </a:r>
            <a:r>
              <a:rPr lang="hu-HU" altLang="en-US" sz="2400" b="1" spc="-1" dirty="0" err="1">
                <a:solidFill>
                  <a:srgbClr val="7B7B7B"/>
                </a:solidFill>
                <a:latin typeface="Trebuchet MS"/>
                <a:ea typeface="Trebuchet MS"/>
              </a:rPr>
              <a:t>classrooms</a:t>
            </a:r>
            <a:r>
              <a:rPr lang="hu-HU" altLang="en-US" sz="2400" b="1" spc="-1" dirty="0">
                <a:solidFill>
                  <a:srgbClr val="7B7B7B"/>
                </a:solidFill>
                <a:latin typeface="Trebuchet MS"/>
                <a:ea typeface="Trebuchet MS"/>
              </a:rPr>
              <a:t> </a:t>
            </a:r>
            <a:r>
              <a:rPr lang="hu-HU" altLang="en-US" sz="2400" b="1" spc="-1" dirty="0" err="1">
                <a:solidFill>
                  <a:srgbClr val="7B7B7B"/>
                </a:solidFill>
                <a:latin typeface="Trebuchet MS"/>
                <a:ea typeface="Trebuchet MS"/>
              </a:rPr>
              <a:t>on</a:t>
            </a:r>
            <a:r>
              <a:rPr lang="hu-HU" altLang="en-US" sz="2400" b="1" spc="-1" dirty="0">
                <a:solidFill>
                  <a:srgbClr val="7B7B7B"/>
                </a:solidFill>
                <a:latin typeface="Trebuchet MS"/>
                <a:ea typeface="Trebuchet MS"/>
              </a:rPr>
              <a:t> </a:t>
            </a:r>
            <a:r>
              <a:rPr lang="hu-HU" altLang="en-US" sz="2400" b="1" spc="-1" dirty="0" err="1">
                <a:solidFill>
                  <a:srgbClr val="7B7B7B"/>
                </a:solidFill>
                <a:latin typeface="Trebuchet MS"/>
                <a:ea typeface="Trebuchet MS"/>
              </a:rPr>
              <a:t>task</a:t>
            </a:r>
            <a:r>
              <a:rPr lang="hu-HU" altLang="en-US" sz="2400" b="1" spc="-1" dirty="0">
                <a:solidFill>
                  <a:srgbClr val="7B7B7B"/>
                </a:solidFill>
                <a:latin typeface="Trebuchet MS"/>
                <a:ea typeface="Trebuchet MS"/>
              </a:rPr>
              <a:t> performance of </a:t>
            </a:r>
            <a:r>
              <a:rPr lang="hu-HU" altLang="en-US" sz="2400" b="1" spc="-1" dirty="0" err="1">
                <a:solidFill>
                  <a:srgbClr val="7B7B7B"/>
                </a:solidFill>
                <a:latin typeface="Trebuchet MS"/>
                <a:ea typeface="Trebuchet MS"/>
              </a:rPr>
              <a:t>pupils</a:t>
            </a:r>
            <a:endParaRPr lang="en-GB" altLang="en-US" sz="2400" b="1" spc="-1" dirty="0">
              <a:solidFill>
                <a:srgbClr val="7B7B7B"/>
              </a:solidFill>
              <a:latin typeface="Trebuchet MS"/>
              <a:ea typeface="Trebuchet MS"/>
            </a:endParaRPr>
          </a:p>
        </p:txBody>
      </p:sp>
      <p:graphicFrame>
        <p:nvGraphicFramePr>
          <p:cNvPr id="6" name="Táblázat 5"/>
          <p:cNvGraphicFramePr>
            <a:graphicFrameLocks noGrp="1"/>
          </p:cNvGraphicFramePr>
          <p:nvPr>
            <p:extLst/>
          </p:nvPr>
        </p:nvGraphicFramePr>
        <p:xfrm>
          <a:off x="275208" y="1124744"/>
          <a:ext cx="8240143" cy="5036359"/>
        </p:xfrm>
        <a:graphic>
          <a:graphicData uri="http://schemas.openxmlformats.org/drawingml/2006/table">
            <a:tbl>
              <a:tblPr firstRow="1" bandRow="1">
                <a:tableStyleId>{7DF18680-E054-41AD-8BC1-D1AEF772440D}</a:tableStyleId>
              </a:tblPr>
              <a:tblGrid>
                <a:gridCol w="2451613">
                  <a:extLst>
                    <a:ext uri="{9D8B030D-6E8A-4147-A177-3AD203B41FA5}">
                      <a16:colId xmlns:a16="http://schemas.microsoft.com/office/drawing/2014/main" val="20000"/>
                    </a:ext>
                  </a:extLst>
                </a:gridCol>
                <a:gridCol w="2792114">
                  <a:extLst>
                    <a:ext uri="{9D8B030D-6E8A-4147-A177-3AD203B41FA5}">
                      <a16:colId xmlns:a16="http://schemas.microsoft.com/office/drawing/2014/main" val="20001"/>
                    </a:ext>
                  </a:extLst>
                </a:gridCol>
                <a:gridCol w="408602">
                  <a:extLst>
                    <a:ext uri="{9D8B030D-6E8A-4147-A177-3AD203B41FA5}">
                      <a16:colId xmlns:a16="http://schemas.microsoft.com/office/drawing/2014/main" val="20002"/>
                    </a:ext>
                  </a:extLst>
                </a:gridCol>
                <a:gridCol w="2587814">
                  <a:extLst>
                    <a:ext uri="{9D8B030D-6E8A-4147-A177-3AD203B41FA5}">
                      <a16:colId xmlns:a16="http://schemas.microsoft.com/office/drawing/2014/main" val="20003"/>
                    </a:ext>
                  </a:extLst>
                </a:gridCol>
              </a:tblGrid>
              <a:tr h="766796">
                <a:tc>
                  <a:txBody>
                    <a:bodyPr/>
                    <a:lstStyle/>
                    <a:p>
                      <a:r>
                        <a:rPr lang="hu-HU" sz="1400" dirty="0" err="1">
                          <a:solidFill>
                            <a:schemeClr val="accent1">
                              <a:lumMod val="75000"/>
                            </a:schemeClr>
                          </a:solidFill>
                          <a:latin typeface="Trebuchet MS" panose="020B0603020202020204" pitchFamily="34" charset="0"/>
                        </a:rPr>
                        <a:t>Ventilation</a:t>
                      </a:r>
                      <a:r>
                        <a:rPr lang="hu-HU" sz="1400" dirty="0">
                          <a:solidFill>
                            <a:schemeClr val="accent1">
                              <a:lumMod val="75000"/>
                            </a:schemeClr>
                          </a:solidFill>
                          <a:latin typeface="Trebuchet MS" panose="020B0603020202020204" pitchFamily="34" charset="0"/>
                        </a:rPr>
                        <a:t> </a:t>
                      </a:r>
                      <a:r>
                        <a:rPr lang="hu-HU" sz="1400" dirty="0" err="1">
                          <a:solidFill>
                            <a:schemeClr val="accent1">
                              <a:lumMod val="75000"/>
                            </a:schemeClr>
                          </a:solidFill>
                          <a:latin typeface="Trebuchet MS" panose="020B0603020202020204" pitchFamily="34" charset="0"/>
                        </a:rPr>
                        <a:t>rate</a:t>
                      </a:r>
                      <a:r>
                        <a:rPr lang="hu-HU" sz="1400" dirty="0">
                          <a:solidFill>
                            <a:schemeClr val="accent1">
                              <a:lumMod val="75000"/>
                            </a:schemeClr>
                          </a:solidFill>
                          <a:latin typeface="Trebuchet MS" panose="020B0603020202020204" pitchFamily="34" charset="0"/>
                        </a:rPr>
                        <a:t> </a:t>
                      </a:r>
                      <a:r>
                        <a:rPr lang="hu-HU" sz="1400" dirty="0" err="1">
                          <a:solidFill>
                            <a:schemeClr val="accent1">
                              <a:lumMod val="75000"/>
                            </a:schemeClr>
                          </a:solidFill>
                          <a:latin typeface="Trebuchet MS" panose="020B0603020202020204" pitchFamily="34" charset="0"/>
                        </a:rPr>
                        <a:t>increase</a:t>
                      </a:r>
                      <a:endParaRPr lang="hu-HU" sz="1400" dirty="0">
                        <a:solidFill>
                          <a:schemeClr val="accent1">
                            <a:lumMod val="75000"/>
                          </a:schemeClr>
                        </a:solidFill>
                        <a:latin typeface="Trebuchet MS" panose="020B0603020202020204" pitchFamily="34" charset="0"/>
                      </a:endParaRPr>
                    </a:p>
                    <a:p>
                      <a:r>
                        <a:rPr lang="hu-HU" sz="1400" dirty="0">
                          <a:solidFill>
                            <a:schemeClr val="accent1">
                              <a:lumMod val="75000"/>
                            </a:schemeClr>
                          </a:solidFill>
                          <a:latin typeface="Trebuchet MS" panose="020B0603020202020204" pitchFamily="34" charset="0"/>
                        </a:rPr>
                        <a:t>(l/s per </a:t>
                      </a:r>
                      <a:r>
                        <a:rPr lang="hu-HU" sz="1400" dirty="0" err="1">
                          <a:solidFill>
                            <a:schemeClr val="accent1">
                              <a:lumMod val="75000"/>
                            </a:schemeClr>
                          </a:solidFill>
                          <a:latin typeface="Trebuchet MS" panose="020B0603020202020204" pitchFamily="34" charset="0"/>
                        </a:rPr>
                        <a:t>person</a:t>
                      </a:r>
                      <a:r>
                        <a:rPr lang="hu-HU" sz="1400" dirty="0">
                          <a:solidFill>
                            <a:schemeClr val="accent1">
                              <a:lumMod val="75000"/>
                            </a:schemeClr>
                          </a:solidFill>
                          <a:latin typeface="Trebuchet MS" panose="020B0603020202020204" pitchFamily="34" charset="0"/>
                        </a:rPr>
                        <a:t>)</a:t>
                      </a:r>
                    </a:p>
                  </a:txBody>
                  <a:tcPr/>
                </a:tc>
                <a:tc>
                  <a:txBody>
                    <a:bodyPr/>
                    <a:lstStyle/>
                    <a:p>
                      <a:r>
                        <a:rPr lang="hu-HU" sz="1400" dirty="0" err="1">
                          <a:solidFill>
                            <a:schemeClr val="accent1">
                              <a:lumMod val="75000"/>
                            </a:schemeClr>
                          </a:solidFill>
                          <a:latin typeface="Trebuchet MS" panose="020B0603020202020204" pitchFamily="34" charset="0"/>
                        </a:rPr>
                        <a:t>Effect</a:t>
                      </a:r>
                      <a:r>
                        <a:rPr lang="hu-HU" sz="1400" dirty="0">
                          <a:solidFill>
                            <a:schemeClr val="accent1">
                              <a:lumMod val="75000"/>
                            </a:schemeClr>
                          </a:solidFill>
                          <a:latin typeface="Trebuchet MS" panose="020B0603020202020204" pitchFamily="34" charset="0"/>
                        </a:rPr>
                        <a:t> </a:t>
                      </a:r>
                      <a:r>
                        <a:rPr lang="hu-HU" sz="1400" dirty="0" err="1">
                          <a:solidFill>
                            <a:schemeClr val="accent1">
                              <a:lumMod val="75000"/>
                            </a:schemeClr>
                          </a:solidFill>
                          <a:latin typeface="Trebuchet MS" panose="020B0603020202020204" pitchFamily="34" charset="0"/>
                        </a:rPr>
                        <a:t>on</a:t>
                      </a:r>
                      <a:r>
                        <a:rPr lang="hu-HU" sz="1400" dirty="0">
                          <a:solidFill>
                            <a:schemeClr val="accent1">
                              <a:lumMod val="75000"/>
                            </a:schemeClr>
                          </a:solidFill>
                          <a:latin typeface="Trebuchet MS" panose="020B0603020202020204" pitchFamily="34" charset="0"/>
                        </a:rPr>
                        <a:t> performance</a:t>
                      </a:r>
                    </a:p>
                  </a:txBody>
                  <a:tcPr/>
                </a:tc>
                <a:tc gridSpan="2">
                  <a:txBody>
                    <a:bodyPr/>
                    <a:lstStyle/>
                    <a:p>
                      <a:r>
                        <a:rPr lang="hu-HU" sz="1400" dirty="0" err="1">
                          <a:solidFill>
                            <a:schemeClr val="accent1">
                              <a:lumMod val="75000"/>
                            </a:schemeClr>
                          </a:solidFill>
                          <a:latin typeface="Trebuchet MS" panose="020B0603020202020204" pitchFamily="34" charset="0"/>
                        </a:rPr>
                        <a:t>Reference</a:t>
                      </a:r>
                      <a:endParaRPr lang="hu-HU" sz="1400" dirty="0">
                        <a:solidFill>
                          <a:schemeClr val="accent1">
                            <a:lumMod val="75000"/>
                          </a:schemeClr>
                        </a:solidFill>
                        <a:latin typeface="Trebuchet MS" panose="020B0603020202020204" pitchFamily="34" charset="0"/>
                      </a:endParaRPr>
                    </a:p>
                  </a:txBody>
                  <a:tcPr/>
                </a:tc>
                <a:tc hMerge="1">
                  <a:txBody>
                    <a:bodyPr/>
                    <a:lstStyle/>
                    <a:p>
                      <a:endParaRPr lang="hu-HU" sz="1600" dirty="0">
                        <a:solidFill>
                          <a:schemeClr val="accent1">
                            <a:lumMod val="75000"/>
                          </a:schemeClr>
                        </a:solidFill>
                        <a:latin typeface="Trebuchet MS" panose="020B0603020202020204" pitchFamily="34" charset="0"/>
                      </a:endParaRPr>
                    </a:p>
                  </a:txBody>
                  <a:tcPr/>
                </a:tc>
                <a:extLst>
                  <a:ext uri="{0D108BD9-81ED-4DB2-BD59-A6C34878D82A}">
                    <a16:rowId xmlns:a16="http://schemas.microsoft.com/office/drawing/2014/main" val="10000"/>
                  </a:ext>
                </a:extLst>
              </a:tr>
              <a:tr h="561482">
                <a:tc>
                  <a:txBody>
                    <a:bodyPr/>
                    <a:lstStyle/>
                    <a:p>
                      <a:r>
                        <a:rPr lang="hu-HU" sz="1400" dirty="0">
                          <a:solidFill>
                            <a:schemeClr val="accent1">
                              <a:lumMod val="75000"/>
                            </a:schemeClr>
                          </a:solidFill>
                          <a:latin typeface="Trebuchet MS" panose="020B0603020202020204" pitchFamily="34" charset="0"/>
                        </a:rPr>
                        <a:t>1.5 </a:t>
                      </a:r>
                      <a:r>
                        <a:rPr lang="hu-HU" sz="1400" dirty="0">
                          <a:solidFill>
                            <a:schemeClr val="accent1">
                              <a:lumMod val="75000"/>
                            </a:schemeClr>
                          </a:solidFill>
                          <a:latin typeface="Trebuchet MS" panose="020B0603020202020204" pitchFamily="34" charset="0"/>
                          <a:cs typeface="Arial"/>
                        </a:rPr>
                        <a:t>→ 13.0</a:t>
                      </a:r>
                      <a:endParaRPr lang="hu-HU" sz="1400" dirty="0">
                        <a:solidFill>
                          <a:schemeClr val="accent1">
                            <a:lumMod val="75000"/>
                          </a:schemeClr>
                        </a:solidFill>
                        <a:latin typeface="Trebuchet MS" panose="020B0603020202020204" pitchFamily="34" charset="0"/>
                      </a:endParaRPr>
                    </a:p>
                  </a:txBody>
                  <a:tcPr/>
                </a:tc>
                <a:tc>
                  <a:txBody>
                    <a:bodyPr/>
                    <a:lstStyle/>
                    <a:p>
                      <a:r>
                        <a:rPr lang="hu-HU" sz="1400" b="0" i="0" u="none" strike="noStrike" cap="none" baseline="0" dirty="0" err="1">
                          <a:solidFill>
                            <a:schemeClr val="accent1">
                              <a:lumMod val="75000"/>
                            </a:schemeClr>
                          </a:solidFill>
                          <a:latin typeface="Trebuchet MS" panose="020B0603020202020204" pitchFamily="34" charset="0"/>
                          <a:ea typeface="+mn-ea"/>
                          <a:cs typeface="+mn-cs"/>
                          <a:sym typeface="Arial"/>
                        </a:rPr>
                        <a:t>Increased</a:t>
                      </a:r>
                      <a:r>
                        <a:rPr lang="hu-HU" sz="1400" b="0" i="0" u="none" strike="noStrike" cap="none" baseline="0" dirty="0">
                          <a:solidFill>
                            <a:schemeClr val="accent1">
                              <a:lumMod val="75000"/>
                            </a:schemeClr>
                          </a:solidFill>
                          <a:latin typeface="Trebuchet MS" panose="020B0603020202020204" pitchFamily="34" charset="0"/>
                          <a:ea typeface="+mn-ea"/>
                          <a:cs typeface="+mn-cs"/>
                          <a:sym typeface="Arial"/>
                        </a:rPr>
                        <a:t> </a:t>
                      </a:r>
                      <a:r>
                        <a:rPr lang="hu-HU" sz="1400" b="0" i="0" u="none" strike="noStrike" cap="none" baseline="0" dirty="0" err="1">
                          <a:solidFill>
                            <a:schemeClr val="accent1">
                              <a:lumMod val="75000"/>
                            </a:schemeClr>
                          </a:solidFill>
                          <a:latin typeface="Trebuchet MS" panose="020B0603020202020204" pitchFamily="34" charset="0"/>
                          <a:ea typeface="+mn-ea"/>
                          <a:cs typeface="+mn-cs"/>
                          <a:sym typeface="Arial"/>
                        </a:rPr>
                        <a:t>speed</a:t>
                      </a:r>
                      <a:r>
                        <a:rPr lang="hu-HU" sz="1400" b="0" i="0" u="none" strike="noStrike" cap="none" baseline="0" dirty="0">
                          <a:solidFill>
                            <a:schemeClr val="accent1">
                              <a:lumMod val="75000"/>
                            </a:schemeClr>
                          </a:solidFill>
                          <a:latin typeface="Trebuchet MS" panose="020B0603020202020204" pitchFamily="34" charset="0"/>
                          <a:ea typeface="+mn-ea"/>
                          <a:cs typeface="+mn-cs"/>
                          <a:sym typeface="Arial"/>
                        </a:rPr>
                        <a:t> </a:t>
                      </a:r>
                      <a:r>
                        <a:rPr lang="hu-HU" sz="1400" b="0" i="0" u="none" strike="noStrike" cap="none" baseline="0" dirty="0" err="1">
                          <a:solidFill>
                            <a:schemeClr val="accent1">
                              <a:lumMod val="75000"/>
                            </a:schemeClr>
                          </a:solidFill>
                          <a:latin typeface="Trebuchet MS" panose="020B0603020202020204" pitchFamily="34" charset="0"/>
                          <a:ea typeface="+mn-ea"/>
                          <a:cs typeface="+mn-cs"/>
                          <a:sym typeface="Arial"/>
                        </a:rPr>
                        <a:t>by</a:t>
                      </a:r>
                      <a:r>
                        <a:rPr lang="hu-HU" sz="1400" b="0" i="0" u="none" strike="noStrike" cap="none" baseline="0" dirty="0">
                          <a:solidFill>
                            <a:schemeClr val="accent1">
                              <a:lumMod val="75000"/>
                            </a:schemeClr>
                          </a:solidFill>
                          <a:latin typeface="Trebuchet MS" panose="020B0603020202020204" pitchFamily="34" charset="0"/>
                          <a:ea typeface="+mn-ea"/>
                          <a:cs typeface="+mn-cs"/>
                          <a:sym typeface="Arial"/>
                        </a:rPr>
                        <a:t> 5% </a:t>
                      </a:r>
                      <a:r>
                        <a:rPr lang="hu-HU" sz="1400" b="0" i="0" u="none" strike="noStrike" cap="none" baseline="0" dirty="0" err="1">
                          <a:solidFill>
                            <a:schemeClr val="accent1">
                              <a:lumMod val="75000"/>
                            </a:schemeClr>
                          </a:solidFill>
                          <a:latin typeface="Trebuchet MS" panose="020B0603020202020204" pitchFamily="34" charset="0"/>
                          <a:ea typeface="+mn-ea"/>
                          <a:cs typeface="+mn-cs"/>
                          <a:sym typeface="Arial"/>
                        </a:rPr>
                        <a:t>on</a:t>
                      </a:r>
                      <a:r>
                        <a:rPr lang="hu-HU" sz="1400" b="0" i="0" u="none" strike="noStrike" cap="none" baseline="0" dirty="0">
                          <a:solidFill>
                            <a:schemeClr val="accent1">
                              <a:lumMod val="75000"/>
                            </a:schemeClr>
                          </a:solidFill>
                          <a:latin typeface="Trebuchet MS" panose="020B0603020202020204" pitchFamily="34" charset="0"/>
                          <a:ea typeface="+mn-ea"/>
                          <a:cs typeface="+mn-cs"/>
                          <a:sym typeface="Arial"/>
                        </a:rPr>
                        <a:t> </a:t>
                      </a:r>
                      <a:r>
                        <a:rPr lang="hu-HU" sz="1400" b="0" i="0" u="none" strike="noStrike" cap="none" baseline="0" dirty="0" err="1">
                          <a:solidFill>
                            <a:schemeClr val="accent1">
                              <a:lumMod val="75000"/>
                            </a:schemeClr>
                          </a:solidFill>
                          <a:latin typeface="Trebuchet MS" panose="020B0603020202020204" pitchFamily="34" charset="0"/>
                          <a:ea typeface="+mn-ea"/>
                          <a:cs typeface="+mn-cs"/>
                          <a:sym typeface="Arial"/>
                        </a:rPr>
                        <a:t>cognitive</a:t>
                      </a:r>
                      <a:r>
                        <a:rPr lang="hu-HU" sz="1400" b="0" i="0" u="none" strike="noStrike" cap="none" baseline="0" dirty="0">
                          <a:solidFill>
                            <a:schemeClr val="accent1">
                              <a:lumMod val="75000"/>
                            </a:schemeClr>
                          </a:solidFill>
                          <a:latin typeface="Trebuchet MS" panose="020B0603020202020204" pitchFamily="34" charset="0"/>
                          <a:ea typeface="+mn-ea"/>
                          <a:cs typeface="+mn-cs"/>
                          <a:sym typeface="Arial"/>
                        </a:rPr>
                        <a:t> performance </a:t>
                      </a:r>
                      <a:r>
                        <a:rPr lang="hu-HU" sz="1400" b="0" i="0" u="none" strike="noStrike" cap="none" baseline="0" dirty="0" err="1">
                          <a:solidFill>
                            <a:schemeClr val="accent1">
                              <a:lumMod val="75000"/>
                            </a:schemeClr>
                          </a:solidFill>
                          <a:latin typeface="Trebuchet MS" panose="020B0603020202020204" pitchFamily="34" charset="0"/>
                          <a:ea typeface="+mn-ea"/>
                          <a:cs typeface="+mn-cs"/>
                          <a:sym typeface="Arial"/>
                        </a:rPr>
                        <a:t>tests</a:t>
                      </a:r>
                      <a:endParaRPr lang="hu-HU" sz="1400" dirty="0">
                        <a:solidFill>
                          <a:schemeClr val="accent1">
                            <a:lumMod val="75000"/>
                          </a:schemeClr>
                        </a:solidFill>
                        <a:latin typeface="Trebuchet MS" panose="020B0603020202020204" pitchFamily="34" charset="0"/>
                      </a:endParaRPr>
                    </a:p>
                  </a:txBody>
                  <a:tcPr/>
                </a:tc>
                <a:tc gridSpan="2">
                  <a:txBody>
                    <a:bodyPr/>
                    <a:lstStyle/>
                    <a:p>
                      <a:r>
                        <a:rPr lang="hu-HU" sz="1400" b="0" i="0" u="none" strike="noStrike" cap="none" baseline="0" dirty="0" err="1">
                          <a:solidFill>
                            <a:schemeClr val="accent1">
                              <a:lumMod val="75000"/>
                            </a:schemeClr>
                          </a:solidFill>
                          <a:latin typeface="Trebuchet MS" panose="020B0603020202020204" pitchFamily="34" charset="0"/>
                          <a:ea typeface="+mn-ea"/>
                          <a:cs typeface="+mn-cs"/>
                          <a:sym typeface="Arial"/>
                        </a:rPr>
                        <a:t>Coley</a:t>
                      </a:r>
                      <a:r>
                        <a:rPr lang="hu-HU" sz="1400" b="0" i="0" u="none" strike="noStrike" cap="none" baseline="0" dirty="0">
                          <a:solidFill>
                            <a:schemeClr val="accent1">
                              <a:lumMod val="75000"/>
                            </a:schemeClr>
                          </a:solidFill>
                          <a:latin typeface="Trebuchet MS" panose="020B0603020202020204" pitchFamily="34" charset="0"/>
                          <a:ea typeface="+mn-ea"/>
                          <a:cs typeface="+mn-cs"/>
                          <a:sym typeface="Arial"/>
                        </a:rPr>
                        <a:t> and </a:t>
                      </a:r>
                      <a:r>
                        <a:rPr lang="hu-HU" sz="1400" b="0" i="0" u="none" strike="noStrike" cap="none" baseline="0" dirty="0" err="1">
                          <a:solidFill>
                            <a:schemeClr val="accent1">
                              <a:lumMod val="75000"/>
                            </a:schemeClr>
                          </a:solidFill>
                          <a:latin typeface="Trebuchet MS" panose="020B0603020202020204" pitchFamily="34" charset="0"/>
                          <a:ea typeface="+mn-ea"/>
                          <a:cs typeface="+mn-cs"/>
                          <a:sym typeface="Arial"/>
                        </a:rPr>
                        <a:t>Greeves</a:t>
                      </a:r>
                      <a:r>
                        <a:rPr lang="hu-HU" sz="1400" b="0" i="0" u="none" strike="noStrike" cap="none" baseline="0" dirty="0">
                          <a:solidFill>
                            <a:schemeClr val="accent1">
                              <a:lumMod val="75000"/>
                            </a:schemeClr>
                          </a:solidFill>
                          <a:latin typeface="Trebuchet MS" panose="020B0603020202020204" pitchFamily="34" charset="0"/>
                          <a:ea typeface="+mn-ea"/>
                          <a:cs typeface="+mn-cs"/>
                          <a:sym typeface="Arial"/>
                        </a:rPr>
                        <a:t>, 2004</a:t>
                      </a:r>
                      <a:endParaRPr lang="hu-HU" sz="1400" b="0" dirty="0">
                        <a:solidFill>
                          <a:schemeClr val="accent1">
                            <a:lumMod val="75000"/>
                          </a:schemeClr>
                        </a:solidFill>
                        <a:latin typeface="Trebuchet MS" panose="020B0603020202020204" pitchFamily="34" charset="0"/>
                      </a:endParaRPr>
                    </a:p>
                  </a:txBody>
                  <a:tcPr/>
                </a:tc>
                <a:tc hMerge="1">
                  <a:txBody>
                    <a:bodyPr/>
                    <a:lstStyle/>
                    <a:p>
                      <a:endParaRPr lang="hu-HU" b="0" dirty="0">
                        <a:latin typeface="Trebuchet MS" panose="020B0603020202020204" pitchFamily="34" charset="0"/>
                      </a:endParaRPr>
                    </a:p>
                  </a:txBody>
                  <a:tcPr/>
                </a:tc>
                <a:extLst>
                  <a:ext uri="{0D108BD9-81ED-4DB2-BD59-A6C34878D82A}">
                    <a16:rowId xmlns:a16="http://schemas.microsoft.com/office/drawing/2014/main" val="10001"/>
                  </a:ext>
                </a:extLst>
              </a:tr>
              <a:tr h="596397">
                <a:tc>
                  <a:txBody>
                    <a:bodyPr/>
                    <a:lstStyle/>
                    <a:p>
                      <a:r>
                        <a:rPr lang="hu-HU" sz="1400" dirty="0">
                          <a:solidFill>
                            <a:schemeClr val="accent1">
                              <a:lumMod val="75000"/>
                            </a:schemeClr>
                          </a:solidFill>
                          <a:latin typeface="Trebuchet MS" panose="020B0603020202020204" pitchFamily="34" charset="0"/>
                        </a:rPr>
                        <a:t>3.0</a:t>
                      </a:r>
                      <a:r>
                        <a:rPr lang="hu-HU" sz="1400" baseline="0" dirty="0">
                          <a:solidFill>
                            <a:schemeClr val="accent1">
                              <a:lumMod val="75000"/>
                            </a:schemeClr>
                          </a:solidFill>
                          <a:latin typeface="Trebuchet MS" panose="020B0603020202020204" pitchFamily="34" charset="0"/>
                        </a:rPr>
                        <a:t> </a:t>
                      </a:r>
                      <a:r>
                        <a:rPr lang="hu-HU" sz="1400" dirty="0">
                          <a:solidFill>
                            <a:schemeClr val="accent1">
                              <a:lumMod val="75000"/>
                            </a:schemeClr>
                          </a:solidFill>
                          <a:latin typeface="Trebuchet MS" panose="020B0603020202020204" pitchFamily="34" charset="0"/>
                          <a:cs typeface="Arial"/>
                        </a:rPr>
                        <a:t>→ 8.5</a:t>
                      </a:r>
                    </a:p>
                    <a:p>
                      <a:r>
                        <a:rPr lang="hu-HU" sz="1400" dirty="0">
                          <a:solidFill>
                            <a:schemeClr val="accent1">
                              <a:lumMod val="75000"/>
                            </a:schemeClr>
                          </a:solidFill>
                          <a:latin typeface="Trebuchet MS" panose="020B0603020202020204" pitchFamily="34" charset="0"/>
                          <a:cs typeface="Arial"/>
                        </a:rPr>
                        <a:t>5.2 → 9.6</a:t>
                      </a:r>
                      <a:endParaRPr lang="hu-HU" sz="1400" dirty="0">
                        <a:solidFill>
                          <a:schemeClr val="accent1">
                            <a:lumMod val="75000"/>
                          </a:schemeClr>
                        </a:solidFill>
                        <a:latin typeface="Trebuchet MS" panose="020B0603020202020204" pitchFamily="34" charset="0"/>
                      </a:endParaRPr>
                    </a:p>
                  </a:txBody>
                  <a:tcPr/>
                </a:tc>
                <a:tc>
                  <a:txBody>
                    <a:bodyPr/>
                    <a:lstStyle/>
                    <a:p>
                      <a:r>
                        <a:rPr lang="hu-HU" sz="1400" dirty="0">
                          <a:solidFill>
                            <a:schemeClr val="accent1">
                              <a:lumMod val="75000"/>
                            </a:schemeClr>
                          </a:solidFill>
                          <a:latin typeface="Trebuchet MS" panose="020B0603020202020204" pitchFamily="34" charset="0"/>
                        </a:rPr>
                        <a:t>Test </a:t>
                      </a:r>
                      <a:r>
                        <a:rPr lang="hu-HU" sz="1400" dirty="0" err="1">
                          <a:solidFill>
                            <a:schemeClr val="accent1">
                              <a:lumMod val="75000"/>
                            </a:schemeClr>
                          </a:solidFill>
                          <a:latin typeface="Trebuchet MS" panose="020B0603020202020204" pitchFamily="34" charset="0"/>
                        </a:rPr>
                        <a:t>speed</a:t>
                      </a:r>
                      <a:r>
                        <a:rPr lang="hu-HU" sz="1400" dirty="0">
                          <a:solidFill>
                            <a:schemeClr val="accent1">
                              <a:lumMod val="75000"/>
                            </a:schemeClr>
                          </a:solidFill>
                          <a:latin typeface="Trebuchet MS" panose="020B0603020202020204" pitchFamily="34" charset="0"/>
                        </a:rPr>
                        <a:t> </a:t>
                      </a:r>
                      <a:r>
                        <a:rPr lang="hu-HU" sz="1400" dirty="0" err="1">
                          <a:solidFill>
                            <a:schemeClr val="accent1">
                              <a:lumMod val="75000"/>
                            </a:schemeClr>
                          </a:solidFill>
                          <a:latin typeface="Trebuchet MS" panose="020B0603020202020204" pitchFamily="34" charset="0"/>
                        </a:rPr>
                        <a:t>significantly</a:t>
                      </a:r>
                      <a:r>
                        <a:rPr lang="hu-HU" sz="1400" dirty="0">
                          <a:solidFill>
                            <a:schemeClr val="accent1">
                              <a:lumMod val="75000"/>
                            </a:schemeClr>
                          </a:solidFill>
                          <a:latin typeface="Trebuchet MS" panose="020B0603020202020204" pitchFamily="34" charset="0"/>
                        </a:rPr>
                        <a:t> </a:t>
                      </a:r>
                      <a:r>
                        <a:rPr lang="hu-HU" sz="1400" dirty="0" err="1">
                          <a:solidFill>
                            <a:schemeClr val="accent1">
                              <a:lumMod val="75000"/>
                            </a:schemeClr>
                          </a:solidFill>
                          <a:latin typeface="Trebuchet MS" panose="020B0603020202020204" pitchFamily="34" charset="0"/>
                        </a:rPr>
                        <a:t>improved</a:t>
                      </a:r>
                      <a:r>
                        <a:rPr lang="hu-HU" sz="1400" dirty="0">
                          <a:solidFill>
                            <a:schemeClr val="accent1">
                              <a:lumMod val="75000"/>
                            </a:schemeClr>
                          </a:solidFill>
                          <a:latin typeface="Trebuchet MS" panose="020B0603020202020204" pitchFamily="34" charset="0"/>
                        </a:rPr>
                        <a:t> </a:t>
                      </a:r>
                      <a:r>
                        <a:rPr lang="hu-HU" sz="1400" dirty="0" err="1">
                          <a:solidFill>
                            <a:schemeClr val="accent1">
                              <a:lumMod val="75000"/>
                            </a:schemeClr>
                          </a:solidFill>
                          <a:latin typeface="Trebuchet MS" panose="020B0603020202020204" pitchFamily="34" charset="0"/>
                        </a:rPr>
                        <a:t>in</a:t>
                      </a:r>
                      <a:r>
                        <a:rPr lang="hu-HU" sz="1400" dirty="0">
                          <a:solidFill>
                            <a:schemeClr val="accent1">
                              <a:lumMod val="75000"/>
                            </a:schemeClr>
                          </a:solidFill>
                          <a:latin typeface="Trebuchet MS" panose="020B0603020202020204" pitchFamily="34" charset="0"/>
                        </a:rPr>
                        <a:t> 50% of </a:t>
                      </a:r>
                      <a:r>
                        <a:rPr lang="hu-HU" sz="1400" dirty="0" err="1">
                          <a:solidFill>
                            <a:schemeClr val="accent1">
                              <a:lumMod val="75000"/>
                            </a:schemeClr>
                          </a:solidFill>
                          <a:latin typeface="Trebuchet MS" panose="020B0603020202020204" pitchFamily="34" charset="0"/>
                        </a:rPr>
                        <a:t>tests</a:t>
                      </a:r>
                      <a:endParaRPr lang="hu-HU" sz="1400" dirty="0">
                        <a:solidFill>
                          <a:schemeClr val="accent1">
                            <a:lumMod val="75000"/>
                          </a:schemeClr>
                        </a:solidFill>
                        <a:latin typeface="Trebuchet MS" panose="020B0603020202020204" pitchFamily="34" charset="0"/>
                      </a:endParaRPr>
                    </a:p>
                  </a:txBody>
                  <a:tcPr/>
                </a:tc>
                <a:tc gridSpan="2">
                  <a:txBody>
                    <a:bodyPr/>
                    <a:lstStyle/>
                    <a:p>
                      <a:r>
                        <a:rPr lang="hu-HU" sz="1400" dirty="0" err="1">
                          <a:solidFill>
                            <a:schemeClr val="accent1">
                              <a:lumMod val="75000"/>
                            </a:schemeClr>
                          </a:solidFill>
                          <a:latin typeface="Trebuchet MS" panose="020B0603020202020204" pitchFamily="34" charset="0"/>
                        </a:rPr>
                        <a:t>Wargocki</a:t>
                      </a:r>
                      <a:r>
                        <a:rPr lang="hu-HU" sz="1400" dirty="0">
                          <a:solidFill>
                            <a:schemeClr val="accent1">
                              <a:lumMod val="75000"/>
                            </a:schemeClr>
                          </a:solidFill>
                          <a:latin typeface="Trebuchet MS" panose="020B0603020202020204" pitchFamily="34" charset="0"/>
                        </a:rPr>
                        <a:t> and </a:t>
                      </a:r>
                      <a:r>
                        <a:rPr lang="hu-HU" sz="1400" dirty="0" err="1">
                          <a:solidFill>
                            <a:schemeClr val="accent1">
                              <a:lumMod val="75000"/>
                            </a:schemeClr>
                          </a:solidFill>
                          <a:latin typeface="Trebuchet MS" panose="020B0603020202020204" pitchFamily="34" charset="0"/>
                        </a:rPr>
                        <a:t>Wyon</a:t>
                      </a:r>
                      <a:r>
                        <a:rPr lang="hu-HU" sz="1400" dirty="0">
                          <a:solidFill>
                            <a:schemeClr val="accent1">
                              <a:lumMod val="75000"/>
                            </a:schemeClr>
                          </a:solidFill>
                          <a:latin typeface="Trebuchet MS" panose="020B0603020202020204" pitchFamily="34" charset="0"/>
                        </a:rPr>
                        <a:t>, 2007</a:t>
                      </a:r>
                    </a:p>
                  </a:txBody>
                  <a:tcPr/>
                </a:tc>
                <a:tc hMerge="1">
                  <a:txBody>
                    <a:bodyPr/>
                    <a:lstStyle/>
                    <a:p>
                      <a:endParaRPr lang="hu-HU" dirty="0">
                        <a:latin typeface="Trebuchet MS" panose="020B0603020202020204" pitchFamily="34" charset="0"/>
                      </a:endParaRPr>
                    </a:p>
                  </a:txBody>
                  <a:tcPr/>
                </a:tc>
                <a:extLst>
                  <a:ext uri="{0D108BD9-81ED-4DB2-BD59-A6C34878D82A}">
                    <a16:rowId xmlns:a16="http://schemas.microsoft.com/office/drawing/2014/main" val="10002"/>
                  </a:ext>
                </a:extLst>
              </a:tr>
              <a:tr h="561482">
                <a:tc>
                  <a:txBody>
                    <a:bodyPr/>
                    <a:lstStyle/>
                    <a:p>
                      <a:r>
                        <a:rPr lang="hu-HU" sz="1400" dirty="0">
                          <a:solidFill>
                            <a:schemeClr val="accent1">
                              <a:lumMod val="75000"/>
                            </a:schemeClr>
                          </a:solidFill>
                          <a:latin typeface="Trebuchet MS" panose="020B0603020202020204" pitchFamily="34" charset="0"/>
                        </a:rPr>
                        <a:t>0.5 </a:t>
                      </a:r>
                      <a:r>
                        <a:rPr lang="hu-HU" sz="1400" dirty="0">
                          <a:solidFill>
                            <a:schemeClr val="accent1">
                              <a:lumMod val="75000"/>
                            </a:schemeClr>
                          </a:solidFill>
                          <a:latin typeface="Trebuchet MS" panose="020B0603020202020204" pitchFamily="34" charset="0"/>
                          <a:cs typeface="Arial"/>
                        </a:rPr>
                        <a:t>→ 13.0-16.0</a:t>
                      </a:r>
                      <a:endParaRPr lang="hu-HU" sz="1400" dirty="0">
                        <a:solidFill>
                          <a:schemeClr val="accent1">
                            <a:lumMod val="75000"/>
                          </a:schemeClr>
                        </a:solidFill>
                        <a:latin typeface="Trebuchet MS" panose="020B0603020202020204" pitchFamily="34" charset="0"/>
                      </a:endParaRPr>
                    </a:p>
                  </a:txBody>
                  <a:tcPr/>
                </a:tc>
                <a:tc>
                  <a:txBody>
                    <a:bodyPr/>
                    <a:lstStyle/>
                    <a:p>
                      <a:r>
                        <a:rPr lang="hu-HU" sz="1400" b="0" i="0" u="none" strike="noStrike" cap="none" baseline="0" dirty="0" err="1">
                          <a:solidFill>
                            <a:schemeClr val="accent1">
                              <a:lumMod val="75000"/>
                            </a:schemeClr>
                          </a:solidFill>
                          <a:latin typeface="+mn-lt"/>
                          <a:ea typeface="+mn-ea"/>
                          <a:cs typeface="+mn-cs"/>
                          <a:sym typeface="Arial"/>
                        </a:rPr>
                        <a:t>Increased</a:t>
                      </a:r>
                      <a:r>
                        <a:rPr lang="hu-HU" sz="1400" b="0" i="0" u="none" strike="noStrike" cap="none" baseline="0" dirty="0">
                          <a:solidFill>
                            <a:schemeClr val="accent1">
                              <a:lumMod val="75000"/>
                            </a:schemeClr>
                          </a:solidFill>
                          <a:latin typeface="+mn-lt"/>
                          <a:ea typeface="+mn-ea"/>
                          <a:cs typeface="+mn-cs"/>
                          <a:sym typeface="Arial"/>
                        </a:rPr>
                        <a:t> </a:t>
                      </a:r>
                      <a:r>
                        <a:rPr lang="hu-HU" sz="1400" b="0" i="0" u="none" strike="noStrike" cap="none" baseline="0" dirty="0" err="1">
                          <a:solidFill>
                            <a:schemeClr val="accent1">
                              <a:lumMod val="75000"/>
                            </a:schemeClr>
                          </a:solidFill>
                          <a:latin typeface="+mn-lt"/>
                          <a:ea typeface="+mn-ea"/>
                          <a:cs typeface="+mn-cs"/>
                          <a:sym typeface="Arial"/>
                        </a:rPr>
                        <a:t>pupils</a:t>
                      </a:r>
                      <a:r>
                        <a:rPr lang="hu-HU" sz="1400" b="0" i="0" u="none" strike="noStrike" cap="none" baseline="0" dirty="0">
                          <a:solidFill>
                            <a:schemeClr val="accent1">
                              <a:lumMod val="75000"/>
                            </a:schemeClr>
                          </a:solidFill>
                          <a:latin typeface="+mn-lt"/>
                          <a:ea typeface="+mn-ea"/>
                          <a:cs typeface="+mn-cs"/>
                          <a:sym typeface="Arial"/>
                        </a:rPr>
                        <a:t>’ </a:t>
                      </a:r>
                      <a:r>
                        <a:rPr lang="hu-HU" sz="1400" b="0" i="0" u="none" strike="noStrike" cap="none" baseline="0" dirty="0" err="1">
                          <a:solidFill>
                            <a:schemeClr val="accent1">
                              <a:lumMod val="75000"/>
                            </a:schemeClr>
                          </a:solidFill>
                          <a:latin typeface="+mn-lt"/>
                          <a:ea typeface="+mn-ea"/>
                          <a:cs typeface="+mn-cs"/>
                          <a:sym typeface="Arial"/>
                        </a:rPr>
                        <a:t>speed</a:t>
                      </a:r>
                      <a:r>
                        <a:rPr lang="hu-HU" sz="1400" b="0" i="0" u="none" strike="noStrike" cap="none" baseline="0" dirty="0">
                          <a:solidFill>
                            <a:schemeClr val="accent1">
                              <a:lumMod val="75000"/>
                            </a:schemeClr>
                          </a:solidFill>
                          <a:latin typeface="+mn-lt"/>
                          <a:ea typeface="+mn-ea"/>
                          <a:cs typeface="+mn-cs"/>
                          <a:sym typeface="Arial"/>
                        </a:rPr>
                        <a:t> </a:t>
                      </a:r>
                      <a:r>
                        <a:rPr lang="hu-HU" sz="1400" b="0" i="0" u="none" strike="noStrike" cap="none" baseline="0" dirty="0" err="1">
                          <a:solidFill>
                            <a:schemeClr val="accent1">
                              <a:lumMod val="75000"/>
                            </a:schemeClr>
                          </a:solidFill>
                          <a:latin typeface="+mn-lt"/>
                          <a:ea typeface="+mn-ea"/>
                          <a:cs typeface="+mn-cs"/>
                          <a:sym typeface="Arial"/>
                        </a:rPr>
                        <a:t>by</a:t>
                      </a:r>
                      <a:r>
                        <a:rPr lang="hu-HU" sz="1400" b="0" i="0" u="none" strike="noStrike" cap="none" baseline="0" dirty="0">
                          <a:solidFill>
                            <a:schemeClr val="accent1">
                              <a:lumMod val="75000"/>
                            </a:schemeClr>
                          </a:solidFill>
                          <a:latin typeface="+mn-lt"/>
                          <a:ea typeface="+mn-ea"/>
                          <a:cs typeface="+mn-cs"/>
                          <a:sym typeface="Arial"/>
                        </a:rPr>
                        <a:t> ~7% </a:t>
                      </a:r>
                      <a:r>
                        <a:rPr lang="hu-HU" sz="1400" b="0" i="0" u="none" strike="noStrike" cap="none" baseline="0" dirty="0" err="1">
                          <a:solidFill>
                            <a:schemeClr val="accent1">
                              <a:lumMod val="75000"/>
                            </a:schemeClr>
                          </a:solidFill>
                          <a:latin typeface="+mn-lt"/>
                          <a:ea typeface="+mn-ea"/>
                          <a:cs typeface="+mn-cs"/>
                          <a:sym typeface="Arial"/>
                        </a:rPr>
                        <a:t>in</a:t>
                      </a:r>
                      <a:r>
                        <a:rPr lang="hu-HU" sz="1400" b="0" i="0" u="none" strike="noStrike" cap="none" baseline="0" dirty="0">
                          <a:solidFill>
                            <a:schemeClr val="accent1">
                              <a:lumMod val="75000"/>
                            </a:schemeClr>
                          </a:solidFill>
                          <a:latin typeface="+mn-lt"/>
                          <a:ea typeface="+mn-ea"/>
                          <a:cs typeface="+mn-cs"/>
                          <a:sym typeface="Arial"/>
                        </a:rPr>
                        <a:t> </a:t>
                      </a:r>
                      <a:r>
                        <a:rPr lang="hu-HU" sz="1400" b="0" i="0" u="none" strike="noStrike" cap="none" baseline="0" dirty="0" err="1">
                          <a:solidFill>
                            <a:schemeClr val="accent1">
                              <a:lumMod val="75000"/>
                            </a:schemeClr>
                          </a:solidFill>
                          <a:latin typeface="+mn-lt"/>
                          <a:ea typeface="+mn-ea"/>
                          <a:cs typeface="+mn-cs"/>
                          <a:sym typeface="Arial"/>
                        </a:rPr>
                        <a:t>maths</a:t>
                      </a:r>
                      <a:r>
                        <a:rPr lang="hu-HU" sz="1400" b="0" i="0" u="none" strike="noStrike" cap="none" baseline="0" dirty="0">
                          <a:solidFill>
                            <a:schemeClr val="accent1">
                              <a:lumMod val="75000"/>
                            </a:schemeClr>
                          </a:solidFill>
                          <a:latin typeface="+mn-lt"/>
                          <a:ea typeface="+mn-ea"/>
                          <a:cs typeface="+mn-cs"/>
                          <a:sym typeface="Arial"/>
                        </a:rPr>
                        <a:t> </a:t>
                      </a:r>
                      <a:endParaRPr lang="hu-HU" sz="1400" dirty="0">
                        <a:solidFill>
                          <a:schemeClr val="accent1">
                            <a:lumMod val="75000"/>
                          </a:schemeClr>
                        </a:solidFill>
                        <a:latin typeface="Trebuchet MS" panose="020B0603020202020204" pitchFamily="34" charset="0"/>
                      </a:endParaRPr>
                    </a:p>
                  </a:txBody>
                  <a:tcPr/>
                </a:tc>
                <a:tc gridSpan="2">
                  <a:txBody>
                    <a:bodyPr/>
                    <a:lstStyle/>
                    <a:p>
                      <a:r>
                        <a:rPr lang="hu-HU" sz="1400" dirty="0" err="1">
                          <a:solidFill>
                            <a:schemeClr val="accent1">
                              <a:lumMod val="75000"/>
                            </a:schemeClr>
                          </a:solidFill>
                          <a:latin typeface="Trebuchet MS" panose="020B0603020202020204" pitchFamily="34" charset="0"/>
                        </a:rPr>
                        <a:t>Bakó-Bíró</a:t>
                      </a:r>
                      <a:r>
                        <a:rPr lang="hu-HU" sz="1400" dirty="0">
                          <a:solidFill>
                            <a:schemeClr val="accent1">
                              <a:lumMod val="75000"/>
                            </a:schemeClr>
                          </a:solidFill>
                          <a:latin typeface="Trebuchet MS" panose="020B0603020202020204" pitchFamily="34" charset="0"/>
                        </a:rPr>
                        <a:t> et </a:t>
                      </a:r>
                      <a:r>
                        <a:rPr lang="hu-HU" sz="1400" dirty="0" err="1">
                          <a:solidFill>
                            <a:schemeClr val="accent1">
                              <a:lumMod val="75000"/>
                            </a:schemeClr>
                          </a:solidFill>
                          <a:latin typeface="Trebuchet MS" panose="020B0603020202020204" pitchFamily="34" charset="0"/>
                        </a:rPr>
                        <a:t>al</a:t>
                      </a:r>
                      <a:r>
                        <a:rPr lang="hu-HU" sz="1400" dirty="0">
                          <a:solidFill>
                            <a:schemeClr val="accent1">
                              <a:lumMod val="75000"/>
                            </a:schemeClr>
                          </a:solidFill>
                          <a:latin typeface="Trebuchet MS" panose="020B0603020202020204" pitchFamily="34" charset="0"/>
                        </a:rPr>
                        <a:t>., 2012</a:t>
                      </a:r>
                    </a:p>
                  </a:txBody>
                  <a:tcPr/>
                </a:tc>
                <a:tc hMerge="1">
                  <a:txBody>
                    <a:bodyPr/>
                    <a:lstStyle/>
                    <a:p>
                      <a:endParaRPr lang="hu-HU" dirty="0">
                        <a:latin typeface="Trebuchet MS" panose="020B0603020202020204" pitchFamily="34" charset="0"/>
                      </a:endParaRPr>
                    </a:p>
                  </a:txBody>
                  <a:tcPr/>
                </a:tc>
                <a:extLst>
                  <a:ext uri="{0D108BD9-81ED-4DB2-BD59-A6C34878D82A}">
                    <a16:rowId xmlns:a16="http://schemas.microsoft.com/office/drawing/2014/main" val="10003"/>
                  </a:ext>
                </a:extLst>
              </a:tr>
              <a:tr h="738396">
                <a:tc>
                  <a:txBody>
                    <a:bodyPr/>
                    <a:lstStyle/>
                    <a:p>
                      <a:r>
                        <a:rPr lang="hu-HU" sz="1400" dirty="0">
                          <a:solidFill>
                            <a:schemeClr val="accent1">
                              <a:lumMod val="75000"/>
                            </a:schemeClr>
                          </a:solidFill>
                          <a:latin typeface="Trebuchet MS" panose="020B0603020202020204" pitchFamily="34" charset="0"/>
                        </a:rPr>
                        <a:t>3.0</a:t>
                      </a:r>
                      <a:r>
                        <a:rPr lang="hu-HU" sz="1400" baseline="0" dirty="0">
                          <a:solidFill>
                            <a:schemeClr val="accent1">
                              <a:lumMod val="75000"/>
                            </a:schemeClr>
                          </a:solidFill>
                          <a:latin typeface="Trebuchet MS" panose="020B0603020202020204" pitchFamily="34" charset="0"/>
                        </a:rPr>
                        <a:t> </a:t>
                      </a:r>
                      <a:r>
                        <a:rPr lang="hu-HU" sz="1400" dirty="0">
                          <a:solidFill>
                            <a:schemeClr val="accent1">
                              <a:lumMod val="75000"/>
                            </a:schemeClr>
                          </a:solidFill>
                          <a:latin typeface="Trebuchet MS" panose="020B0603020202020204" pitchFamily="34" charset="0"/>
                          <a:cs typeface="Arial"/>
                        </a:rPr>
                        <a:t>→ 9.5</a:t>
                      </a:r>
                      <a:endParaRPr lang="hu-HU" sz="1400" dirty="0">
                        <a:solidFill>
                          <a:schemeClr val="accent1">
                            <a:lumMod val="75000"/>
                          </a:schemeClr>
                        </a:solidFill>
                        <a:latin typeface="Trebuchet MS" panose="020B0603020202020204" pitchFamily="34" charset="0"/>
                      </a:endParaRPr>
                    </a:p>
                  </a:txBody>
                  <a:tcPr/>
                </a:tc>
                <a:tc>
                  <a:txBody>
                    <a:bodyPr/>
                    <a:lstStyle/>
                    <a:p>
                      <a:r>
                        <a:rPr lang="hu-HU" sz="1400" dirty="0" err="1">
                          <a:solidFill>
                            <a:schemeClr val="accent1">
                              <a:lumMod val="75000"/>
                            </a:schemeClr>
                          </a:solidFill>
                          <a:latin typeface="Trebuchet MS" panose="020B0603020202020204" pitchFamily="34" charset="0"/>
                        </a:rPr>
                        <a:t>Improved</a:t>
                      </a:r>
                      <a:r>
                        <a:rPr lang="hu-HU" sz="1400" dirty="0">
                          <a:solidFill>
                            <a:schemeClr val="accent1">
                              <a:lumMod val="75000"/>
                            </a:schemeClr>
                          </a:solidFill>
                          <a:latin typeface="Trebuchet MS" panose="020B0603020202020204" pitchFamily="34" charset="0"/>
                        </a:rPr>
                        <a:t> </a:t>
                      </a:r>
                      <a:r>
                        <a:rPr lang="hu-HU" sz="1400" dirty="0" err="1">
                          <a:solidFill>
                            <a:schemeClr val="accent1">
                              <a:lumMod val="75000"/>
                            </a:schemeClr>
                          </a:solidFill>
                          <a:latin typeface="Trebuchet MS" panose="020B0603020202020204" pitchFamily="34" charset="0"/>
                        </a:rPr>
                        <a:t>speed</a:t>
                      </a:r>
                      <a:r>
                        <a:rPr lang="hu-HU" sz="1400" dirty="0">
                          <a:solidFill>
                            <a:schemeClr val="accent1">
                              <a:lumMod val="75000"/>
                            </a:schemeClr>
                          </a:solidFill>
                          <a:latin typeface="Trebuchet MS" panose="020B0603020202020204" pitchFamily="34" charset="0"/>
                        </a:rPr>
                        <a:t> </a:t>
                      </a:r>
                      <a:r>
                        <a:rPr lang="hu-HU" sz="1400" dirty="0" err="1">
                          <a:solidFill>
                            <a:schemeClr val="accent1">
                              <a:lumMod val="75000"/>
                            </a:schemeClr>
                          </a:solidFill>
                          <a:latin typeface="Trebuchet MS" panose="020B0603020202020204" pitchFamily="34" charset="0"/>
                        </a:rPr>
                        <a:t>by</a:t>
                      </a:r>
                      <a:r>
                        <a:rPr lang="hu-HU" sz="1400" dirty="0">
                          <a:solidFill>
                            <a:schemeClr val="accent1">
                              <a:lumMod val="75000"/>
                            </a:schemeClr>
                          </a:solidFill>
                          <a:latin typeface="Trebuchet MS" panose="020B0603020202020204" pitchFamily="34" charset="0"/>
                        </a:rPr>
                        <a:t> 8% </a:t>
                      </a:r>
                      <a:r>
                        <a:rPr lang="hu-HU" sz="1400" dirty="0" err="1">
                          <a:solidFill>
                            <a:schemeClr val="accent1">
                              <a:lumMod val="75000"/>
                            </a:schemeClr>
                          </a:solidFill>
                          <a:latin typeface="Trebuchet MS" panose="020B0603020202020204" pitchFamily="34" charset="0"/>
                        </a:rPr>
                        <a:t>on</a:t>
                      </a:r>
                      <a:r>
                        <a:rPr lang="hu-HU" sz="1400" dirty="0">
                          <a:solidFill>
                            <a:schemeClr val="accent1">
                              <a:lumMod val="75000"/>
                            </a:schemeClr>
                          </a:solidFill>
                          <a:latin typeface="Trebuchet MS" panose="020B0603020202020204" pitchFamily="34" charset="0"/>
                        </a:rPr>
                        <a:t> </a:t>
                      </a:r>
                      <a:r>
                        <a:rPr lang="hu-HU" sz="1400" b="0" i="0" u="none" strike="noStrike" cap="none" baseline="0" dirty="0" err="1">
                          <a:solidFill>
                            <a:schemeClr val="accent1">
                              <a:lumMod val="75000"/>
                            </a:schemeClr>
                          </a:solidFill>
                          <a:latin typeface="+mn-lt"/>
                          <a:ea typeface="+mn-ea"/>
                          <a:cs typeface="+mn-cs"/>
                          <a:sym typeface="Arial"/>
                        </a:rPr>
                        <a:t>numerical</a:t>
                      </a:r>
                      <a:r>
                        <a:rPr lang="hu-HU" sz="1400" b="0" i="0" u="none" strike="noStrike" cap="none" baseline="0" dirty="0">
                          <a:solidFill>
                            <a:schemeClr val="accent1">
                              <a:lumMod val="75000"/>
                            </a:schemeClr>
                          </a:solidFill>
                          <a:latin typeface="+mn-lt"/>
                          <a:ea typeface="+mn-ea"/>
                          <a:cs typeface="+mn-cs"/>
                          <a:sym typeface="Arial"/>
                        </a:rPr>
                        <a:t> and </a:t>
                      </a:r>
                      <a:r>
                        <a:rPr lang="hu-HU" sz="1400" b="0" i="0" u="none" strike="noStrike" cap="none" baseline="0" dirty="0" err="1">
                          <a:solidFill>
                            <a:schemeClr val="accent1">
                              <a:lumMod val="75000"/>
                            </a:schemeClr>
                          </a:solidFill>
                          <a:latin typeface="+mn-lt"/>
                          <a:ea typeface="+mn-ea"/>
                          <a:cs typeface="+mn-cs"/>
                          <a:sym typeface="Arial"/>
                        </a:rPr>
                        <a:t>language</a:t>
                      </a:r>
                      <a:r>
                        <a:rPr lang="hu-HU" sz="1400" b="0" i="0" u="none" strike="noStrike" cap="none" baseline="0" dirty="0">
                          <a:solidFill>
                            <a:schemeClr val="accent1">
                              <a:lumMod val="75000"/>
                            </a:schemeClr>
                          </a:solidFill>
                          <a:latin typeface="+mn-lt"/>
                          <a:ea typeface="+mn-ea"/>
                          <a:cs typeface="+mn-cs"/>
                          <a:sym typeface="Arial"/>
                        </a:rPr>
                        <a:t> </a:t>
                      </a:r>
                      <a:r>
                        <a:rPr lang="hu-HU" sz="1400" b="0" i="0" u="none" strike="noStrike" cap="none" baseline="0" dirty="0" err="1">
                          <a:solidFill>
                            <a:schemeClr val="accent1">
                              <a:lumMod val="75000"/>
                            </a:schemeClr>
                          </a:solidFill>
                          <a:latin typeface="+mn-lt"/>
                          <a:ea typeface="+mn-ea"/>
                          <a:cs typeface="+mn-cs"/>
                          <a:sym typeface="Arial"/>
                        </a:rPr>
                        <a:t>based</a:t>
                      </a:r>
                      <a:endParaRPr lang="hu-HU" sz="1400" b="0" i="0" u="none" strike="noStrike" cap="none" baseline="0" dirty="0">
                        <a:solidFill>
                          <a:schemeClr val="accent1">
                            <a:lumMod val="75000"/>
                          </a:schemeClr>
                        </a:solidFill>
                        <a:latin typeface="+mn-lt"/>
                        <a:ea typeface="+mn-ea"/>
                        <a:cs typeface="+mn-cs"/>
                        <a:sym typeface="Arial"/>
                      </a:endParaRPr>
                    </a:p>
                    <a:p>
                      <a:r>
                        <a:rPr lang="hu-HU" sz="1400" b="0" i="0" u="none" strike="noStrike" cap="none" baseline="0" dirty="0" err="1">
                          <a:solidFill>
                            <a:schemeClr val="accent1">
                              <a:lumMod val="75000"/>
                            </a:schemeClr>
                          </a:solidFill>
                          <a:latin typeface="+mn-lt"/>
                          <a:ea typeface="+mn-ea"/>
                          <a:cs typeface="+mn-cs"/>
                          <a:sym typeface="Arial"/>
                        </a:rPr>
                        <a:t>tests</a:t>
                      </a:r>
                      <a:endParaRPr lang="hu-HU" sz="1400" dirty="0">
                        <a:solidFill>
                          <a:schemeClr val="accent1">
                            <a:lumMod val="75000"/>
                          </a:schemeClr>
                        </a:solidFill>
                        <a:latin typeface="Trebuchet MS" panose="020B0603020202020204" pitchFamily="34"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u-HU" sz="1400" dirty="0" err="1">
                          <a:solidFill>
                            <a:schemeClr val="accent1">
                              <a:lumMod val="75000"/>
                            </a:schemeClr>
                          </a:solidFill>
                          <a:latin typeface="Trebuchet MS" panose="020B0603020202020204" pitchFamily="34" charset="0"/>
                        </a:rPr>
                        <a:t>Wargocki</a:t>
                      </a:r>
                      <a:r>
                        <a:rPr lang="hu-HU" sz="1400" dirty="0">
                          <a:solidFill>
                            <a:schemeClr val="accent1">
                              <a:lumMod val="75000"/>
                            </a:schemeClr>
                          </a:solidFill>
                          <a:latin typeface="Trebuchet MS" panose="020B0603020202020204" pitchFamily="34" charset="0"/>
                        </a:rPr>
                        <a:t> and </a:t>
                      </a:r>
                      <a:r>
                        <a:rPr lang="hu-HU" sz="1400" dirty="0" err="1">
                          <a:solidFill>
                            <a:schemeClr val="accent1">
                              <a:lumMod val="75000"/>
                            </a:schemeClr>
                          </a:solidFill>
                          <a:latin typeface="Trebuchet MS" panose="020B0603020202020204" pitchFamily="34" charset="0"/>
                        </a:rPr>
                        <a:t>Wyon</a:t>
                      </a:r>
                      <a:r>
                        <a:rPr lang="hu-HU" sz="1400" dirty="0">
                          <a:solidFill>
                            <a:schemeClr val="accent1">
                              <a:lumMod val="75000"/>
                            </a:schemeClr>
                          </a:solidFill>
                          <a:latin typeface="Trebuchet MS" panose="020B0603020202020204" pitchFamily="34" charset="0"/>
                        </a:rPr>
                        <a:t>, 2013</a:t>
                      </a:r>
                    </a:p>
                    <a:p>
                      <a:endParaRPr lang="hu-HU" sz="1400" dirty="0">
                        <a:solidFill>
                          <a:schemeClr val="accent1">
                            <a:lumMod val="75000"/>
                          </a:schemeClr>
                        </a:solidFill>
                        <a:latin typeface="Trebuchet MS" panose="020B0603020202020204" pitchFamily="34" charset="0"/>
                      </a:endParaRPr>
                    </a:p>
                  </a:txBody>
                  <a:tcPr/>
                </a:tc>
                <a:tc hMerge="1">
                  <a:txBody>
                    <a:bodyPr/>
                    <a:lstStyle/>
                    <a:p>
                      <a:endParaRPr lang="hu-HU" dirty="0">
                        <a:latin typeface="Trebuchet MS" panose="020B0603020202020204" pitchFamily="34" charset="0"/>
                      </a:endParaRPr>
                    </a:p>
                  </a:txBody>
                  <a:tcPr/>
                </a:tc>
                <a:extLst>
                  <a:ext uri="{0D108BD9-81ED-4DB2-BD59-A6C34878D82A}">
                    <a16:rowId xmlns:a16="http://schemas.microsoft.com/office/drawing/2014/main" val="10004"/>
                  </a:ext>
                </a:extLst>
              </a:tr>
              <a:tr h="363413">
                <a:tc gridSpan="4">
                  <a:txBody>
                    <a:bodyPr/>
                    <a:lstStyle/>
                    <a:p>
                      <a:pPr algn="ctr"/>
                      <a:r>
                        <a:rPr lang="hu-HU" sz="1400" b="1" dirty="0" err="1">
                          <a:solidFill>
                            <a:schemeClr val="accent1">
                              <a:lumMod val="75000"/>
                            </a:schemeClr>
                          </a:solidFill>
                          <a:latin typeface="Trebuchet MS" panose="020B0603020202020204" pitchFamily="34" charset="0"/>
                        </a:rPr>
                        <a:t>Prospective</a:t>
                      </a:r>
                      <a:r>
                        <a:rPr lang="hu-HU" sz="1400" b="1" dirty="0">
                          <a:solidFill>
                            <a:schemeClr val="accent1">
                              <a:lumMod val="75000"/>
                            </a:schemeClr>
                          </a:solidFill>
                          <a:latin typeface="Trebuchet MS" panose="020B0603020202020204" pitchFamily="34" charset="0"/>
                        </a:rPr>
                        <a:t> </a:t>
                      </a:r>
                      <a:r>
                        <a:rPr lang="hu-HU" sz="1400" b="1" dirty="0" err="1">
                          <a:solidFill>
                            <a:schemeClr val="accent1">
                              <a:lumMod val="75000"/>
                            </a:schemeClr>
                          </a:solidFill>
                          <a:latin typeface="Trebuchet MS" panose="020B0603020202020204" pitchFamily="34" charset="0"/>
                        </a:rPr>
                        <a:t>studies</a:t>
                      </a:r>
                      <a:r>
                        <a:rPr lang="hu-HU" sz="1400" b="1" dirty="0">
                          <a:solidFill>
                            <a:schemeClr val="accent1">
                              <a:lumMod val="75000"/>
                            </a:schemeClr>
                          </a:solidFill>
                          <a:latin typeface="Trebuchet MS" panose="020B0603020202020204" pitchFamily="34" charset="0"/>
                        </a:rPr>
                        <a:t> </a:t>
                      </a:r>
                      <a:r>
                        <a:rPr lang="hu-HU" sz="1400" b="1" dirty="0" err="1">
                          <a:solidFill>
                            <a:schemeClr val="accent1">
                              <a:lumMod val="75000"/>
                            </a:schemeClr>
                          </a:solidFill>
                          <a:latin typeface="Trebuchet MS" panose="020B0603020202020204" pitchFamily="34" charset="0"/>
                        </a:rPr>
                        <a:t>on</a:t>
                      </a:r>
                      <a:r>
                        <a:rPr lang="hu-HU" sz="1400" b="1" dirty="0">
                          <a:solidFill>
                            <a:schemeClr val="accent1">
                              <a:lumMod val="75000"/>
                            </a:schemeClr>
                          </a:solidFill>
                          <a:latin typeface="Trebuchet MS" panose="020B0603020202020204" pitchFamily="34" charset="0"/>
                        </a:rPr>
                        <a:t> </a:t>
                      </a:r>
                      <a:r>
                        <a:rPr lang="hu-HU" sz="1400" b="1" dirty="0" err="1">
                          <a:solidFill>
                            <a:schemeClr val="accent1">
                              <a:lumMod val="75000"/>
                            </a:schemeClr>
                          </a:solidFill>
                          <a:latin typeface="Trebuchet MS" panose="020B0603020202020204" pitchFamily="34" charset="0"/>
                        </a:rPr>
                        <a:t>long-</a:t>
                      </a:r>
                      <a:r>
                        <a:rPr lang="hu-HU" sz="1400" b="1" dirty="0">
                          <a:solidFill>
                            <a:schemeClr val="accent1">
                              <a:lumMod val="75000"/>
                            </a:schemeClr>
                          </a:solidFill>
                          <a:latin typeface="Trebuchet MS" panose="020B0603020202020204" pitchFamily="34" charset="0"/>
                        </a:rPr>
                        <a:t> </a:t>
                      </a:r>
                      <a:r>
                        <a:rPr lang="hu-HU" sz="1400" b="1" dirty="0" err="1">
                          <a:solidFill>
                            <a:schemeClr val="accent1">
                              <a:lumMod val="75000"/>
                            </a:schemeClr>
                          </a:solidFill>
                          <a:latin typeface="Trebuchet MS" panose="020B0603020202020204" pitchFamily="34" charset="0"/>
                        </a:rPr>
                        <a:t>term</a:t>
                      </a:r>
                      <a:r>
                        <a:rPr lang="hu-HU" sz="1400" b="1" dirty="0">
                          <a:solidFill>
                            <a:schemeClr val="accent1">
                              <a:lumMod val="75000"/>
                            </a:schemeClr>
                          </a:solidFill>
                          <a:latin typeface="Trebuchet MS" panose="020B0603020202020204" pitchFamily="34" charset="0"/>
                        </a:rPr>
                        <a:t> </a:t>
                      </a:r>
                      <a:r>
                        <a:rPr lang="hu-HU" sz="1400" b="1" dirty="0" err="1">
                          <a:solidFill>
                            <a:schemeClr val="accent1">
                              <a:lumMod val="75000"/>
                            </a:schemeClr>
                          </a:solidFill>
                          <a:latin typeface="Trebuchet MS" panose="020B0603020202020204" pitchFamily="34" charset="0"/>
                        </a:rPr>
                        <a:t>academic</a:t>
                      </a:r>
                      <a:r>
                        <a:rPr lang="hu-HU" sz="1400" b="1" dirty="0">
                          <a:solidFill>
                            <a:schemeClr val="accent1">
                              <a:lumMod val="75000"/>
                            </a:schemeClr>
                          </a:solidFill>
                          <a:latin typeface="Trebuchet MS" panose="020B0603020202020204" pitchFamily="34" charset="0"/>
                        </a:rPr>
                        <a:t> performance of </a:t>
                      </a:r>
                      <a:r>
                        <a:rPr lang="hu-HU" sz="1400" b="1" dirty="0" err="1">
                          <a:solidFill>
                            <a:schemeClr val="accent1">
                              <a:lumMod val="75000"/>
                            </a:schemeClr>
                          </a:solidFill>
                          <a:latin typeface="Trebuchet MS" panose="020B0603020202020204" pitchFamily="34" charset="0"/>
                        </a:rPr>
                        <a:t>pupils</a:t>
                      </a:r>
                      <a:r>
                        <a:rPr lang="hu-HU" sz="1400" b="1" dirty="0">
                          <a:solidFill>
                            <a:schemeClr val="accent1">
                              <a:lumMod val="75000"/>
                            </a:schemeClr>
                          </a:solidFill>
                          <a:latin typeface="Trebuchet MS" panose="020B0603020202020204" pitchFamily="34" charset="0"/>
                        </a:rPr>
                        <a:t>:</a:t>
                      </a:r>
                    </a:p>
                  </a:txBody>
                  <a:tcPr/>
                </a:tc>
                <a:tc hMerge="1">
                  <a:txBody>
                    <a:bodyPr/>
                    <a:lstStyle/>
                    <a:p>
                      <a:endParaRPr lang="hu-HU" dirty="0">
                        <a:latin typeface="Trebuchet MS" panose="020B0603020202020204" pitchFamily="34" charset="0"/>
                      </a:endParaRPr>
                    </a:p>
                  </a:txBody>
                  <a:tcPr/>
                </a:tc>
                <a:tc hMerge="1">
                  <a:txBody>
                    <a:bodyPr/>
                    <a:lstStyle/>
                    <a:p>
                      <a:endParaRPr lang="hu-HU"/>
                    </a:p>
                  </a:txBody>
                  <a:tcPr/>
                </a:tc>
                <a:tc hMerge="1">
                  <a:txBody>
                    <a:bodyPr/>
                    <a:lstStyle/>
                    <a:p>
                      <a:endParaRPr lang="hu-HU" dirty="0">
                        <a:latin typeface="Trebuchet MS" panose="020B0603020202020204" pitchFamily="34" charset="0"/>
                      </a:endParaRPr>
                    </a:p>
                  </a:txBody>
                  <a:tcPr/>
                </a:tc>
                <a:extLst>
                  <a:ext uri="{0D108BD9-81ED-4DB2-BD59-A6C34878D82A}">
                    <a16:rowId xmlns:a16="http://schemas.microsoft.com/office/drawing/2014/main" val="10005"/>
                  </a:ext>
                </a:extLst>
              </a:tr>
              <a:tr h="851996">
                <a:tc>
                  <a:txBody>
                    <a:bodyPr/>
                    <a:lstStyle/>
                    <a:p>
                      <a:r>
                        <a:rPr lang="hu-HU" sz="1400" dirty="0">
                          <a:solidFill>
                            <a:schemeClr val="accent1">
                              <a:lumMod val="75000"/>
                            </a:schemeClr>
                          </a:solidFill>
                          <a:latin typeface="Trebuchet MS" panose="020B0603020202020204" pitchFamily="34" charset="0"/>
                        </a:rPr>
                        <a:t>0.9 </a:t>
                      </a:r>
                      <a:r>
                        <a:rPr lang="hu-HU" sz="1400" dirty="0">
                          <a:solidFill>
                            <a:schemeClr val="accent1">
                              <a:lumMod val="75000"/>
                            </a:schemeClr>
                          </a:solidFill>
                          <a:latin typeface="Trebuchet MS" panose="020B0603020202020204" pitchFamily="34" charset="0"/>
                          <a:cs typeface="Arial"/>
                        </a:rPr>
                        <a:t>→ 7.1</a:t>
                      </a:r>
                      <a:endParaRPr lang="hu-HU" sz="1400" dirty="0">
                        <a:solidFill>
                          <a:schemeClr val="accent1">
                            <a:lumMod val="75000"/>
                          </a:schemeClr>
                        </a:solidFill>
                        <a:latin typeface="Trebuchet MS" panose="020B0603020202020204" pitchFamily="34" charset="0"/>
                      </a:endParaRPr>
                    </a:p>
                  </a:txBody>
                  <a:tcPr/>
                </a:tc>
                <a:tc gridSpan="2">
                  <a:txBody>
                    <a:bodyPr/>
                    <a:lstStyle/>
                    <a:p>
                      <a:r>
                        <a:rPr lang="hu-HU" sz="1400" dirty="0">
                          <a:solidFill>
                            <a:schemeClr val="accent1">
                              <a:lumMod val="75000"/>
                            </a:schemeClr>
                          </a:solidFill>
                        </a:rPr>
                        <a:t>S</a:t>
                      </a:r>
                      <a:r>
                        <a:rPr lang="en-US" sz="1400" dirty="0" err="1">
                          <a:solidFill>
                            <a:schemeClr val="accent1">
                              <a:lumMod val="75000"/>
                            </a:schemeClr>
                          </a:solidFill>
                        </a:rPr>
                        <a:t>tandardized</a:t>
                      </a:r>
                      <a:r>
                        <a:rPr lang="en-US" sz="1400" dirty="0">
                          <a:solidFill>
                            <a:schemeClr val="accent1">
                              <a:lumMod val="75000"/>
                            </a:schemeClr>
                          </a:solidFill>
                        </a:rPr>
                        <a:t> test</a:t>
                      </a:r>
                      <a:r>
                        <a:rPr lang="hu-HU" sz="1400" dirty="0">
                          <a:solidFill>
                            <a:schemeClr val="accent1">
                              <a:lumMod val="75000"/>
                            </a:schemeClr>
                          </a:solidFill>
                        </a:rPr>
                        <a:t>s</a:t>
                      </a:r>
                      <a:r>
                        <a:rPr lang="hu-HU" sz="1400" baseline="0" dirty="0">
                          <a:solidFill>
                            <a:schemeClr val="accent1">
                              <a:lumMod val="75000"/>
                            </a:schemeClr>
                          </a:solidFill>
                        </a:rPr>
                        <a:t> </a:t>
                      </a:r>
                      <a:r>
                        <a:rPr lang="en-US" sz="1400" dirty="0">
                          <a:solidFill>
                            <a:schemeClr val="accent1">
                              <a:lumMod val="75000"/>
                            </a:schemeClr>
                          </a:solidFill>
                        </a:rPr>
                        <a:t>increase</a:t>
                      </a:r>
                      <a:r>
                        <a:rPr lang="hu-HU" sz="1400" dirty="0">
                          <a:solidFill>
                            <a:schemeClr val="accent1">
                              <a:lumMod val="75000"/>
                            </a:schemeClr>
                          </a:solidFill>
                        </a:rPr>
                        <a:t>d</a:t>
                      </a:r>
                      <a:r>
                        <a:rPr lang="en-US" sz="1400" dirty="0">
                          <a:solidFill>
                            <a:schemeClr val="accent1">
                              <a:lumMod val="75000"/>
                            </a:schemeClr>
                          </a:solidFill>
                        </a:rPr>
                        <a:t> by 2.9% for math and 2.7% for reading</a:t>
                      </a:r>
                      <a:endParaRPr lang="hu-HU" sz="1400" dirty="0">
                        <a:solidFill>
                          <a:schemeClr val="accent1">
                            <a:lumMod val="75000"/>
                          </a:schemeClr>
                        </a:solidFill>
                        <a:latin typeface="Trebuchet MS" panose="020B0603020202020204" pitchFamily="34" charset="0"/>
                      </a:endParaRPr>
                    </a:p>
                  </a:txBody>
                  <a:tcPr/>
                </a:tc>
                <a:tc hMerge="1">
                  <a:txBody>
                    <a:bodyPr/>
                    <a:lstStyle/>
                    <a:p>
                      <a:endParaRPr lang="hu-HU"/>
                    </a:p>
                  </a:txBody>
                  <a:tcPr/>
                </a:tc>
                <a:tc>
                  <a:txBody>
                    <a:bodyPr/>
                    <a:lstStyle/>
                    <a:p>
                      <a:r>
                        <a:rPr lang="hu-HU" sz="1400" dirty="0" err="1">
                          <a:solidFill>
                            <a:schemeClr val="accent1">
                              <a:lumMod val="75000"/>
                            </a:schemeClr>
                          </a:solidFill>
                          <a:latin typeface="Trebuchet MS" panose="020B0603020202020204" pitchFamily="34" charset="0"/>
                        </a:rPr>
                        <a:t>Haverinen-Shaughnessy</a:t>
                      </a:r>
                      <a:r>
                        <a:rPr lang="hu-HU" sz="1400" dirty="0">
                          <a:solidFill>
                            <a:schemeClr val="accent1">
                              <a:lumMod val="75000"/>
                            </a:schemeClr>
                          </a:solidFill>
                          <a:latin typeface="Trebuchet MS" panose="020B0603020202020204" pitchFamily="34" charset="0"/>
                        </a:rPr>
                        <a:t> et </a:t>
                      </a:r>
                      <a:r>
                        <a:rPr lang="hu-HU" sz="1400" dirty="0" err="1">
                          <a:solidFill>
                            <a:schemeClr val="accent1">
                              <a:lumMod val="75000"/>
                            </a:schemeClr>
                          </a:solidFill>
                          <a:latin typeface="Trebuchet MS" panose="020B0603020202020204" pitchFamily="34" charset="0"/>
                        </a:rPr>
                        <a:t>al</a:t>
                      </a:r>
                      <a:r>
                        <a:rPr lang="hu-HU" sz="1400" dirty="0">
                          <a:solidFill>
                            <a:schemeClr val="accent1">
                              <a:lumMod val="75000"/>
                            </a:schemeClr>
                          </a:solidFill>
                          <a:latin typeface="Trebuchet MS" panose="020B0603020202020204" pitchFamily="34" charset="0"/>
                        </a:rPr>
                        <a:t>., 2010</a:t>
                      </a:r>
                    </a:p>
                  </a:txBody>
                  <a:tcPr/>
                </a:tc>
                <a:extLst>
                  <a:ext uri="{0D108BD9-81ED-4DB2-BD59-A6C34878D82A}">
                    <a16:rowId xmlns:a16="http://schemas.microsoft.com/office/drawing/2014/main" val="10006"/>
                  </a:ext>
                </a:extLst>
              </a:tr>
              <a:tr h="596397">
                <a:tc>
                  <a:txBody>
                    <a:bodyPr/>
                    <a:lstStyle/>
                    <a:p>
                      <a:r>
                        <a:rPr lang="en-US" sz="1400" dirty="0">
                          <a:solidFill>
                            <a:schemeClr val="accent1">
                              <a:lumMod val="75000"/>
                            </a:schemeClr>
                          </a:solidFill>
                        </a:rPr>
                        <a:t>each 10% increase </a:t>
                      </a:r>
                      <a:endParaRPr lang="hu-HU" sz="1400" dirty="0">
                        <a:solidFill>
                          <a:schemeClr val="accent1">
                            <a:lumMod val="75000"/>
                          </a:schemeClr>
                        </a:solidFill>
                      </a:endParaRPr>
                    </a:p>
                    <a:p>
                      <a:r>
                        <a:rPr lang="en-US" sz="1400" dirty="0">
                          <a:solidFill>
                            <a:schemeClr val="accent1">
                              <a:lumMod val="75000"/>
                            </a:schemeClr>
                          </a:solidFill>
                        </a:rPr>
                        <a:t>in prior 30-day VRs</a:t>
                      </a:r>
                      <a:endParaRPr lang="hu-HU" sz="1400" dirty="0">
                        <a:solidFill>
                          <a:schemeClr val="accent1">
                            <a:lumMod val="75000"/>
                          </a:schemeClr>
                        </a:solidFill>
                        <a:latin typeface="Trebuchet MS" panose="020B0603020202020204" pitchFamily="34" charset="0"/>
                      </a:endParaRPr>
                    </a:p>
                  </a:txBody>
                  <a:tcPr/>
                </a:tc>
                <a:tc gridSpan="2">
                  <a:txBody>
                    <a:bodyPr/>
                    <a:lstStyle/>
                    <a:p>
                      <a:r>
                        <a:rPr lang="hu-HU" sz="1400" dirty="0">
                          <a:solidFill>
                            <a:schemeClr val="accent1">
                              <a:lumMod val="75000"/>
                            </a:schemeClr>
                          </a:solidFill>
                        </a:rPr>
                        <a:t>I</a:t>
                      </a:r>
                      <a:r>
                        <a:rPr lang="en-US" sz="1400" dirty="0" err="1">
                          <a:solidFill>
                            <a:schemeClr val="accent1">
                              <a:lumMod val="75000"/>
                            </a:schemeClr>
                          </a:solidFill>
                        </a:rPr>
                        <a:t>ncreases</a:t>
                      </a:r>
                      <a:r>
                        <a:rPr lang="en-US" sz="1400" dirty="0">
                          <a:solidFill>
                            <a:schemeClr val="accent1">
                              <a:lumMod val="75000"/>
                            </a:schemeClr>
                          </a:solidFill>
                        </a:rPr>
                        <a:t> of 0.6 points on English</a:t>
                      </a:r>
                      <a:r>
                        <a:rPr lang="hu-HU" sz="1400" dirty="0">
                          <a:solidFill>
                            <a:schemeClr val="accent1">
                              <a:lumMod val="75000"/>
                            </a:schemeClr>
                          </a:solidFill>
                        </a:rPr>
                        <a:t> and </a:t>
                      </a:r>
                      <a:r>
                        <a:rPr lang="hu-HU" sz="1400" dirty="0" err="1">
                          <a:solidFill>
                            <a:schemeClr val="accent1">
                              <a:lumMod val="75000"/>
                            </a:schemeClr>
                          </a:solidFill>
                        </a:rPr>
                        <a:t>Math</a:t>
                      </a:r>
                      <a:r>
                        <a:rPr lang="hu-HU" sz="1400" dirty="0">
                          <a:solidFill>
                            <a:schemeClr val="accent1">
                              <a:lumMod val="75000"/>
                            </a:schemeClr>
                          </a:solidFill>
                        </a:rPr>
                        <a:t> </a:t>
                      </a:r>
                      <a:r>
                        <a:rPr lang="en-US" sz="1400" dirty="0">
                          <a:solidFill>
                            <a:schemeClr val="accent1">
                              <a:lumMod val="75000"/>
                            </a:schemeClr>
                          </a:solidFill>
                        </a:rPr>
                        <a:t>tests</a:t>
                      </a:r>
                      <a:endParaRPr lang="hu-HU" sz="1400" dirty="0">
                        <a:solidFill>
                          <a:schemeClr val="accent1">
                            <a:lumMod val="75000"/>
                          </a:schemeClr>
                        </a:solidFill>
                        <a:latin typeface="Trebuchet MS" panose="020B0603020202020204" pitchFamily="34" charset="0"/>
                      </a:endParaRPr>
                    </a:p>
                  </a:txBody>
                  <a:tcPr/>
                </a:tc>
                <a:tc hMerge="1">
                  <a:txBody>
                    <a:bodyPr/>
                    <a:lstStyle/>
                    <a:p>
                      <a:endParaRPr lang="hu-HU"/>
                    </a:p>
                  </a:txBody>
                  <a:tcPr/>
                </a:tc>
                <a:tc>
                  <a:txBody>
                    <a:bodyPr/>
                    <a:lstStyle/>
                    <a:p>
                      <a:r>
                        <a:rPr lang="hu-HU" sz="1400" dirty="0" err="1">
                          <a:solidFill>
                            <a:schemeClr val="accent1">
                              <a:lumMod val="75000"/>
                            </a:schemeClr>
                          </a:solidFill>
                          <a:latin typeface="Trebuchet MS" panose="020B0603020202020204" pitchFamily="34" charset="0"/>
                        </a:rPr>
                        <a:t>Mendell</a:t>
                      </a:r>
                      <a:r>
                        <a:rPr lang="hu-HU" sz="1400" dirty="0">
                          <a:solidFill>
                            <a:schemeClr val="accent1">
                              <a:lumMod val="75000"/>
                            </a:schemeClr>
                          </a:solidFill>
                          <a:latin typeface="Trebuchet MS" panose="020B0603020202020204" pitchFamily="34" charset="0"/>
                        </a:rPr>
                        <a:t> et </a:t>
                      </a:r>
                      <a:r>
                        <a:rPr lang="hu-HU" sz="1400" dirty="0" err="1">
                          <a:solidFill>
                            <a:schemeClr val="accent1">
                              <a:lumMod val="75000"/>
                            </a:schemeClr>
                          </a:solidFill>
                          <a:latin typeface="Trebuchet MS" panose="020B0603020202020204" pitchFamily="34" charset="0"/>
                        </a:rPr>
                        <a:t>al</a:t>
                      </a:r>
                      <a:r>
                        <a:rPr lang="hu-HU" sz="1400" dirty="0">
                          <a:solidFill>
                            <a:schemeClr val="accent1">
                              <a:lumMod val="75000"/>
                            </a:schemeClr>
                          </a:solidFill>
                          <a:latin typeface="Trebuchet MS" panose="020B0603020202020204" pitchFamily="34" charset="0"/>
                        </a:rPr>
                        <a:t>., 2016</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5649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E4BD98ED-0964-453B-B89C-FA4B6B371DD5}"/>
              </a:ext>
            </a:extLst>
          </p:cNvPr>
          <p:cNvSpPr>
            <a:spLocks noGrp="1"/>
          </p:cNvSpPr>
          <p:nvPr>
            <p:ph type="title"/>
          </p:nvPr>
        </p:nvSpPr>
        <p:spPr/>
        <p:txBody>
          <a:bodyPr/>
          <a:lstStyle/>
          <a:p>
            <a:r>
              <a:rPr lang="hu-HU" sz="2400" spc="-1" dirty="0" err="1">
                <a:solidFill>
                  <a:srgbClr val="7B7B7B"/>
                </a:solidFill>
                <a:cs typeface="Arial"/>
                <a:sym typeface="Arial"/>
              </a:rPr>
              <a:t>Optimal</a:t>
            </a:r>
            <a:r>
              <a:rPr lang="hu-HU" sz="2400" spc="-1" dirty="0">
                <a:solidFill>
                  <a:srgbClr val="7B7B7B"/>
                </a:solidFill>
                <a:cs typeface="Arial"/>
                <a:sym typeface="Arial"/>
              </a:rPr>
              <a:t> </a:t>
            </a:r>
            <a:r>
              <a:rPr lang="hu-HU" sz="2400" spc="-1" dirty="0" err="1">
                <a:solidFill>
                  <a:srgbClr val="7B7B7B"/>
                </a:solidFill>
                <a:cs typeface="Arial"/>
                <a:sym typeface="Arial"/>
              </a:rPr>
              <a:t>ventilation</a:t>
            </a:r>
            <a:r>
              <a:rPr lang="hu-HU" sz="2400" spc="-1" dirty="0">
                <a:solidFill>
                  <a:srgbClr val="7B7B7B"/>
                </a:solidFill>
                <a:cs typeface="Arial"/>
                <a:sym typeface="Arial"/>
              </a:rPr>
              <a:t> - </a:t>
            </a:r>
            <a:r>
              <a:rPr lang="hu-HU" sz="2400" spc="-1" dirty="0" err="1">
                <a:solidFill>
                  <a:srgbClr val="7B7B7B"/>
                </a:solidFill>
                <a:cs typeface="Arial"/>
                <a:sym typeface="Arial"/>
              </a:rPr>
              <a:t>future</a:t>
            </a:r>
            <a:r>
              <a:rPr lang="hu-HU" sz="2400" spc="-1" dirty="0">
                <a:solidFill>
                  <a:srgbClr val="7B7B7B"/>
                </a:solidFill>
                <a:cs typeface="Arial"/>
                <a:sym typeface="Arial"/>
              </a:rPr>
              <a:t> </a:t>
            </a:r>
            <a:r>
              <a:rPr lang="hu-HU" sz="2400" spc="-1" dirty="0" err="1">
                <a:solidFill>
                  <a:srgbClr val="7B7B7B"/>
                </a:solidFill>
                <a:cs typeface="Arial"/>
                <a:sym typeface="Arial"/>
              </a:rPr>
              <a:t>perspectives</a:t>
            </a:r>
            <a:endParaRPr lang="hu-HU" sz="2400" spc="-1" dirty="0">
              <a:solidFill>
                <a:srgbClr val="7B7B7B"/>
              </a:solidFill>
              <a:cs typeface="Arial"/>
              <a:sym typeface="Arial"/>
            </a:endParaRPr>
          </a:p>
        </p:txBody>
      </p:sp>
      <p:sp>
        <p:nvSpPr>
          <p:cNvPr id="4" name="Szöveg helye 3">
            <a:extLst>
              <a:ext uri="{FF2B5EF4-FFF2-40B4-BE49-F238E27FC236}">
                <a16:creationId xmlns:a16="http://schemas.microsoft.com/office/drawing/2014/main" id="{2354ACF4-D635-48F5-8363-0CAFACDE5FF0}"/>
              </a:ext>
            </a:extLst>
          </p:cNvPr>
          <p:cNvSpPr>
            <a:spLocks noGrp="1"/>
          </p:cNvSpPr>
          <p:nvPr>
            <p:ph type="body" idx="1"/>
          </p:nvPr>
        </p:nvSpPr>
        <p:spPr/>
        <p:txBody>
          <a:bodyPr/>
          <a:lstStyle/>
          <a:p>
            <a:pPr marL="571500" indent="-342900">
              <a:buFont typeface="Wingdings" panose="05000000000000000000" pitchFamily="2" charset="2"/>
              <a:buChar char="Ø"/>
            </a:pPr>
            <a:r>
              <a:rPr lang="en-GB" sz="1800" dirty="0">
                <a:solidFill>
                  <a:schemeClr val="accent1">
                    <a:lumMod val="75000"/>
                  </a:schemeClr>
                </a:solidFill>
                <a:latin typeface="Trebuchet MS" panose="020B0603020202020204" pitchFamily="34" charset="0"/>
                <a:ea typeface="+mn-ea"/>
                <a:cs typeface="+mn-cs"/>
                <a:sym typeface="Arial"/>
              </a:rPr>
              <a:t>“Build tight and ventilate right” principle: ensure that air exchange and distribution within the building is sufficient </a:t>
            </a:r>
          </a:p>
          <a:p>
            <a:pPr marL="571500" indent="-342900">
              <a:buFont typeface="Wingdings" panose="05000000000000000000" pitchFamily="2" charset="2"/>
              <a:buChar char="Ø"/>
            </a:pPr>
            <a:r>
              <a:rPr lang="en-GB" sz="1800" dirty="0">
                <a:solidFill>
                  <a:schemeClr val="accent1">
                    <a:lumMod val="75000"/>
                  </a:schemeClr>
                </a:solidFill>
                <a:latin typeface="Trebuchet MS" panose="020B0603020202020204" pitchFamily="34" charset="0"/>
                <a:ea typeface="+mn-ea"/>
                <a:cs typeface="+mn-cs"/>
                <a:sym typeface="Arial"/>
              </a:rPr>
              <a:t>Plan the building envelopes:</a:t>
            </a:r>
          </a:p>
          <a:p>
            <a:pPr marL="1028700" lvl="1" indent="-342900">
              <a:buFont typeface="Wingdings" panose="05000000000000000000" pitchFamily="2" charset="2"/>
              <a:buChar char="§"/>
            </a:pPr>
            <a:r>
              <a:rPr lang="en-GB" sz="1800" dirty="0">
                <a:solidFill>
                  <a:schemeClr val="accent1">
                    <a:lumMod val="75000"/>
                  </a:schemeClr>
                </a:solidFill>
                <a:latin typeface="Trebuchet MS" panose="020B0603020202020204" pitchFamily="34" charset="0"/>
                <a:ea typeface="+mn-ea"/>
                <a:cs typeface="+mn-cs"/>
                <a:sym typeface="Arial"/>
              </a:rPr>
              <a:t>Tight building envelopes are essential for meeting the increasing demand of energy efficiency. </a:t>
            </a:r>
          </a:p>
          <a:p>
            <a:pPr marL="1028700" lvl="1" indent="-342900">
              <a:buFont typeface="Wingdings" panose="05000000000000000000" pitchFamily="2" charset="2"/>
              <a:buChar char="§"/>
            </a:pPr>
            <a:r>
              <a:rPr lang="en-GB" sz="1800" dirty="0">
                <a:solidFill>
                  <a:schemeClr val="accent1">
                    <a:lumMod val="75000"/>
                  </a:schemeClr>
                </a:solidFill>
                <a:latin typeface="Trebuchet MS" panose="020B0603020202020204" pitchFamily="34" charset="0"/>
                <a:ea typeface="+mn-ea"/>
                <a:cs typeface="+mn-cs"/>
                <a:sym typeface="Arial"/>
              </a:rPr>
              <a:t>This increases the risk of too low ventilation rates and consequently increased contaminant concentrations and moisture damage</a:t>
            </a:r>
            <a:r>
              <a:rPr lang="hu-HU" sz="1800" dirty="0">
                <a:solidFill>
                  <a:schemeClr val="accent1">
                    <a:lumMod val="75000"/>
                  </a:schemeClr>
                </a:solidFill>
                <a:latin typeface="Trebuchet MS" panose="020B0603020202020204" pitchFamily="34" charset="0"/>
                <a:ea typeface="+mn-ea"/>
                <a:cs typeface="+mn-cs"/>
                <a:sym typeface="Arial"/>
              </a:rPr>
              <a:t>.</a:t>
            </a:r>
            <a:br>
              <a:rPr lang="en-GB" sz="1800" dirty="0">
                <a:solidFill>
                  <a:schemeClr val="accent1">
                    <a:lumMod val="75000"/>
                  </a:schemeClr>
                </a:solidFill>
                <a:latin typeface="Trebuchet MS" panose="020B0603020202020204" pitchFamily="34" charset="0"/>
                <a:ea typeface="+mn-ea"/>
                <a:cs typeface="+mn-cs"/>
                <a:sym typeface="Arial"/>
              </a:rPr>
            </a:br>
            <a:endParaRPr lang="en-GB" sz="1800" dirty="0">
              <a:solidFill>
                <a:schemeClr val="accent1">
                  <a:lumMod val="75000"/>
                </a:schemeClr>
              </a:solidFill>
              <a:latin typeface="Trebuchet MS" panose="020B0603020202020204" pitchFamily="34" charset="0"/>
              <a:ea typeface="+mn-ea"/>
              <a:cs typeface="+mn-cs"/>
              <a:sym typeface="Arial"/>
            </a:endParaRPr>
          </a:p>
          <a:p>
            <a:pPr marL="571500" indent="-342900">
              <a:buFont typeface="Wingdings" panose="05000000000000000000" pitchFamily="2" charset="2"/>
              <a:buChar char="Ø"/>
            </a:pPr>
            <a:r>
              <a:rPr lang="en-GB" sz="1800" dirty="0">
                <a:solidFill>
                  <a:schemeClr val="accent1">
                    <a:lumMod val="75000"/>
                  </a:schemeClr>
                </a:solidFill>
                <a:latin typeface="Trebuchet MS" panose="020B0603020202020204" pitchFamily="34" charset="0"/>
                <a:ea typeface="+mn-ea"/>
                <a:cs typeface="+mn-cs"/>
                <a:sym typeface="Arial"/>
              </a:rPr>
              <a:t>Clean the air and the ventilation system</a:t>
            </a:r>
          </a:p>
          <a:p>
            <a:pPr marL="571500" indent="-342900">
              <a:buFont typeface="Wingdings" panose="05000000000000000000" pitchFamily="2" charset="2"/>
              <a:buChar char="Ø"/>
            </a:pPr>
            <a:r>
              <a:rPr lang="en-GB" sz="1800" dirty="0">
                <a:solidFill>
                  <a:schemeClr val="accent1">
                    <a:lumMod val="75000"/>
                  </a:schemeClr>
                </a:solidFill>
                <a:latin typeface="Trebuchet MS" panose="020B0603020202020204" pitchFamily="34" charset="0"/>
                <a:ea typeface="+mn-ea"/>
                <a:cs typeface="+mn-cs"/>
                <a:sym typeface="Arial"/>
              </a:rPr>
              <a:t>Control the ventilation system according to the outdoor air temperature</a:t>
            </a:r>
          </a:p>
        </p:txBody>
      </p:sp>
      <p:sp>
        <p:nvSpPr>
          <p:cNvPr id="2" name="Dia számának helye 1">
            <a:extLst>
              <a:ext uri="{FF2B5EF4-FFF2-40B4-BE49-F238E27FC236}">
                <a16:creationId xmlns:a16="http://schemas.microsoft.com/office/drawing/2014/main" id="{822811F6-1A87-49AA-87F4-03CA227857AF}"/>
              </a:ext>
            </a:extLst>
          </p:cNvPr>
          <p:cNvSpPr>
            <a:spLocks noGrp="1"/>
          </p:cNvSpPr>
          <p:nvPr>
            <p:ph type="sldNum" sz="quarter" idx="4294967295"/>
          </p:nvPr>
        </p:nvSpPr>
        <p:spPr>
          <a:xfrm>
            <a:off x="7086600" y="6356350"/>
            <a:ext cx="2057400" cy="365125"/>
          </a:xfrm>
          <a:prstGeom prst="rect">
            <a:avLst/>
          </a:prstGeom>
        </p:spPr>
        <p:txBody>
          <a:bodyPr/>
          <a:lstStyle/>
          <a:p>
            <a:pPr>
              <a:defRPr/>
            </a:pPr>
            <a:fld id="{139F671A-B2D6-441F-B253-29DB28E4DB53}" type="slidenum">
              <a:rPr lang="hu-HU" altLang="hu-HU" smtClean="0"/>
              <a:pPr>
                <a:defRPr/>
              </a:pPr>
              <a:t>74</a:t>
            </a:fld>
            <a:endParaRPr lang="hu-HU" altLang="hu-HU"/>
          </a:p>
        </p:txBody>
      </p:sp>
    </p:spTree>
    <p:extLst>
      <p:ext uri="{BB962C8B-B14F-4D97-AF65-F5344CB8AC3E}">
        <p14:creationId xmlns:p14="http://schemas.microsoft.com/office/powerpoint/2010/main" val="25494974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 name="TextShape 1"/>
          <p:cNvSpPr txBox="1"/>
          <p:nvPr/>
        </p:nvSpPr>
        <p:spPr>
          <a:xfrm>
            <a:off x="0" y="24492"/>
            <a:ext cx="6948000" cy="843840"/>
          </a:xfrm>
          <a:prstGeom prst="rect">
            <a:avLst/>
          </a:prstGeom>
          <a:noFill/>
          <a:ln>
            <a:noFill/>
          </a:ln>
        </p:spPr>
        <p:txBody>
          <a:bodyPr tIns="91440" bIns="91440" anchor="ctr">
            <a:noAutofit/>
          </a:bodyPr>
          <a:lstStyle/>
          <a:p>
            <a:pPr marL="216000"/>
            <a:r>
              <a:rPr lang="hu-HU" sz="2400" b="1" spc="-1" dirty="0" err="1">
                <a:solidFill>
                  <a:srgbClr val="7B7B7B"/>
                </a:solidFill>
                <a:latin typeface="Trebuchet MS"/>
                <a:ea typeface="Trebuchet MS"/>
              </a:rPr>
              <a:t>Lighting</a:t>
            </a:r>
            <a:endParaRPr lang="hu-HU" sz="2400" b="1" spc="-1" dirty="0">
              <a:solidFill>
                <a:srgbClr val="7B7B7B"/>
              </a:solidFill>
              <a:latin typeface="Trebuchet MS"/>
              <a:ea typeface="Trebuchet MS"/>
            </a:endParaRPr>
          </a:p>
        </p:txBody>
      </p:sp>
      <p:sp>
        <p:nvSpPr>
          <p:cNvPr id="959" name="TextShape 2"/>
          <p:cNvSpPr txBox="1"/>
          <p:nvPr/>
        </p:nvSpPr>
        <p:spPr>
          <a:xfrm>
            <a:off x="107640" y="1484640"/>
            <a:ext cx="8516160" cy="3735430"/>
          </a:xfrm>
          <a:prstGeom prst="rect">
            <a:avLst/>
          </a:prstGeom>
          <a:noFill/>
          <a:ln>
            <a:noFill/>
          </a:ln>
        </p:spPr>
        <p:txBody>
          <a:bodyPr tIns="91440" bIns="91440">
            <a:noAutofit/>
          </a:bodyPr>
          <a:lstStyle/>
          <a:p>
            <a:pPr marL="457200" indent="-350280">
              <a:spcAft>
                <a:spcPts val="1199"/>
              </a:spcAft>
              <a:buClr>
                <a:srgbClr val="7E93A5"/>
              </a:buClr>
              <a:buFont typeface="Wingdings" charset="2"/>
              <a:buChar char=""/>
            </a:pPr>
            <a:r>
              <a:rPr lang="hu-HU" dirty="0">
                <a:solidFill>
                  <a:schemeClr val="accent1">
                    <a:lumMod val="75000"/>
                  </a:schemeClr>
                </a:solidFill>
                <a:latin typeface="Trebuchet MS" panose="020B0603020202020204" pitchFamily="34" charset="0"/>
                <a:sym typeface="Trebuchet MS"/>
              </a:rPr>
              <a:t>Architectural design has a </a:t>
            </a:r>
            <a:r>
              <a:rPr lang="hu-HU" dirty="0" err="1">
                <a:solidFill>
                  <a:schemeClr val="accent1">
                    <a:lumMod val="75000"/>
                  </a:schemeClr>
                </a:solidFill>
                <a:latin typeface="Trebuchet MS" panose="020B0603020202020204" pitchFamily="34" charset="0"/>
                <a:sym typeface="Trebuchet MS"/>
              </a:rPr>
              <a:t>direct</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impact</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on</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office</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lighting</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geometry</a:t>
            </a:r>
            <a:r>
              <a:rPr lang="hu-HU" dirty="0">
                <a:solidFill>
                  <a:schemeClr val="accent1">
                    <a:lumMod val="75000"/>
                  </a:schemeClr>
                </a:solidFill>
                <a:latin typeface="Trebuchet MS" panose="020B0603020202020204" pitchFamily="34" charset="0"/>
                <a:sym typeface="Trebuchet MS"/>
              </a:rPr>
              <a:t> of </a:t>
            </a:r>
            <a:r>
              <a:rPr lang="hu-HU" dirty="0" err="1">
                <a:solidFill>
                  <a:schemeClr val="accent1">
                    <a:lumMod val="75000"/>
                  </a:schemeClr>
                </a:solidFill>
                <a:latin typeface="Trebuchet MS" panose="020B0603020202020204" pitchFamily="34" charset="0"/>
                <a:sym typeface="Trebuchet MS"/>
              </a:rPr>
              <a:t>windows</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photometry</a:t>
            </a:r>
            <a:r>
              <a:rPr lang="hu-HU" dirty="0">
                <a:solidFill>
                  <a:schemeClr val="accent1">
                    <a:lumMod val="75000"/>
                  </a:schemeClr>
                </a:solidFill>
                <a:latin typeface="Trebuchet MS" panose="020B0603020202020204" pitchFamily="34" charset="0"/>
                <a:sym typeface="Trebuchet MS"/>
              </a:rPr>
              <a:t> of </a:t>
            </a:r>
            <a:r>
              <a:rPr lang="hu-HU" dirty="0" err="1">
                <a:solidFill>
                  <a:schemeClr val="accent1">
                    <a:lumMod val="75000"/>
                  </a:schemeClr>
                </a:solidFill>
                <a:latin typeface="Trebuchet MS" panose="020B0603020202020204" pitchFamily="34" charset="0"/>
                <a:sym typeface="Trebuchet MS"/>
              </a:rPr>
              <a:t>surfaces</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amount</a:t>
            </a:r>
            <a:r>
              <a:rPr lang="hu-HU" dirty="0">
                <a:solidFill>
                  <a:schemeClr val="accent1">
                    <a:lumMod val="75000"/>
                  </a:schemeClr>
                </a:solidFill>
                <a:latin typeface="Trebuchet MS" panose="020B0603020202020204" pitchFamily="34" charset="0"/>
                <a:sym typeface="Trebuchet MS"/>
              </a:rPr>
              <a:t> of </a:t>
            </a:r>
            <a:r>
              <a:rPr lang="hu-HU" dirty="0" err="1">
                <a:solidFill>
                  <a:schemeClr val="accent1">
                    <a:lumMod val="75000"/>
                  </a:schemeClr>
                </a:solidFill>
                <a:latin typeface="Trebuchet MS" panose="020B0603020202020204" pitchFamily="34" charset="0"/>
                <a:sym typeface="Trebuchet MS"/>
              </a:rPr>
              <a:t>glazing</a:t>
            </a:r>
            <a:r>
              <a:rPr lang="hu-HU" dirty="0">
                <a:solidFill>
                  <a:schemeClr val="accent1">
                    <a:lumMod val="75000"/>
                  </a:schemeClr>
                </a:solidFill>
                <a:latin typeface="Trebuchet MS" panose="020B0603020202020204" pitchFamily="34" charset="0"/>
                <a:sym typeface="Trebuchet MS"/>
              </a:rPr>
              <a:t> etc., </a:t>
            </a:r>
            <a:r>
              <a:rPr lang="hu-HU" dirty="0" err="1">
                <a:solidFill>
                  <a:schemeClr val="accent1">
                    <a:lumMod val="75000"/>
                  </a:schemeClr>
                </a:solidFill>
                <a:latin typeface="Trebuchet MS" panose="020B0603020202020204" pitchFamily="34" charset="0"/>
                <a:sym typeface="Trebuchet MS"/>
              </a:rPr>
              <a:t>all</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have</a:t>
            </a:r>
            <a:r>
              <a:rPr lang="hu-HU" dirty="0">
                <a:solidFill>
                  <a:schemeClr val="accent1">
                    <a:lumMod val="75000"/>
                  </a:schemeClr>
                </a:solidFill>
                <a:latin typeface="Trebuchet MS" panose="020B0603020202020204" pitchFamily="34" charset="0"/>
                <a:sym typeface="Trebuchet MS"/>
              </a:rPr>
              <a:t> an </a:t>
            </a:r>
            <a:r>
              <a:rPr lang="hu-HU" dirty="0" err="1">
                <a:solidFill>
                  <a:schemeClr val="accent1">
                    <a:lumMod val="75000"/>
                  </a:schemeClr>
                </a:solidFill>
                <a:latin typeface="Trebuchet MS" panose="020B0603020202020204" pitchFamily="34" charset="0"/>
                <a:sym typeface="Trebuchet MS"/>
              </a:rPr>
              <a:t>impact</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on</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the</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illumination</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levels</a:t>
            </a:r>
            <a:r>
              <a:rPr lang="hu-HU" dirty="0">
                <a:solidFill>
                  <a:schemeClr val="accent1">
                    <a:lumMod val="75000"/>
                  </a:schemeClr>
                </a:solidFill>
                <a:latin typeface="Trebuchet MS" panose="020B0603020202020204" pitchFamily="34" charset="0"/>
                <a:sym typeface="Trebuchet MS"/>
              </a:rPr>
              <a:t> in a </a:t>
            </a:r>
            <a:r>
              <a:rPr lang="hu-HU" dirty="0" err="1">
                <a:solidFill>
                  <a:schemeClr val="accent1">
                    <a:lumMod val="75000"/>
                  </a:schemeClr>
                </a:solidFill>
                <a:latin typeface="Trebuchet MS" panose="020B0603020202020204" pitchFamily="34" charset="0"/>
                <a:sym typeface="Trebuchet MS"/>
              </a:rPr>
              <a:t>work</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area</a:t>
            </a:r>
            <a:r>
              <a:rPr lang="hu-HU" dirty="0">
                <a:solidFill>
                  <a:schemeClr val="accent1">
                    <a:lumMod val="75000"/>
                  </a:schemeClr>
                </a:solidFill>
                <a:latin typeface="Trebuchet MS" panose="020B0603020202020204" pitchFamily="34" charset="0"/>
                <a:sym typeface="Trebuchet MS"/>
              </a:rPr>
              <a:t> in </a:t>
            </a:r>
            <a:r>
              <a:rPr lang="hu-HU" dirty="0" err="1">
                <a:solidFill>
                  <a:schemeClr val="accent1">
                    <a:lumMod val="75000"/>
                  </a:schemeClr>
                </a:solidFill>
                <a:latin typeface="Trebuchet MS" panose="020B0603020202020204" pitchFamily="34" charset="0"/>
                <a:sym typeface="Trebuchet MS"/>
              </a:rPr>
              <a:t>schools</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as</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well</a:t>
            </a:r>
            <a:endParaRPr lang="hu-HU" dirty="0">
              <a:solidFill>
                <a:schemeClr val="accent1">
                  <a:lumMod val="75000"/>
                </a:schemeClr>
              </a:solidFill>
              <a:latin typeface="Trebuchet MS" panose="020B0603020202020204" pitchFamily="34" charset="0"/>
              <a:sym typeface="Trebuchet MS"/>
            </a:endParaRPr>
          </a:p>
          <a:p>
            <a:pPr marL="457200" indent="-350280">
              <a:spcAft>
                <a:spcPts val="1199"/>
              </a:spcAft>
              <a:buClr>
                <a:srgbClr val="7E93A5"/>
              </a:buClr>
              <a:buFont typeface="Wingdings" charset="2"/>
              <a:buChar char=""/>
            </a:pPr>
            <a:r>
              <a:rPr lang="hu-HU" dirty="0" err="1">
                <a:solidFill>
                  <a:schemeClr val="accent1">
                    <a:lumMod val="75000"/>
                  </a:schemeClr>
                </a:solidFill>
                <a:latin typeface="Trebuchet MS" panose="020B0603020202020204" pitchFamily="34" charset="0"/>
                <a:sym typeface="Trebuchet MS"/>
              </a:rPr>
              <a:t>Illumination</a:t>
            </a:r>
            <a:r>
              <a:rPr lang="hu-HU" dirty="0">
                <a:solidFill>
                  <a:schemeClr val="accent1">
                    <a:lumMod val="75000"/>
                  </a:schemeClr>
                </a:solidFill>
                <a:latin typeface="Trebuchet MS" panose="020B0603020202020204" pitchFamily="34" charset="0"/>
                <a:sym typeface="Trebuchet MS"/>
              </a:rPr>
              <a:t> </a:t>
            </a:r>
            <a:r>
              <a:rPr lang="hu-HU" dirty="0" err="1">
                <a:solidFill>
                  <a:schemeClr val="accent1">
                    <a:lumMod val="75000"/>
                  </a:schemeClr>
                </a:solidFill>
                <a:latin typeface="Trebuchet MS" panose="020B0603020202020204" pitchFamily="34" charset="0"/>
                <a:sym typeface="Trebuchet MS"/>
              </a:rPr>
              <a:t>level</a:t>
            </a:r>
            <a:r>
              <a:rPr lang="hu-HU" dirty="0">
                <a:solidFill>
                  <a:schemeClr val="accent1">
                    <a:lumMod val="75000"/>
                  </a:schemeClr>
                </a:solidFill>
                <a:latin typeface="Trebuchet MS" panose="020B0603020202020204" pitchFamily="34" charset="0"/>
                <a:sym typeface="Trebuchet MS"/>
              </a:rPr>
              <a:t> :</a:t>
            </a:r>
            <a:r>
              <a:rPr lang="en-US" dirty="0">
                <a:solidFill>
                  <a:schemeClr val="accent1">
                    <a:lumMod val="75000"/>
                  </a:schemeClr>
                </a:solidFill>
                <a:latin typeface="Trebuchet MS" panose="020B0603020202020204" pitchFamily="34" charset="0"/>
                <a:sym typeface="Trebuchet MS"/>
              </a:rPr>
              <a:t> the standard requires a minimum illuminance of 150 lx in rooms with demands of good visual communication. </a:t>
            </a:r>
            <a:endParaRPr lang="hu-HU" dirty="0">
              <a:solidFill>
                <a:schemeClr val="accent1">
                  <a:lumMod val="75000"/>
                </a:schemeClr>
              </a:solidFill>
              <a:latin typeface="Trebuchet MS" panose="020B0603020202020204" pitchFamily="34" charset="0"/>
              <a:sym typeface="Trebuchet MS"/>
            </a:endParaRPr>
          </a:p>
          <a:p>
            <a:pPr marL="457200" indent="-350280">
              <a:spcAft>
                <a:spcPts val="1199"/>
              </a:spcAft>
              <a:buClr>
                <a:srgbClr val="7E93A5"/>
              </a:buClr>
              <a:buFont typeface="Wingdings" charset="2"/>
              <a:buChar char=""/>
            </a:pPr>
            <a:r>
              <a:rPr lang="en-US" dirty="0">
                <a:solidFill>
                  <a:schemeClr val="accent1">
                    <a:lumMod val="75000"/>
                  </a:schemeClr>
                </a:solidFill>
                <a:latin typeface="Trebuchet MS" panose="020B0603020202020204" pitchFamily="34" charset="0"/>
                <a:sym typeface="Trebuchet MS"/>
              </a:rPr>
              <a:t>Vertical light on the wall, 300 lx, provides good ambient light. Indirect light on the ceiling, 300 lx, also provides good ambient light by which students are more alert and perform better</a:t>
            </a:r>
            <a:endParaRPr lang="hu-HU" dirty="0">
              <a:solidFill>
                <a:schemeClr val="accent1">
                  <a:lumMod val="75000"/>
                </a:schemeClr>
              </a:solidFill>
              <a:latin typeface="Trebuchet MS" panose="020B0603020202020204" pitchFamily="34" charset="0"/>
              <a:sym typeface="Trebuchet MS"/>
            </a:endParaRPr>
          </a:p>
          <a:p>
            <a:pPr marL="457200" indent="-350280">
              <a:spcAft>
                <a:spcPts val="1199"/>
              </a:spcAft>
              <a:buClr>
                <a:srgbClr val="7E93A5"/>
              </a:buClr>
              <a:buFont typeface="Wingdings" charset="2"/>
              <a:buChar char=""/>
            </a:pPr>
            <a:r>
              <a:rPr lang="en-US" dirty="0">
                <a:solidFill>
                  <a:schemeClr val="accent1">
                    <a:lumMod val="75000"/>
                  </a:schemeClr>
                </a:solidFill>
                <a:latin typeface="Trebuchet MS" panose="020B0603020202020204" pitchFamily="34" charset="0"/>
                <a:sym typeface="Trebuchet MS"/>
              </a:rPr>
              <a:t>Direct light</a:t>
            </a:r>
            <a:r>
              <a:rPr lang="hu-HU" dirty="0">
                <a:solidFill>
                  <a:schemeClr val="accent1">
                    <a:lumMod val="75000"/>
                  </a:schemeClr>
                </a:solidFill>
                <a:latin typeface="Trebuchet MS" panose="020B0603020202020204" pitchFamily="34" charset="0"/>
                <a:sym typeface="Trebuchet MS"/>
              </a:rPr>
              <a:t>:</a:t>
            </a:r>
            <a:r>
              <a:rPr lang="en-US" dirty="0">
                <a:solidFill>
                  <a:schemeClr val="accent1">
                    <a:lumMod val="75000"/>
                  </a:schemeClr>
                </a:solidFill>
                <a:latin typeface="Trebuchet MS" panose="020B0603020202020204" pitchFamily="34" charset="0"/>
                <a:sym typeface="Trebuchet MS"/>
              </a:rPr>
              <a:t> minimum illuminance of 500 lux</a:t>
            </a:r>
            <a:endParaRPr lang="hu-HU" dirty="0">
              <a:solidFill>
                <a:schemeClr val="accent1">
                  <a:lumMod val="75000"/>
                </a:schemeClr>
              </a:solidFill>
              <a:latin typeface="Trebuchet MS" panose="020B0603020202020204" pitchFamily="34" charset="0"/>
              <a:sym typeface="Trebuchet MS"/>
            </a:endParaRPr>
          </a:p>
          <a:p>
            <a:pPr>
              <a:lnSpc>
                <a:spcPct val="100000"/>
              </a:lnSpc>
              <a:spcAft>
                <a:spcPts val="1199"/>
              </a:spcAft>
            </a:pPr>
            <a:endParaRPr lang="hu-HU" sz="1800" b="0" strike="noStrike" spc="-1" dirty="0">
              <a:solidFill>
                <a:srgbClr val="000000"/>
              </a:solidFill>
              <a:latin typeface="Arial"/>
            </a:endParaRPr>
          </a:p>
          <a:p>
            <a:pPr>
              <a:lnSpc>
                <a:spcPct val="100000"/>
              </a:lnSpc>
              <a:spcAft>
                <a:spcPts val="1199"/>
              </a:spcAft>
            </a:pPr>
            <a:endParaRPr lang="hu-HU" sz="1800" b="0" strike="noStrike" spc="-1" dirty="0">
              <a:solidFill>
                <a:srgbClr val="000000"/>
              </a:solidFill>
              <a:latin typeface="Arial"/>
            </a:endParaRPr>
          </a:p>
          <a:p>
            <a:pPr>
              <a:lnSpc>
                <a:spcPct val="100000"/>
              </a:lnSpc>
              <a:spcAft>
                <a:spcPts val="1199"/>
              </a:spcAft>
            </a:pPr>
            <a:endParaRPr lang="hu-HU" sz="1800" b="0" strike="noStrike" spc="-1" dirty="0">
              <a:solidFill>
                <a:srgbClr val="000000"/>
              </a:solidFill>
              <a:latin typeface="Arial"/>
            </a:endParaRPr>
          </a:p>
          <a:p>
            <a:pPr>
              <a:lnSpc>
                <a:spcPct val="100000"/>
              </a:lnSpc>
              <a:spcAft>
                <a:spcPts val="1199"/>
              </a:spcAft>
            </a:pPr>
            <a:endParaRPr lang="hu-HU" sz="1800" b="0" strike="noStrike" spc="-1" dirty="0">
              <a:solidFill>
                <a:srgbClr val="000000"/>
              </a:solidFill>
              <a:latin typeface="Arial"/>
            </a:endParaRPr>
          </a:p>
          <a:p>
            <a:pPr>
              <a:lnSpc>
                <a:spcPct val="100000"/>
              </a:lnSpc>
              <a:spcAft>
                <a:spcPts val="1199"/>
              </a:spcAft>
            </a:pPr>
            <a:endParaRPr lang="hu-HU" sz="1800" b="0" strike="noStrike" spc="-1" dirty="0">
              <a:solidFill>
                <a:srgbClr val="000000"/>
              </a:solidFill>
              <a:latin typeface="Arial"/>
            </a:endParaRPr>
          </a:p>
          <a:p>
            <a:pPr>
              <a:lnSpc>
                <a:spcPct val="100000"/>
              </a:lnSpc>
              <a:spcAft>
                <a:spcPts val="1199"/>
              </a:spcAft>
            </a:pPr>
            <a:endParaRPr lang="hu-HU" sz="1800" b="0" strike="noStrike" spc="-1" dirty="0">
              <a:solidFill>
                <a:srgbClr val="000000"/>
              </a:solidFill>
              <a:latin typeface="Arial"/>
            </a:endParaRPr>
          </a:p>
        </p:txBody>
      </p:sp>
    </p:spTree>
    <p:extLst>
      <p:ext uri="{BB962C8B-B14F-4D97-AF65-F5344CB8AC3E}">
        <p14:creationId xmlns:p14="http://schemas.microsoft.com/office/powerpoint/2010/main" val="15809956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39B39C96-4684-4EA1-9FC6-8712CA4D0228}"/>
              </a:ext>
            </a:extLst>
          </p:cNvPr>
          <p:cNvSpPr>
            <a:spLocks noGrp="1"/>
          </p:cNvSpPr>
          <p:nvPr>
            <p:ph type="title"/>
          </p:nvPr>
        </p:nvSpPr>
        <p:spPr/>
        <p:txBody>
          <a:bodyPr/>
          <a:lstStyle/>
          <a:p>
            <a:r>
              <a:rPr lang="hu-HU" sz="2400" spc="-1" dirty="0" err="1">
                <a:solidFill>
                  <a:srgbClr val="7B7B7B"/>
                </a:solidFill>
                <a:cs typeface="Arial"/>
                <a:sym typeface="Arial"/>
              </a:rPr>
              <a:t>Acoustic</a:t>
            </a:r>
            <a:r>
              <a:rPr lang="hu-HU" sz="2400" spc="-1" dirty="0">
                <a:solidFill>
                  <a:srgbClr val="7B7B7B"/>
                </a:solidFill>
                <a:cs typeface="Arial"/>
                <a:sym typeface="Arial"/>
              </a:rPr>
              <a:t> </a:t>
            </a:r>
            <a:r>
              <a:rPr lang="hu-HU" sz="2400" spc="-1" dirty="0" err="1">
                <a:solidFill>
                  <a:srgbClr val="7B7B7B"/>
                </a:solidFill>
                <a:cs typeface="Arial"/>
                <a:sym typeface="Arial"/>
              </a:rPr>
              <a:t>conditions</a:t>
            </a:r>
            <a:endParaRPr lang="hu-HU" sz="2400" spc="-1" dirty="0">
              <a:solidFill>
                <a:srgbClr val="7B7B7B"/>
              </a:solidFill>
              <a:cs typeface="Arial"/>
              <a:sym typeface="Arial"/>
            </a:endParaRPr>
          </a:p>
        </p:txBody>
      </p:sp>
      <p:sp>
        <p:nvSpPr>
          <p:cNvPr id="4" name="Szöveg helye 3">
            <a:extLst>
              <a:ext uri="{FF2B5EF4-FFF2-40B4-BE49-F238E27FC236}">
                <a16:creationId xmlns:a16="http://schemas.microsoft.com/office/drawing/2014/main" id="{631028AB-81E6-4E65-9D24-8E4C8E040FD9}"/>
              </a:ext>
            </a:extLst>
          </p:cNvPr>
          <p:cNvSpPr>
            <a:spLocks noGrp="1"/>
          </p:cNvSpPr>
          <p:nvPr>
            <p:ph type="body" idx="1"/>
          </p:nvPr>
        </p:nvSpPr>
        <p:spPr/>
        <p:txBody>
          <a:bodyPr/>
          <a:lstStyle/>
          <a:p>
            <a:pPr indent="-350280">
              <a:spcAft>
                <a:spcPts val="1199"/>
              </a:spcAft>
              <a:buClr>
                <a:srgbClr val="7E93A5"/>
              </a:buClr>
              <a:buFont typeface="Wingdings" charset="2"/>
              <a:buChar char=""/>
            </a:pPr>
            <a:r>
              <a:rPr lang="hu-HU" sz="1800" dirty="0" err="1">
                <a:solidFill>
                  <a:schemeClr val="accent1">
                    <a:lumMod val="75000"/>
                  </a:schemeClr>
                </a:solidFill>
                <a:latin typeface="Trebuchet MS" panose="020B0603020202020204" pitchFamily="34" charset="0"/>
                <a:ea typeface="+mn-ea"/>
                <a:cs typeface="+mn-cs"/>
                <a:sym typeface="Arial"/>
              </a:rPr>
              <a:t>For</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noise</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recommendations</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are</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ensure</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that</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all</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noise</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sources</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e.g</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ventilation</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systems</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office</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equipment</a:t>
            </a:r>
            <a:r>
              <a:rPr lang="hu-HU" sz="1800" dirty="0">
                <a:solidFill>
                  <a:schemeClr val="accent1">
                    <a:lumMod val="75000"/>
                  </a:schemeClr>
                </a:solidFill>
                <a:latin typeface="Trebuchet MS" panose="020B0603020202020204" pitchFamily="34" charset="0"/>
                <a:ea typeface="+mn-ea"/>
                <a:cs typeface="+mn-cs"/>
                <a:sym typeface="Arial"/>
              </a:rPr>
              <a:t> and </a:t>
            </a:r>
            <a:r>
              <a:rPr lang="hu-HU" sz="1800" dirty="0" err="1">
                <a:solidFill>
                  <a:schemeClr val="accent1">
                    <a:lumMod val="75000"/>
                  </a:schemeClr>
                </a:solidFill>
                <a:latin typeface="Trebuchet MS" panose="020B0603020202020204" pitchFamily="34" charset="0"/>
                <a:ea typeface="+mn-ea"/>
                <a:cs typeface="+mn-cs"/>
                <a:sym typeface="Arial"/>
              </a:rPr>
              <a:t>street</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noise</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do</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not</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exceed</a:t>
            </a:r>
            <a:r>
              <a:rPr lang="hu-HU" sz="1800" dirty="0">
                <a:solidFill>
                  <a:schemeClr val="accent1">
                    <a:lumMod val="75000"/>
                  </a:schemeClr>
                </a:solidFill>
                <a:latin typeface="Trebuchet MS" panose="020B0603020202020204" pitchFamily="34" charset="0"/>
                <a:ea typeface="+mn-ea"/>
                <a:cs typeface="+mn-cs"/>
                <a:sym typeface="Arial"/>
              </a:rPr>
              <a:t> 40 </a:t>
            </a:r>
            <a:r>
              <a:rPr lang="hu-HU" sz="1800" dirty="0" err="1">
                <a:solidFill>
                  <a:schemeClr val="accent1">
                    <a:lumMod val="75000"/>
                  </a:schemeClr>
                </a:solidFill>
                <a:latin typeface="Trebuchet MS" panose="020B0603020202020204" pitchFamily="34" charset="0"/>
                <a:ea typeface="+mn-ea"/>
                <a:cs typeface="+mn-cs"/>
                <a:sym typeface="Arial"/>
              </a:rPr>
              <a:t>dBA</a:t>
            </a:r>
            <a:r>
              <a:rPr lang="hu-HU" sz="1800" dirty="0">
                <a:solidFill>
                  <a:schemeClr val="accent1">
                    <a:lumMod val="75000"/>
                  </a:schemeClr>
                </a:solidFill>
                <a:latin typeface="Trebuchet MS" panose="020B0603020202020204" pitchFamily="34" charset="0"/>
                <a:ea typeface="+mn-ea"/>
                <a:cs typeface="+mn-cs"/>
                <a:sym typeface="Arial"/>
              </a:rPr>
              <a:t>. </a:t>
            </a:r>
          </a:p>
          <a:p>
            <a:pPr indent="-350280">
              <a:spcAft>
                <a:spcPts val="1199"/>
              </a:spcAft>
              <a:buClr>
                <a:srgbClr val="7E93A5"/>
              </a:buClr>
              <a:buFont typeface="Wingdings" charset="2"/>
              <a:buChar char=""/>
            </a:pPr>
            <a:r>
              <a:rPr lang="hu-HU" sz="1800" dirty="0" err="1">
                <a:solidFill>
                  <a:schemeClr val="accent1">
                    <a:lumMod val="75000"/>
                  </a:schemeClr>
                </a:solidFill>
                <a:latin typeface="Trebuchet MS" panose="020B0603020202020204" pitchFamily="34" charset="0"/>
                <a:ea typeface="+mn-ea"/>
                <a:cs typeface="+mn-cs"/>
                <a:sym typeface="Arial"/>
              </a:rPr>
              <a:t>Tones</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are</a:t>
            </a:r>
            <a:r>
              <a:rPr lang="hu-HU" sz="1800" dirty="0">
                <a:solidFill>
                  <a:schemeClr val="accent1">
                    <a:lumMod val="75000"/>
                  </a:schemeClr>
                </a:solidFill>
                <a:latin typeface="Trebuchet MS" panose="020B0603020202020204" pitchFamily="34" charset="0"/>
                <a:ea typeface="+mn-ea"/>
                <a:cs typeface="+mn-cs"/>
                <a:sym typeface="Arial"/>
              </a:rPr>
              <a:t> an </a:t>
            </a:r>
            <a:r>
              <a:rPr lang="hu-HU" sz="1800" dirty="0" err="1">
                <a:solidFill>
                  <a:schemeClr val="accent1">
                    <a:lumMod val="75000"/>
                  </a:schemeClr>
                </a:solidFill>
                <a:latin typeface="Trebuchet MS" panose="020B0603020202020204" pitchFamily="34" charset="0"/>
                <a:ea typeface="+mn-ea"/>
                <a:cs typeface="+mn-cs"/>
                <a:sym typeface="Arial"/>
              </a:rPr>
              <a:t>annoying</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aspect</a:t>
            </a:r>
            <a:r>
              <a:rPr lang="hu-HU" sz="1800" dirty="0">
                <a:solidFill>
                  <a:schemeClr val="accent1">
                    <a:lumMod val="75000"/>
                  </a:schemeClr>
                </a:solidFill>
                <a:latin typeface="Trebuchet MS" panose="020B0603020202020204" pitchFamily="34" charset="0"/>
                <a:ea typeface="+mn-ea"/>
                <a:cs typeface="+mn-cs"/>
                <a:sym typeface="Arial"/>
              </a:rPr>
              <a:t> of </a:t>
            </a:r>
            <a:r>
              <a:rPr lang="hu-HU" sz="1800" dirty="0" err="1">
                <a:solidFill>
                  <a:schemeClr val="accent1">
                    <a:lumMod val="75000"/>
                  </a:schemeClr>
                </a:solidFill>
                <a:latin typeface="Trebuchet MS" panose="020B0603020202020204" pitchFamily="34" charset="0"/>
                <a:ea typeface="+mn-ea"/>
                <a:cs typeface="+mn-cs"/>
                <a:sym typeface="Arial"/>
              </a:rPr>
              <a:t>sound</a:t>
            </a:r>
            <a:endParaRPr lang="hu-HU" sz="1800" dirty="0">
              <a:solidFill>
                <a:schemeClr val="accent1">
                  <a:lumMod val="75000"/>
                </a:schemeClr>
              </a:solidFill>
              <a:latin typeface="Trebuchet MS" panose="020B0603020202020204" pitchFamily="34" charset="0"/>
              <a:ea typeface="+mn-ea"/>
              <a:cs typeface="+mn-cs"/>
              <a:sym typeface="Arial"/>
            </a:endParaRPr>
          </a:p>
          <a:p>
            <a:pPr indent="-350280">
              <a:spcAft>
                <a:spcPts val="1199"/>
              </a:spcAft>
              <a:buClr>
                <a:srgbClr val="7E93A5"/>
              </a:buClr>
              <a:buFont typeface="Wingdings" charset="2"/>
              <a:buChar char=""/>
            </a:pPr>
            <a:r>
              <a:rPr lang="hu-HU" sz="1800" dirty="0">
                <a:solidFill>
                  <a:schemeClr val="accent1">
                    <a:lumMod val="75000"/>
                  </a:schemeClr>
                </a:solidFill>
                <a:latin typeface="Trebuchet MS" panose="020B0603020202020204" pitchFamily="34" charset="0"/>
                <a:ea typeface="+mn-ea"/>
                <a:cs typeface="+mn-cs"/>
                <a:sym typeface="Arial"/>
              </a:rPr>
              <a:t>Low </a:t>
            </a:r>
            <a:r>
              <a:rPr lang="hu-HU" sz="1800" dirty="0" err="1">
                <a:solidFill>
                  <a:schemeClr val="accent1">
                    <a:lumMod val="75000"/>
                  </a:schemeClr>
                </a:solidFill>
                <a:latin typeface="Trebuchet MS" panose="020B0603020202020204" pitchFamily="34" charset="0"/>
                <a:ea typeface="+mn-ea"/>
                <a:cs typeface="+mn-cs"/>
                <a:sym typeface="Arial"/>
              </a:rPr>
              <a:t>frequencies</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below</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what</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are</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considered</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normal</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audio</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ranges</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have</a:t>
            </a:r>
            <a:r>
              <a:rPr lang="hu-HU" sz="1800" dirty="0">
                <a:solidFill>
                  <a:schemeClr val="accent1">
                    <a:lumMod val="75000"/>
                  </a:schemeClr>
                </a:solidFill>
                <a:latin typeface="Trebuchet MS" panose="020B0603020202020204" pitchFamily="34" charset="0"/>
                <a:ea typeface="+mn-ea"/>
                <a:cs typeface="+mn-cs"/>
                <a:sym typeface="Arial"/>
              </a:rPr>
              <a:t> an </a:t>
            </a:r>
            <a:r>
              <a:rPr lang="hu-HU" sz="1800" dirty="0" err="1">
                <a:solidFill>
                  <a:schemeClr val="accent1">
                    <a:lumMod val="75000"/>
                  </a:schemeClr>
                </a:solidFill>
                <a:latin typeface="Trebuchet MS" panose="020B0603020202020204" pitchFamily="34" charset="0"/>
                <a:ea typeface="+mn-ea"/>
                <a:cs typeface="+mn-cs"/>
                <a:sym typeface="Arial"/>
              </a:rPr>
              <a:t>impact</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on</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healthy</a:t>
            </a:r>
            <a:r>
              <a:rPr lang="hu-HU" sz="1800" dirty="0">
                <a:solidFill>
                  <a:schemeClr val="accent1">
                    <a:lumMod val="75000"/>
                  </a:schemeClr>
                </a:solidFill>
                <a:latin typeface="Trebuchet MS" panose="020B0603020202020204" pitchFamily="34" charset="0"/>
                <a:ea typeface="+mn-ea"/>
                <a:cs typeface="+mn-cs"/>
                <a:sym typeface="Arial"/>
              </a:rPr>
              <a:t> </a:t>
            </a:r>
            <a:r>
              <a:rPr lang="hu-HU" sz="1800" dirty="0" err="1">
                <a:solidFill>
                  <a:schemeClr val="accent1">
                    <a:lumMod val="75000"/>
                  </a:schemeClr>
                </a:solidFill>
                <a:latin typeface="Trebuchet MS" panose="020B0603020202020204" pitchFamily="34" charset="0"/>
                <a:ea typeface="+mn-ea"/>
                <a:cs typeface="+mn-cs"/>
                <a:sym typeface="Arial"/>
              </a:rPr>
              <a:t>hearing</a:t>
            </a:r>
            <a:endParaRPr lang="hu-HU" sz="1800" dirty="0">
              <a:solidFill>
                <a:schemeClr val="accent1">
                  <a:lumMod val="75000"/>
                </a:schemeClr>
              </a:solidFill>
              <a:latin typeface="Trebuchet MS" panose="020B0603020202020204" pitchFamily="34" charset="0"/>
              <a:ea typeface="+mn-ea"/>
              <a:cs typeface="+mn-cs"/>
              <a:sym typeface="Arial"/>
            </a:endParaRPr>
          </a:p>
        </p:txBody>
      </p:sp>
      <p:sp>
        <p:nvSpPr>
          <p:cNvPr id="2" name="Dia számának helye 1">
            <a:extLst>
              <a:ext uri="{FF2B5EF4-FFF2-40B4-BE49-F238E27FC236}">
                <a16:creationId xmlns:a16="http://schemas.microsoft.com/office/drawing/2014/main" id="{B8A27B2D-2858-4593-AFF2-6D5F0A67817A}"/>
              </a:ext>
            </a:extLst>
          </p:cNvPr>
          <p:cNvSpPr>
            <a:spLocks noGrp="1"/>
          </p:cNvSpPr>
          <p:nvPr>
            <p:ph type="sldNum" sz="quarter" idx="4294967295"/>
          </p:nvPr>
        </p:nvSpPr>
        <p:spPr>
          <a:xfrm>
            <a:off x="7086600" y="6356350"/>
            <a:ext cx="2057400" cy="365125"/>
          </a:xfrm>
          <a:prstGeom prst="rect">
            <a:avLst/>
          </a:prstGeom>
        </p:spPr>
        <p:txBody>
          <a:bodyPr/>
          <a:lstStyle/>
          <a:p>
            <a:pPr>
              <a:defRPr/>
            </a:pPr>
            <a:fld id="{139F671A-B2D6-441F-B253-29DB28E4DB53}" type="slidenum">
              <a:rPr lang="hu-HU" altLang="hu-HU" smtClean="0"/>
              <a:pPr>
                <a:defRPr/>
              </a:pPr>
              <a:t>76</a:t>
            </a:fld>
            <a:endParaRPr lang="hu-HU" altLang="hu-HU"/>
          </a:p>
        </p:txBody>
      </p:sp>
    </p:spTree>
    <p:extLst>
      <p:ext uri="{BB962C8B-B14F-4D97-AF65-F5344CB8AC3E}">
        <p14:creationId xmlns:p14="http://schemas.microsoft.com/office/powerpoint/2010/main" val="34236909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 name="TextShape 1"/>
          <p:cNvSpPr txBox="1"/>
          <p:nvPr/>
        </p:nvSpPr>
        <p:spPr>
          <a:xfrm>
            <a:off x="0" y="71126"/>
            <a:ext cx="6948000" cy="84384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Electromagnetic field</a:t>
            </a:r>
          </a:p>
        </p:txBody>
      </p:sp>
      <p:sp>
        <p:nvSpPr>
          <p:cNvPr id="962" name="TextShape 2"/>
          <p:cNvSpPr txBox="1"/>
          <p:nvPr/>
        </p:nvSpPr>
        <p:spPr>
          <a:xfrm>
            <a:off x="287280" y="1263795"/>
            <a:ext cx="8856720" cy="5146200"/>
          </a:xfrm>
          <a:prstGeom prst="rect">
            <a:avLst/>
          </a:prstGeom>
          <a:noFill/>
          <a:ln>
            <a:noFill/>
          </a:ln>
        </p:spPr>
        <p:txBody>
          <a:bodyPr tIns="91440" bIns="91440">
            <a:noAutofit/>
          </a:bodyPr>
          <a:lstStyle/>
          <a:p>
            <a:pPr marL="106560" algn="just">
              <a:lnSpc>
                <a:spcPct val="100000"/>
              </a:lnSpc>
              <a:spcBef>
                <a:spcPts val="601"/>
              </a:spcBef>
            </a:pPr>
            <a:r>
              <a:rPr lang="hu-HU" sz="1800" b="0" strike="noStrike" spc="-1" dirty="0" err="1">
                <a:solidFill>
                  <a:srgbClr val="5A6F81"/>
                </a:solidFill>
                <a:latin typeface="Trebuchet MS"/>
                <a:ea typeface="Trebuchet MS"/>
              </a:rPr>
              <a:t>Electro-magnetic</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fields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are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fields</a:t>
            </a:r>
            <a:r>
              <a:rPr lang="hu-HU" sz="1800" b="0" strike="noStrike" spc="-1" dirty="0">
                <a:solidFill>
                  <a:srgbClr val="5A6F81"/>
                </a:solidFill>
                <a:latin typeface="Trebuchet MS"/>
                <a:ea typeface="Trebuchet MS"/>
              </a:rPr>
              <a:t> of </a:t>
            </a:r>
            <a:r>
              <a:rPr lang="hu-HU" sz="1800" b="0" strike="noStrike" spc="-1" dirty="0" err="1">
                <a:solidFill>
                  <a:srgbClr val="5A6F81"/>
                </a:solidFill>
                <a:latin typeface="Trebuchet MS"/>
                <a:ea typeface="Trebuchet MS"/>
              </a:rPr>
              <a:t>natural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or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induced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magnetism</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106560" algn="just">
              <a:lnSpc>
                <a:spcPct val="100000"/>
              </a:lnSpc>
              <a:spcBef>
                <a:spcPts val="601"/>
              </a:spcBef>
            </a:pPr>
            <a:r>
              <a:rPr lang="hu-HU" sz="1800" b="0" strike="noStrike" spc="-1" dirty="0" err="1">
                <a:solidFill>
                  <a:srgbClr val="5A6F81"/>
                </a:solidFill>
                <a:latin typeface="Trebuchet MS"/>
                <a:ea typeface="Trebuchet MS"/>
              </a:rPr>
              <a:t>Frequency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typical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alternating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current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electricity</a:t>
            </a:r>
            <a:r>
              <a:rPr lang="hu-HU" sz="1800" b="0" strike="noStrike" spc="-1" dirty="0">
                <a:solidFill>
                  <a:srgbClr val="5A6F81"/>
                </a:solidFill>
                <a:latin typeface="Trebuchet MS"/>
                <a:ea typeface="Trebuchet MS"/>
              </a:rPr>
              <a:t> is </a:t>
            </a:r>
            <a:r>
              <a:rPr lang="hu-HU" sz="1800" b="0" strike="noStrike" spc="-1" dirty="0" err="1">
                <a:solidFill>
                  <a:srgbClr val="5A6F81"/>
                </a:solidFill>
                <a:latin typeface="Trebuchet MS"/>
                <a:ea typeface="Trebuchet MS"/>
              </a:rPr>
              <a:t>provided</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at</a:t>
            </a:r>
            <a:r>
              <a:rPr lang="hu-HU" sz="1800" b="0" strike="noStrike" spc="-1" dirty="0">
                <a:solidFill>
                  <a:srgbClr val="5A6F81"/>
                </a:solidFill>
                <a:latin typeface="Trebuchet MS"/>
                <a:ea typeface="Trebuchet MS"/>
              </a:rPr>
              <a:t> 50 Hz. </a:t>
            </a:r>
            <a:endParaRPr lang="hu-HU" sz="1800" b="0" strike="noStrike" spc="-1" dirty="0">
              <a:solidFill>
                <a:srgbClr val="000000"/>
              </a:solidFill>
              <a:latin typeface="Arial"/>
            </a:endParaRPr>
          </a:p>
          <a:p>
            <a:pPr marL="106560" algn="just">
              <a:lnSpc>
                <a:spcPct val="100000"/>
              </a:lnSpc>
              <a:spcBef>
                <a:spcPts val="601"/>
              </a:spcBef>
            </a:pPr>
            <a:r>
              <a:rPr lang="hu-HU" sz="1800" b="0" strike="noStrike" spc="-1" dirty="0" err="1">
                <a:solidFill>
                  <a:srgbClr val="5A6F81"/>
                </a:solidFill>
                <a:latin typeface="Trebuchet MS"/>
                <a:ea typeface="Trebuchet MS"/>
              </a:rPr>
              <a:t>Electronic</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equipment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may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change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the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frequency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e.g</a:t>
            </a:r>
            <a:r>
              <a:rPr lang="hu-HU" sz="1800" b="0" strike="noStrike" spc="-1" dirty="0">
                <a:solidFill>
                  <a:srgbClr val="5A6F81"/>
                </a:solidFill>
                <a:latin typeface="Trebuchet MS"/>
                <a:ea typeface="Trebuchet MS"/>
              </a:rPr>
              <a:t>. computer </a:t>
            </a:r>
            <a:r>
              <a:rPr lang="hu-HU" sz="1800" b="0" strike="noStrike" spc="-1" dirty="0" err="1">
                <a:solidFill>
                  <a:srgbClr val="5A6F81"/>
                </a:solidFill>
                <a:latin typeface="Trebuchet MS"/>
                <a:ea typeface="Trebuchet MS"/>
              </a:rPr>
              <a:t>screens</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106560" algn="just">
              <a:lnSpc>
                <a:spcPct val="100000"/>
              </a:lnSpc>
              <a:spcBef>
                <a:spcPts val="601"/>
              </a:spcBef>
              <a:spcAft>
                <a:spcPts val="1199"/>
              </a:spcAft>
            </a:pPr>
            <a:r>
              <a:rPr lang="hu-HU" sz="1800" b="0" strike="noStrike" spc="-1" dirty="0" err="1">
                <a:solidFill>
                  <a:srgbClr val="5A6F81"/>
                </a:solidFill>
                <a:latin typeface="Trebuchet MS"/>
                <a:ea typeface="Trebuchet MS"/>
              </a:rPr>
              <a:t>Typical</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exposures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are</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usually</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below</a:t>
            </a:r>
            <a:r>
              <a:rPr lang="hu-HU" sz="1800" b="0" strike="noStrike" spc="-1" dirty="0">
                <a:solidFill>
                  <a:srgbClr val="5A6F81"/>
                </a:solidFill>
                <a:latin typeface="Trebuchet MS"/>
                <a:ea typeface="Trebuchet MS"/>
              </a:rPr>
              <a:t> 1 </a:t>
            </a:r>
            <a:r>
              <a:rPr lang="hu-HU" sz="1800" b="0" strike="noStrike" spc="-1" dirty="0" err="1">
                <a:solidFill>
                  <a:srgbClr val="5A6F81"/>
                </a:solidFill>
                <a:latin typeface="Trebuchet MS"/>
                <a:ea typeface="Trebuchet MS"/>
              </a:rPr>
              <a:t>milliGuass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mG</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or</a:t>
            </a:r>
            <a:r>
              <a:rPr lang="hu-HU" sz="1800" b="0" strike="noStrike" spc="-1" dirty="0">
                <a:solidFill>
                  <a:srgbClr val="5A6F81"/>
                </a:solidFill>
                <a:latin typeface="Trebuchet MS"/>
                <a:ea typeface="Trebuchet MS"/>
              </a:rPr>
              <a:t> 0.1 </a:t>
            </a:r>
            <a:r>
              <a:rPr lang="hu-HU" sz="1800" b="0" strike="noStrike" spc="-1" dirty="0" err="1">
                <a:solidFill>
                  <a:srgbClr val="5A6F81"/>
                </a:solidFill>
                <a:latin typeface="Trebuchet MS"/>
                <a:ea typeface="Trebuchet MS"/>
              </a:rPr>
              <a:t>microTeslas</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μT</a:t>
            </a:r>
            <a:r>
              <a:rPr lang="hu-HU" sz="1800" b="0" strike="noStrike" spc="-1" dirty="0">
                <a:solidFill>
                  <a:srgbClr val="5A6F81"/>
                </a:solidFill>
                <a:latin typeface="Trebuchet MS"/>
                <a:ea typeface="Trebuchet MS"/>
              </a:rPr>
              <a:t>).</a:t>
            </a:r>
            <a:endParaRPr lang="hu-HU" sz="1800" b="0" strike="noStrike" spc="-1" dirty="0">
              <a:solidFill>
                <a:srgbClr val="000000"/>
              </a:solidFill>
              <a:latin typeface="Arial"/>
            </a:endParaRPr>
          </a:p>
          <a:p>
            <a:pPr marL="106560" algn="just">
              <a:lnSpc>
                <a:spcPct val="100000"/>
              </a:lnSpc>
              <a:spcBef>
                <a:spcPts val="601"/>
              </a:spcBef>
            </a:pPr>
            <a:r>
              <a:rPr lang="hu-HU" sz="1800" b="1" strike="noStrike" spc="-1" dirty="0">
                <a:solidFill>
                  <a:srgbClr val="5A6F81"/>
                </a:solidFill>
                <a:latin typeface="Trebuchet MS"/>
                <a:ea typeface="Trebuchet MS"/>
              </a:rPr>
              <a:t>EMF </a:t>
            </a:r>
            <a:r>
              <a:rPr lang="hu-HU" sz="1800" b="1" strike="noStrike" spc="-1" dirty="0" err="1">
                <a:solidFill>
                  <a:srgbClr val="5A6F81"/>
                </a:solidFill>
                <a:latin typeface="Trebuchet MS"/>
                <a:ea typeface="Trebuchet MS"/>
              </a:rPr>
              <a:t>exposure</a:t>
            </a:r>
            <a:r>
              <a:rPr lang="hu-HU" sz="1800" b="1" strike="noStrike" spc="-1" dirty="0">
                <a:solidFill>
                  <a:srgbClr val="5A6F81"/>
                </a:solidFill>
                <a:latin typeface="Trebuchet MS"/>
                <a:ea typeface="Trebuchet MS"/>
              </a:rPr>
              <a:t> </a:t>
            </a:r>
            <a:r>
              <a:rPr lang="hu-HU" sz="1800" b="1" strike="noStrike" spc="-1" dirty="0" err="1">
                <a:solidFill>
                  <a:srgbClr val="5A6F81"/>
                </a:solidFill>
                <a:latin typeface="Trebuchet MS"/>
                <a:ea typeface="Trebuchet MS"/>
              </a:rPr>
              <a:t>levels</a:t>
            </a:r>
            <a:endParaRPr lang="hu-HU" sz="1800" b="0" strike="noStrike" spc="-1" dirty="0">
              <a:solidFill>
                <a:srgbClr val="000000"/>
              </a:solidFill>
              <a:latin typeface="Arial"/>
            </a:endParaRPr>
          </a:p>
          <a:p>
            <a:pPr marL="182880" indent="-182520" algn="just">
              <a:lnSpc>
                <a:spcPct val="100000"/>
              </a:lnSpc>
              <a:spcBef>
                <a:spcPts val="601"/>
              </a:spcBef>
              <a:buClr>
                <a:srgbClr val="7E93A5"/>
              </a:buClr>
              <a:buFont typeface="Wingdings" charset="2"/>
              <a:buChar char=""/>
            </a:pPr>
            <a:r>
              <a:rPr lang="hu-HU" sz="1800" b="0" strike="noStrike" spc="-1" dirty="0">
                <a:solidFill>
                  <a:srgbClr val="5A6F81"/>
                </a:solidFill>
                <a:latin typeface="Trebuchet MS"/>
                <a:ea typeface="Trebuchet MS"/>
              </a:rPr>
              <a:t>computer </a:t>
            </a:r>
            <a:r>
              <a:rPr lang="hu-HU" sz="1800" b="0" strike="noStrike" spc="-1" dirty="0" err="1">
                <a:solidFill>
                  <a:srgbClr val="5A6F81"/>
                </a:solidFill>
                <a:latin typeface="Trebuchet MS"/>
                <a:ea typeface="Trebuchet MS"/>
              </a:rPr>
              <a:t>screen</a:t>
            </a:r>
            <a:r>
              <a:rPr lang="hu-HU" sz="1800" b="0" strike="noStrike" spc="-1" dirty="0">
                <a:solidFill>
                  <a:srgbClr val="5A6F81"/>
                </a:solidFill>
                <a:latin typeface="Trebuchet MS"/>
                <a:ea typeface="Trebuchet MS"/>
              </a:rPr>
              <a:t> (30 cm </a:t>
            </a:r>
            <a:r>
              <a:rPr lang="hu-HU" sz="1800" b="0" strike="noStrike" spc="-1" dirty="0" err="1">
                <a:solidFill>
                  <a:srgbClr val="5A6F81"/>
                </a:solidFill>
                <a:latin typeface="Trebuchet MS"/>
                <a:ea typeface="Trebuchet MS"/>
              </a:rPr>
              <a:t>away</a:t>
            </a:r>
            <a:r>
              <a:rPr lang="hu-HU" sz="1800" b="0" strike="noStrike" spc="-1" dirty="0">
                <a:solidFill>
                  <a:srgbClr val="5A6F81"/>
                </a:solidFill>
                <a:latin typeface="Trebuchet MS"/>
                <a:ea typeface="Trebuchet MS"/>
              </a:rPr>
              <a:t>) 	</a:t>
            </a:r>
            <a:r>
              <a:rPr lang="hu-HU" spc="-1" dirty="0">
                <a:solidFill>
                  <a:srgbClr val="5A6F81"/>
                </a:solidFill>
                <a:latin typeface="Trebuchet MS"/>
                <a:ea typeface="Trebuchet MS"/>
              </a:rPr>
              <a:t>&lt; 0.01 </a:t>
            </a:r>
            <a:r>
              <a:rPr lang="hu-HU" sz="1800" b="0" strike="noStrike" spc="-1" dirty="0" err="1">
                <a:solidFill>
                  <a:srgbClr val="5A6F81"/>
                </a:solidFill>
                <a:latin typeface="Trebuchet MS"/>
                <a:ea typeface="Trebuchet MS"/>
              </a:rPr>
              <a:t>μT</a:t>
            </a:r>
            <a:endParaRPr lang="hu-HU" sz="1800" b="0" strike="noStrike" spc="-1" dirty="0">
              <a:solidFill>
                <a:srgbClr val="000000"/>
              </a:solidFill>
              <a:latin typeface="Arial"/>
            </a:endParaRPr>
          </a:p>
          <a:p>
            <a:pPr marL="182880" indent="-182520" algn="just">
              <a:lnSpc>
                <a:spcPct val="100000"/>
              </a:lnSpc>
              <a:spcBef>
                <a:spcPts val="601"/>
              </a:spcBef>
              <a:buClr>
                <a:srgbClr val="7E93A5"/>
              </a:buClr>
              <a:buFont typeface="Wingdings" charset="2"/>
              <a:buChar char=""/>
            </a:pPr>
            <a:r>
              <a:rPr lang="hu-HU" sz="1800" b="0" strike="noStrike" spc="-1" dirty="0" err="1">
                <a:solidFill>
                  <a:srgbClr val="5A6F81"/>
                </a:solidFill>
                <a:latin typeface="Trebuchet MS"/>
                <a:ea typeface="Trebuchet MS"/>
              </a:rPr>
              <a:t>hair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dryer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source</a:t>
            </a:r>
            <a:r>
              <a:rPr lang="hu-HU" sz="1800" b="0" strike="noStrike" spc="-1" dirty="0">
                <a:solidFill>
                  <a:srgbClr val="5A6F81"/>
                </a:solidFill>
                <a:latin typeface="Trebuchet MS"/>
                <a:ea typeface="Trebuchet MS"/>
              </a:rPr>
              <a:t>) 		</a:t>
            </a:r>
            <a:r>
              <a:rPr lang="hu-HU" spc="-1" dirty="0">
                <a:solidFill>
                  <a:srgbClr val="5A6F81"/>
                </a:solidFill>
                <a:latin typeface="Trebuchet MS"/>
                <a:ea typeface="Trebuchet MS"/>
              </a:rPr>
              <a:t>6 – 2000 </a:t>
            </a:r>
            <a:r>
              <a:rPr lang="hu-HU" spc="-1" dirty="0" err="1">
                <a:solidFill>
                  <a:srgbClr val="5A6F81"/>
                </a:solidFill>
                <a:latin typeface="Trebuchet MS"/>
                <a:ea typeface="Trebuchet MS"/>
              </a:rPr>
              <a:t>μT</a:t>
            </a:r>
            <a:endParaRPr lang="hu-HU" sz="1800" b="0" strike="noStrike" spc="-1" dirty="0">
              <a:solidFill>
                <a:srgbClr val="000000"/>
              </a:solidFill>
              <a:latin typeface="Arial"/>
            </a:endParaRPr>
          </a:p>
          <a:p>
            <a:pPr marL="182880" indent="-182520" algn="just">
              <a:lnSpc>
                <a:spcPct val="100000"/>
              </a:lnSpc>
              <a:spcBef>
                <a:spcPts val="601"/>
              </a:spcBef>
              <a:buClr>
                <a:srgbClr val="7E93A5"/>
              </a:buClr>
              <a:buFont typeface="Wingdings" charset="2"/>
              <a:buChar char=""/>
            </a:pPr>
            <a:r>
              <a:rPr lang="hu-HU" sz="1800" b="0" strike="noStrike" spc="-1" dirty="0">
                <a:solidFill>
                  <a:srgbClr val="5A6F81"/>
                </a:solidFill>
                <a:latin typeface="Trebuchet MS"/>
                <a:ea typeface="Trebuchet MS"/>
              </a:rPr>
              <a:t>TV (~ 1 </a:t>
            </a:r>
            <a:r>
              <a:rPr lang="hu-HU" sz="1800" b="0" strike="noStrike" spc="-1" dirty="0" err="1">
                <a:solidFill>
                  <a:srgbClr val="5A6F81"/>
                </a:solidFill>
                <a:latin typeface="Trebuchet MS"/>
                <a:ea typeface="Trebuchet MS"/>
              </a:rPr>
              <a:t>meter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away</a:t>
            </a:r>
            <a:r>
              <a:rPr lang="hu-HU" sz="1800" b="0" strike="noStrike" spc="-1" dirty="0">
                <a:solidFill>
                  <a:srgbClr val="5A6F81"/>
                </a:solidFill>
                <a:latin typeface="Trebuchet MS"/>
                <a:ea typeface="Trebuchet MS"/>
              </a:rPr>
              <a:t>) 		</a:t>
            </a:r>
            <a:r>
              <a:rPr lang="hu-HU" spc="-1" dirty="0">
                <a:solidFill>
                  <a:srgbClr val="5A6F81"/>
                </a:solidFill>
                <a:latin typeface="Trebuchet MS"/>
                <a:ea typeface="Trebuchet MS"/>
              </a:rPr>
              <a:t>0.01 – 0.15 </a:t>
            </a:r>
            <a:r>
              <a:rPr lang="hu-HU" sz="1800" b="0" strike="noStrike" spc="-1" dirty="0" err="1">
                <a:solidFill>
                  <a:srgbClr val="5A6F81"/>
                </a:solidFill>
                <a:latin typeface="Trebuchet MS"/>
                <a:ea typeface="Trebuchet MS"/>
              </a:rPr>
              <a:t>μT</a:t>
            </a:r>
            <a:endParaRPr lang="hu-HU" sz="1800" b="0" strike="noStrike" spc="-1" dirty="0">
              <a:solidFill>
                <a:srgbClr val="000000"/>
              </a:solidFill>
              <a:latin typeface="Arial"/>
            </a:endParaRPr>
          </a:p>
          <a:p>
            <a:pPr marL="182880" indent="-182520" algn="just">
              <a:lnSpc>
                <a:spcPct val="100000"/>
              </a:lnSpc>
              <a:spcBef>
                <a:spcPts val="601"/>
              </a:spcBef>
              <a:buClr>
                <a:srgbClr val="7E93A5"/>
              </a:buClr>
              <a:buFont typeface="Wingdings" charset="2"/>
              <a:buChar char=""/>
            </a:pPr>
            <a:r>
              <a:rPr lang="hu-HU" sz="1800" b="0" strike="noStrike" spc="-1" dirty="0" err="1">
                <a:solidFill>
                  <a:srgbClr val="5A6F81"/>
                </a:solidFill>
                <a:latin typeface="Trebuchet MS"/>
                <a:ea typeface="Trebuchet MS"/>
              </a:rPr>
              <a:t>Electric</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shaver</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at</a:t>
            </a:r>
            <a:r>
              <a:rPr lang="hu-HU" sz="1800" b="0" strike="noStrike" spc="-1" dirty="0">
                <a:solidFill>
                  <a:srgbClr val="5A6F81"/>
                </a:solidFill>
                <a:latin typeface="Trebuchet MS"/>
                <a:ea typeface="Trebuchet MS"/>
              </a:rPr>
              <a:t> </a:t>
            </a:r>
            <a:r>
              <a:rPr lang="hu-HU" sz="1800" b="0" strike="noStrike" spc="-1" dirty="0" err="1">
                <a:solidFill>
                  <a:srgbClr val="5A6F81"/>
                </a:solidFill>
                <a:latin typeface="Trebuchet MS"/>
                <a:ea typeface="Trebuchet MS"/>
              </a:rPr>
              <a:t>source</a:t>
            </a:r>
            <a:r>
              <a:rPr lang="hu-HU" sz="1800" b="0" strike="noStrike" spc="-1" dirty="0">
                <a:solidFill>
                  <a:srgbClr val="5A6F81"/>
                </a:solidFill>
                <a:latin typeface="Trebuchet MS"/>
                <a:ea typeface="Trebuchet MS"/>
              </a:rPr>
              <a:t>)	</a:t>
            </a:r>
            <a:r>
              <a:rPr lang="hu-HU" spc="-1" dirty="0">
                <a:solidFill>
                  <a:srgbClr val="5A6F81"/>
                </a:solidFill>
                <a:latin typeface="Trebuchet MS"/>
                <a:ea typeface="Trebuchet MS"/>
              </a:rPr>
              <a:t>15 – 1500 </a:t>
            </a:r>
            <a:r>
              <a:rPr lang="hu-HU" sz="1800" b="0" strike="noStrike" spc="-1" dirty="0" err="1">
                <a:solidFill>
                  <a:srgbClr val="5A6F81"/>
                </a:solidFill>
                <a:latin typeface="Trebuchet MS"/>
                <a:ea typeface="Trebuchet MS"/>
              </a:rPr>
              <a:t>μT</a:t>
            </a:r>
            <a:endParaRPr lang="hu-HU" sz="1800" b="0" strike="noStrike" spc="-1" dirty="0">
              <a:solidFill>
                <a:srgbClr val="000000"/>
              </a:solidFill>
              <a:latin typeface="Arial"/>
            </a:endParaRPr>
          </a:p>
          <a:p>
            <a:pPr marL="182880" indent="-182520" algn="just">
              <a:spcBef>
                <a:spcPts val="601"/>
              </a:spcBef>
              <a:buClr>
                <a:srgbClr val="7E93A5"/>
              </a:buClr>
              <a:buFont typeface="Wingdings" charset="2"/>
              <a:buChar char=""/>
            </a:pPr>
            <a:endParaRPr lang="hu-HU" spc="-1" dirty="0">
              <a:solidFill>
                <a:srgbClr val="5A6F81"/>
              </a:solidFill>
              <a:latin typeface="Trebuchet MS"/>
            </a:endParaRPr>
          </a:p>
          <a:p>
            <a:pPr marL="360" algn="just">
              <a:spcBef>
                <a:spcPts val="601"/>
              </a:spcBef>
              <a:buClr>
                <a:srgbClr val="7E93A5"/>
              </a:buClr>
            </a:pPr>
            <a:r>
              <a:rPr lang="hu-HU" spc="-1" dirty="0" err="1">
                <a:solidFill>
                  <a:srgbClr val="5A6F81"/>
                </a:solidFill>
                <a:latin typeface="Trebuchet MS"/>
              </a:rPr>
              <a:t>Source</a:t>
            </a:r>
            <a:r>
              <a:rPr lang="hu-HU" spc="-1" dirty="0">
                <a:solidFill>
                  <a:srgbClr val="5A6F81"/>
                </a:solidFill>
                <a:latin typeface="Trebuchet MS"/>
              </a:rPr>
              <a:t>: </a:t>
            </a:r>
            <a:r>
              <a:rPr lang="hu-HU" u="sng" dirty="0">
                <a:hlinkClick r:id="rId3"/>
              </a:rPr>
              <a:t>https://www.who.int/peh-emf/about/WhatisEMF/en/index3.html</a:t>
            </a:r>
            <a:endParaRPr lang="hu-HU" dirty="0"/>
          </a:p>
          <a:p>
            <a:pPr marL="182880" indent="-182520" algn="just">
              <a:lnSpc>
                <a:spcPct val="100000"/>
              </a:lnSpc>
              <a:spcBef>
                <a:spcPts val="601"/>
              </a:spcBef>
              <a:buClr>
                <a:srgbClr val="7E93A5"/>
              </a:buClr>
              <a:buFont typeface="Wingdings" charset="2"/>
              <a:buChar char=""/>
            </a:pPr>
            <a:endParaRPr lang="hu-HU" sz="1800" b="0" strike="noStrike" spc="-1" dirty="0">
              <a:solidFill>
                <a:srgbClr val="000000"/>
              </a:solidFill>
              <a:latin typeface="Arial"/>
            </a:endParaRPr>
          </a:p>
          <a:p>
            <a:pPr algn="just">
              <a:lnSpc>
                <a:spcPct val="100000"/>
              </a:lnSpc>
              <a:spcBef>
                <a:spcPts val="601"/>
              </a:spcBef>
            </a:pPr>
            <a:endParaRPr lang="hu-HU" sz="1800" b="0" strike="noStrike" spc="-1" dirty="0">
              <a:solidFill>
                <a:srgbClr val="000000"/>
              </a:solidFill>
              <a:latin typeface="Arial"/>
            </a:endParaRPr>
          </a:p>
          <a:p>
            <a:pPr algn="just">
              <a:lnSpc>
                <a:spcPct val="100000"/>
              </a:lnSpc>
              <a:spcBef>
                <a:spcPts val="601"/>
              </a:spcBef>
            </a:pPr>
            <a:endParaRPr lang="hu-HU" sz="1800" b="0" strike="noStrike" spc="-1" dirty="0">
              <a:solidFill>
                <a:srgbClr val="000000"/>
              </a:solidFill>
              <a:latin typeface="Arial"/>
            </a:endParaRPr>
          </a:p>
          <a:p>
            <a:pPr algn="just">
              <a:lnSpc>
                <a:spcPct val="100000"/>
              </a:lnSpc>
              <a:spcBef>
                <a:spcPts val="601"/>
              </a:spcBef>
            </a:pPr>
            <a:endParaRPr lang="hu-HU" sz="1800" b="0" strike="noStrike" spc="-1" dirty="0">
              <a:solidFill>
                <a:srgbClr val="000000"/>
              </a:solidFill>
              <a:latin typeface="Arial"/>
            </a:endParaRPr>
          </a:p>
        </p:txBody>
      </p:sp>
    </p:spTree>
    <p:extLst>
      <p:ext uri="{BB962C8B-B14F-4D97-AF65-F5344CB8AC3E}">
        <p14:creationId xmlns:p14="http://schemas.microsoft.com/office/powerpoint/2010/main" val="9081175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DD5858-DADE-4A97-B371-BDAF12C2784C}"/>
              </a:ext>
            </a:extLst>
          </p:cNvPr>
          <p:cNvSpPr>
            <a:spLocks noGrp="1"/>
          </p:cNvSpPr>
          <p:nvPr>
            <p:ph type="title"/>
          </p:nvPr>
        </p:nvSpPr>
        <p:spPr/>
        <p:txBody>
          <a:bodyPr/>
          <a:lstStyle/>
          <a:p>
            <a:r>
              <a:rPr lang="en-GB" sz="2400" spc="-1">
                <a:solidFill>
                  <a:srgbClr val="7B7B7B"/>
                </a:solidFill>
                <a:cs typeface="Arial"/>
                <a:sym typeface="Arial"/>
              </a:rPr>
              <a:t>Temperature</a:t>
            </a:r>
          </a:p>
        </p:txBody>
      </p:sp>
      <p:sp>
        <p:nvSpPr>
          <p:cNvPr id="3" name="Szöveg helye 2">
            <a:extLst>
              <a:ext uri="{FF2B5EF4-FFF2-40B4-BE49-F238E27FC236}">
                <a16:creationId xmlns:a16="http://schemas.microsoft.com/office/drawing/2014/main" id="{9D87DAA0-0B2C-4259-82AB-6B0AA94B9C38}"/>
              </a:ext>
            </a:extLst>
          </p:cNvPr>
          <p:cNvSpPr>
            <a:spLocks noGrp="1"/>
          </p:cNvSpPr>
          <p:nvPr>
            <p:ph type="body" idx="1"/>
          </p:nvPr>
        </p:nvSpPr>
        <p:spPr/>
        <p:txBody>
          <a:bodyPr/>
          <a:lstStyle/>
          <a:p>
            <a:pPr marL="571500" indent="-342900">
              <a:buFont typeface="Wingdings" panose="05000000000000000000" pitchFamily="2" charset="2"/>
              <a:buChar char="Ø"/>
            </a:pPr>
            <a:r>
              <a:rPr lang="en-GB" sz="1800" spc="-1">
                <a:solidFill>
                  <a:srgbClr val="5A6F81"/>
                </a:solidFill>
                <a:cs typeface="Arial"/>
                <a:sym typeface="Arial"/>
              </a:rPr>
              <a:t>The increase of outdoor and consequently indoor air temperature in school buildings decreases the vigiliance of children. </a:t>
            </a:r>
          </a:p>
          <a:p>
            <a:pPr marL="1028700" lvl="1" indent="-342900">
              <a:buFont typeface="Wingdings" panose="05000000000000000000" pitchFamily="2" charset="2"/>
              <a:buChar char="§"/>
            </a:pPr>
            <a:r>
              <a:rPr lang="en-GB" sz="1800" spc="-1">
                <a:solidFill>
                  <a:srgbClr val="5A6F81"/>
                </a:solidFill>
                <a:cs typeface="Arial"/>
                <a:sym typeface="Arial"/>
              </a:rPr>
              <a:t>The complaints for headache, fatigue, and feeling very hot correlate with the increase of indoor temperature. </a:t>
            </a:r>
            <a:br>
              <a:rPr lang="en-GB" sz="1800" spc="-1">
                <a:solidFill>
                  <a:srgbClr val="5A6F81"/>
                </a:solidFill>
                <a:cs typeface="Arial"/>
                <a:sym typeface="Arial"/>
              </a:rPr>
            </a:br>
            <a:endParaRPr lang="en-GB" sz="1800" spc="-1">
              <a:solidFill>
                <a:srgbClr val="5A6F81"/>
              </a:solidFill>
              <a:cs typeface="Arial"/>
              <a:sym typeface="Arial"/>
            </a:endParaRPr>
          </a:p>
          <a:p>
            <a:pPr marL="571500" indent="-342900">
              <a:buFont typeface="Wingdings" panose="05000000000000000000" pitchFamily="2" charset="2"/>
              <a:buChar char="Ø"/>
            </a:pPr>
            <a:r>
              <a:rPr lang="en-GB" sz="1800" spc="-1">
                <a:solidFill>
                  <a:srgbClr val="5A6F81"/>
                </a:solidFill>
                <a:cs typeface="Arial"/>
                <a:sym typeface="Arial"/>
              </a:rPr>
              <a:t>Energy efficiency and increase of weather resilience (sealing and insulating), air conditioning moderates temperature changes, contributes to save energy. </a:t>
            </a:r>
          </a:p>
          <a:p>
            <a:pPr marL="1028700" lvl="1" indent="-342900">
              <a:buFont typeface="Wingdings" panose="05000000000000000000" pitchFamily="2" charset="2"/>
              <a:buChar char="§"/>
            </a:pPr>
            <a:r>
              <a:rPr lang="en-GB" sz="1800" spc="-1">
                <a:solidFill>
                  <a:srgbClr val="5A6F81"/>
                </a:solidFill>
                <a:cs typeface="Arial"/>
                <a:sym typeface="Arial"/>
              </a:rPr>
              <a:t>On the other hand sealing and tightening the building can make existing problems worse, create new problems which can cause discomfort</a:t>
            </a:r>
          </a:p>
        </p:txBody>
      </p:sp>
    </p:spTree>
    <p:extLst>
      <p:ext uri="{BB962C8B-B14F-4D97-AF65-F5344CB8AC3E}">
        <p14:creationId xmlns:p14="http://schemas.microsoft.com/office/powerpoint/2010/main" val="121562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CustomShape 1"/>
          <p:cNvSpPr/>
          <p:nvPr/>
        </p:nvSpPr>
        <p:spPr>
          <a:xfrm>
            <a:off x="273960" y="1805512"/>
            <a:ext cx="4333680" cy="433819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u-HU" b="1" strike="noStrike" spc="-1" dirty="0">
                <a:solidFill>
                  <a:srgbClr val="5A6F81"/>
                </a:solidFill>
                <a:latin typeface="Trebuchet MS" panose="020B0603020202020204" pitchFamily="34" charset="0"/>
              </a:rPr>
              <a:t>Factors influencing on thermal comfort</a:t>
            </a:r>
            <a:br>
              <a:rPr dirty="0">
                <a:solidFill>
                  <a:srgbClr val="5A6F81"/>
                </a:solidFill>
                <a:latin typeface="Trebuchet MS" panose="020B0603020202020204" pitchFamily="34" charset="0"/>
              </a:rPr>
            </a:br>
            <a:r>
              <a:rPr lang="hu-HU" b="1" strike="noStrike" spc="-1" dirty="0">
                <a:solidFill>
                  <a:srgbClr val="5A6F81"/>
                </a:solidFill>
                <a:latin typeface="Trebuchet MS" panose="020B0603020202020204" pitchFamily="34" charset="0"/>
              </a:rPr>
              <a:t>Environmental</a:t>
            </a:r>
            <a:endParaRPr lang="hu-HU" b="0" strike="noStrike" spc="-1" dirty="0">
              <a:solidFill>
                <a:srgbClr val="5A6F81"/>
              </a:solidFill>
              <a:latin typeface="Trebuchet MS" panose="020B0603020202020204" pitchFamily="34" charset="0"/>
            </a:endParaRPr>
          </a:p>
          <a:p>
            <a:pPr marL="800280" lvl="1" indent="-342720">
              <a:lnSpc>
                <a:spcPct val="100000"/>
              </a:lnSpc>
              <a:buClr>
                <a:srgbClr val="5A6F81"/>
              </a:buClr>
              <a:buFont typeface="Arial"/>
              <a:buAutoNum type="arabicPeriod"/>
            </a:pPr>
            <a:r>
              <a:rPr lang="hu-HU" b="0" strike="noStrike" spc="-1" dirty="0">
                <a:solidFill>
                  <a:srgbClr val="5A6F81"/>
                </a:solidFill>
                <a:latin typeface="Trebuchet MS" panose="020B0603020202020204" pitchFamily="34" charset="0"/>
              </a:rPr>
              <a:t>Air temperature</a:t>
            </a:r>
          </a:p>
          <a:p>
            <a:pPr marL="800280" lvl="1" indent="-342720">
              <a:lnSpc>
                <a:spcPct val="100000"/>
              </a:lnSpc>
              <a:buClr>
                <a:srgbClr val="5A6F81"/>
              </a:buClr>
              <a:buFont typeface="Arial"/>
              <a:buAutoNum type="arabicPeriod"/>
            </a:pPr>
            <a:r>
              <a:rPr lang="hu-HU" b="0" strike="noStrike" spc="-1" dirty="0">
                <a:solidFill>
                  <a:srgbClr val="5A6F81"/>
                </a:solidFill>
                <a:latin typeface="Trebuchet MS" panose="020B0603020202020204" pitchFamily="34" charset="0"/>
              </a:rPr>
              <a:t>Humidity *</a:t>
            </a:r>
          </a:p>
          <a:p>
            <a:pPr marL="800280" lvl="1" indent="-342720">
              <a:lnSpc>
                <a:spcPct val="100000"/>
              </a:lnSpc>
              <a:buClr>
                <a:srgbClr val="5A6F81"/>
              </a:buClr>
              <a:buFont typeface="Arial"/>
              <a:buAutoNum type="arabicPeriod"/>
            </a:pPr>
            <a:r>
              <a:rPr lang="hu-HU" b="0" strike="noStrike" spc="-1" dirty="0">
                <a:solidFill>
                  <a:srgbClr val="5A6F81"/>
                </a:solidFill>
                <a:latin typeface="Trebuchet MS" panose="020B0603020202020204" pitchFamily="34" charset="0"/>
              </a:rPr>
              <a:t>Air movement/velocity (m/s)</a:t>
            </a:r>
          </a:p>
          <a:p>
            <a:pPr marL="800280" lvl="1" indent="-342720">
              <a:lnSpc>
                <a:spcPct val="100000"/>
              </a:lnSpc>
              <a:buClr>
                <a:srgbClr val="5A6F81"/>
              </a:buClr>
              <a:buFont typeface="Arial"/>
              <a:buAutoNum type="arabicPeriod"/>
            </a:pPr>
            <a:r>
              <a:rPr lang="hu-HU" b="0" strike="noStrike" spc="-1" dirty="0">
                <a:solidFill>
                  <a:srgbClr val="5A6F81"/>
                </a:solidFill>
                <a:latin typeface="Trebuchet MS" panose="020B0603020202020204" pitchFamily="34" charset="0"/>
              </a:rPr>
              <a:t>Radiation (Mean radiant temperature)</a:t>
            </a:r>
          </a:p>
          <a:p>
            <a:pPr marL="343080" indent="-342720">
              <a:lnSpc>
                <a:spcPct val="100000"/>
              </a:lnSpc>
            </a:pPr>
            <a:r>
              <a:rPr lang="hu-HU" b="1" strike="noStrike" spc="-1" dirty="0">
                <a:solidFill>
                  <a:srgbClr val="5A6F81"/>
                </a:solidFill>
                <a:latin typeface="Trebuchet MS" panose="020B0603020202020204" pitchFamily="34" charset="0"/>
              </a:rPr>
              <a:t>Personal</a:t>
            </a:r>
            <a:endParaRPr lang="hu-HU" b="0" strike="noStrike" spc="-1" dirty="0">
              <a:solidFill>
                <a:srgbClr val="5A6F81"/>
              </a:solidFill>
              <a:latin typeface="Trebuchet MS" panose="020B0603020202020204" pitchFamily="34" charset="0"/>
            </a:endParaRPr>
          </a:p>
          <a:p>
            <a:pPr marL="800280" lvl="1" indent="-342720">
              <a:lnSpc>
                <a:spcPct val="100000"/>
              </a:lnSpc>
              <a:buClr>
                <a:srgbClr val="5A6F81"/>
              </a:buClr>
              <a:buFont typeface="Arial"/>
              <a:buAutoNum type="arabicPeriod" startAt="5"/>
            </a:pPr>
            <a:r>
              <a:rPr lang="hu-HU" b="0" strike="noStrike" spc="-1" dirty="0">
                <a:solidFill>
                  <a:srgbClr val="5A6F81"/>
                </a:solidFill>
                <a:latin typeface="Trebuchet MS" panose="020B0603020202020204" pitchFamily="34" charset="0"/>
              </a:rPr>
              <a:t>Activity</a:t>
            </a:r>
          </a:p>
          <a:p>
            <a:pPr marL="800280" lvl="1" indent="-342720">
              <a:lnSpc>
                <a:spcPct val="100000"/>
              </a:lnSpc>
              <a:buClr>
                <a:srgbClr val="5A6F81"/>
              </a:buClr>
              <a:buFont typeface="Arial"/>
              <a:buAutoNum type="arabicPeriod" startAt="5"/>
            </a:pPr>
            <a:r>
              <a:rPr lang="hu-HU" b="0" strike="noStrike" spc="-1" dirty="0">
                <a:solidFill>
                  <a:srgbClr val="5A6F81"/>
                </a:solidFill>
                <a:latin typeface="Trebuchet MS" panose="020B0603020202020204" pitchFamily="34" charset="0"/>
              </a:rPr>
              <a:t>Clothing</a:t>
            </a:r>
          </a:p>
          <a:p>
            <a:pPr>
              <a:lnSpc>
                <a:spcPct val="100000"/>
              </a:lnSpc>
            </a:pPr>
            <a:endParaRPr lang="hu-HU" sz="1800" b="0" strike="noStrike" spc="-1" dirty="0">
              <a:solidFill>
                <a:srgbClr val="5A6F81"/>
              </a:solidFill>
              <a:latin typeface="Trebuchet MS" panose="020B0603020202020204" pitchFamily="34" charset="0"/>
            </a:endParaRPr>
          </a:p>
          <a:p>
            <a:pPr>
              <a:lnSpc>
                <a:spcPct val="100000"/>
              </a:lnSpc>
            </a:pPr>
            <a:r>
              <a:rPr lang="hu-HU" sz="1800" b="0" strike="noStrike" spc="-1" dirty="0">
                <a:solidFill>
                  <a:srgbClr val="5A6F81"/>
                </a:solidFill>
                <a:latin typeface="Trebuchet MS" panose="020B0603020202020204" pitchFamily="34" charset="0"/>
              </a:rPr>
              <a:t>*</a:t>
            </a:r>
            <a:r>
              <a:rPr lang="hu-HU" sz="1400" b="0" strike="noStrike" spc="-1" dirty="0">
                <a:solidFill>
                  <a:srgbClr val="5A6F81"/>
                </a:solidFill>
                <a:latin typeface="Trebuchet MS" panose="020B0603020202020204" pitchFamily="34" charset="0"/>
              </a:rPr>
              <a:t>RH: Ratio of the amount of moisture present in the air to the maximum amount which it can hold at saturation at a given temperature</a:t>
            </a:r>
          </a:p>
          <a:p>
            <a:pPr>
              <a:lnSpc>
                <a:spcPct val="100000"/>
              </a:lnSpc>
            </a:pPr>
            <a:endParaRPr lang="hu-HU" sz="1400" b="0" strike="noStrike" spc="-1" dirty="0">
              <a:solidFill>
                <a:srgbClr val="5A6F81"/>
              </a:solidFill>
              <a:latin typeface="Trebuchet MS" panose="020B0603020202020204" pitchFamily="34" charset="0"/>
            </a:endParaRPr>
          </a:p>
        </p:txBody>
      </p:sp>
      <p:sp>
        <p:nvSpPr>
          <p:cNvPr id="994" name="CustomShape 2"/>
          <p:cNvSpPr/>
          <p:nvPr/>
        </p:nvSpPr>
        <p:spPr>
          <a:xfrm>
            <a:off x="0" y="55080"/>
            <a:ext cx="6948000" cy="83376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marL="216000"/>
            <a:r>
              <a:rPr lang="hu-HU" sz="2400" b="1" spc="-1" dirty="0">
                <a:solidFill>
                  <a:srgbClr val="7B7B7B"/>
                </a:solidFill>
                <a:latin typeface="Trebuchet MS"/>
                <a:ea typeface="Trebuchet MS"/>
              </a:rPr>
              <a:t>Thermal comfort</a:t>
            </a:r>
          </a:p>
        </p:txBody>
      </p:sp>
      <p:sp>
        <p:nvSpPr>
          <p:cNvPr id="995" name="CustomShape 3"/>
          <p:cNvSpPr/>
          <p:nvPr/>
        </p:nvSpPr>
        <p:spPr>
          <a:xfrm>
            <a:off x="4904640" y="5877360"/>
            <a:ext cx="1607400" cy="24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hu-HU" sz="1000" b="0" strike="noStrike" spc="-1">
                <a:solidFill>
                  <a:srgbClr val="7E93A5"/>
                </a:solidFill>
                <a:latin typeface="Calibri"/>
              </a:rPr>
              <a:t>http://www.suryakund.com</a:t>
            </a:r>
            <a:endParaRPr lang="hu-HU" sz="1000" b="0" strike="noStrike" spc="-1">
              <a:latin typeface="Arial"/>
            </a:endParaRPr>
          </a:p>
        </p:txBody>
      </p:sp>
      <p:pic>
        <p:nvPicPr>
          <p:cNvPr id="996" name="Kép 4"/>
          <p:cNvPicPr/>
          <p:nvPr/>
        </p:nvPicPr>
        <p:blipFill>
          <a:blip r:embed="rId2"/>
          <a:stretch/>
        </p:blipFill>
        <p:spPr>
          <a:xfrm>
            <a:off x="4607640" y="1628640"/>
            <a:ext cx="4463280" cy="4281120"/>
          </a:xfrm>
          <a:prstGeom prst="rect">
            <a:avLst/>
          </a:prstGeom>
          <a:ln>
            <a:noFill/>
          </a:ln>
        </p:spPr>
      </p:pic>
      <p:sp>
        <p:nvSpPr>
          <p:cNvPr id="997" name="CustomShape 4"/>
          <p:cNvSpPr/>
          <p:nvPr/>
        </p:nvSpPr>
        <p:spPr>
          <a:xfrm>
            <a:off x="292680" y="1099080"/>
            <a:ext cx="752904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u-HU" b="1" strike="noStrike" spc="-1" dirty="0">
                <a:solidFill>
                  <a:srgbClr val="5A6F81"/>
                </a:solidFill>
                <a:latin typeface="Trebuchet MS" panose="020B0603020202020204" pitchFamily="34" charset="0"/>
              </a:rPr>
              <a:t>Human Thermal Comfort:  </a:t>
            </a:r>
            <a:r>
              <a:rPr lang="hu-HU" b="0" strike="noStrike" spc="-1" dirty="0">
                <a:solidFill>
                  <a:srgbClr val="5A6F81"/>
                </a:solidFill>
                <a:latin typeface="Trebuchet MS" panose="020B0603020202020204" pitchFamily="34" charset="0"/>
              </a:rPr>
              <a:t>function of both temperature and relative humidity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TextShape 1"/>
          <p:cNvSpPr txBox="1"/>
          <p:nvPr/>
        </p:nvSpPr>
        <p:spPr>
          <a:xfrm>
            <a:off x="251640" y="1268640"/>
            <a:ext cx="8424720" cy="3024000"/>
          </a:xfrm>
          <a:prstGeom prst="rect">
            <a:avLst/>
          </a:prstGeom>
          <a:noFill/>
          <a:ln>
            <a:noFill/>
          </a:ln>
        </p:spPr>
        <p:txBody>
          <a:bodyPr tIns="91440" bIns="91440">
            <a:noAutofit/>
          </a:bodyPr>
          <a:lstStyle/>
          <a:p>
            <a:pPr marL="457200" indent="-350280">
              <a:lnSpc>
                <a:spcPct val="100000"/>
              </a:lnSpc>
              <a:spcBef>
                <a:spcPts val="1800"/>
              </a:spcBef>
              <a:buClr>
                <a:srgbClr val="7E93A5"/>
              </a:buClr>
              <a:buFont typeface="Wingdings" charset="2"/>
              <a:buChar char=""/>
            </a:pPr>
            <a:r>
              <a:rPr lang="en-GB" sz="2000" b="0" strike="noStrike" spc="-1">
                <a:solidFill>
                  <a:srgbClr val="5A6F81"/>
                </a:solidFill>
                <a:latin typeface="Trebuchet MS"/>
                <a:ea typeface="Trebuchet MS"/>
              </a:rPr>
              <a:t>Outdoor air quality</a:t>
            </a:r>
            <a:endParaRPr lang="en-GB" sz="2000" b="0" strike="noStrike" spc="-1">
              <a:solidFill>
                <a:srgbClr val="000000"/>
              </a:solidFill>
              <a:latin typeface="Arial"/>
            </a:endParaRPr>
          </a:p>
          <a:p>
            <a:pPr marL="457200" indent="-350280">
              <a:lnSpc>
                <a:spcPct val="100000"/>
              </a:lnSpc>
              <a:spcBef>
                <a:spcPts val="1800"/>
              </a:spcBef>
              <a:buClr>
                <a:srgbClr val="7E93A5"/>
              </a:buClr>
              <a:buFont typeface="Wingdings" charset="2"/>
              <a:buChar char=""/>
            </a:pPr>
            <a:r>
              <a:rPr lang="en-GB" sz="2000" b="0" strike="noStrike" spc="-1">
                <a:solidFill>
                  <a:srgbClr val="5A6F81"/>
                </a:solidFill>
                <a:latin typeface="Trebuchet MS"/>
                <a:ea typeface="Trebuchet MS"/>
              </a:rPr>
              <a:t>Extent of air exchange</a:t>
            </a:r>
            <a:endParaRPr lang="en-GB" sz="2000" b="0" strike="noStrike" spc="-1">
              <a:solidFill>
                <a:srgbClr val="000000"/>
              </a:solidFill>
              <a:latin typeface="Arial"/>
            </a:endParaRPr>
          </a:p>
          <a:p>
            <a:pPr marL="457200" indent="-350280">
              <a:lnSpc>
                <a:spcPct val="100000"/>
              </a:lnSpc>
              <a:spcBef>
                <a:spcPts val="1800"/>
              </a:spcBef>
              <a:buClr>
                <a:srgbClr val="7E93A5"/>
              </a:buClr>
              <a:buFont typeface="Wingdings" charset="2"/>
              <a:buChar char=""/>
            </a:pPr>
            <a:r>
              <a:rPr lang="en-GB" sz="2000" b="0" strike="noStrike" spc="-1">
                <a:solidFill>
                  <a:srgbClr val="5A6F81"/>
                </a:solidFill>
                <a:latin typeface="Trebuchet MS"/>
                <a:ea typeface="Trebuchet MS"/>
              </a:rPr>
              <a:t>The binding capacity of indoor surfaces</a:t>
            </a:r>
            <a:endParaRPr lang="en-GB" sz="2000" b="0" strike="noStrike" spc="-1">
              <a:solidFill>
                <a:srgbClr val="000000"/>
              </a:solidFill>
              <a:latin typeface="Arial"/>
            </a:endParaRPr>
          </a:p>
          <a:p>
            <a:pPr marL="457200" indent="-350280">
              <a:lnSpc>
                <a:spcPct val="100000"/>
              </a:lnSpc>
              <a:spcBef>
                <a:spcPts val="1800"/>
              </a:spcBef>
              <a:buClr>
                <a:srgbClr val="7E93A5"/>
              </a:buClr>
              <a:buFont typeface="Wingdings" charset="2"/>
              <a:buChar char=""/>
            </a:pPr>
            <a:r>
              <a:rPr lang="en-GB" sz="2000" b="0" strike="noStrike" spc="-1">
                <a:solidFill>
                  <a:srgbClr val="5A6F81"/>
                </a:solidFill>
                <a:latin typeface="Trebuchet MS"/>
                <a:ea typeface="Trebuchet MS"/>
              </a:rPr>
              <a:t>Indoor pollution sources </a:t>
            </a:r>
            <a:r>
              <a:rPr lang="en-GB" sz="1600" b="0" strike="noStrike" spc="-1">
                <a:solidFill>
                  <a:srgbClr val="5A6F81"/>
                </a:solidFill>
                <a:latin typeface="Trebuchet MS"/>
                <a:ea typeface="Trebuchet MS"/>
              </a:rPr>
              <a:t>(people, animals, furniture, building- and covering materials etc.) </a:t>
            </a:r>
            <a:endParaRPr lang="en-GB" sz="1600" b="0" strike="noStrike" spc="-1">
              <a:solidFill>
                <a:srgbClr val="000000"/>
              </a:solidFill>
              <a:latin typeface="Arial"/>
            </a:endParaRPr>
          </a:p>
        </p:txBody>
      </p:sp>
      <p:sp>
        <p:nvSpPr>
          <p:cNvPr id="777" name="CustomShape 2"/>
          <p:cNvSpPr/>
          <p:nvPr/>
        </p:nvSpPr>
        <p:spPr>
          <a:xfrm>
            <a:off x="827640" y="4509000"/>
            <a:ext cx="7128360" cy="763920"/>
          </a:xfrm>
          <a:prstGeom prst="rect">
            <a:avLst/>
          </a:prstGeom>
          <a:noFill/>
          <a:ln w="19080">
            <a:solidFill>
              <a:schemeClr val="accent1"/>
            </a:solidFill>
            <a:round/>
          </a:ln>
        </p:spPr>
        <p:style>
          <a:lnRef idx="0">
            <a:scrgbClr r="0" g="0" b="0"/>
          </a:lnRef>
          <a:fillRef idx="0">
            <a:scrgbClr r="0" g="0" b="0"/>
          </a:fillRef>
          <a:effectRef idx="0">
            <a:scrgbClr r="0" g="0" b="0"/>
          </a:effectRef>
          <a:fontRef idx="minor"/>
        </p:style>
        <p:txBody>
          <a:bodyPr tIns="91440" bIns="91440" anchor="ctr">
            <a:noAutofit/>
          </a:bodyPr>
          <a:lstStyle/>
          <a:p>
            <a:pPr marL="106560" algn="ctr">
              <a:lnSpc>
                <a:spcPct val="100000"/>
              </a:lnSpc>
              <a:spcBef>
                <a:spcPts val="479"/>
              </a:spcBef>
            </a:pPr>
            <a:r>
              <a:rPr lang="hu-HU" spc="-1" dirty="0" err="1">
                <a:solidFill>
                  <a:srgbClr val="5A6F81"/>
                </a:solidFill>
                <a:latin typeface="Trebuchet MS"/>
              </a:rPr>
              <a:t>Indoor</a:t>
            </a:r>
            <a:r>
              <a:rPr lang="hu-HU" spc="-1" dirty="0">
                <a:solidFill>
                  <a:srgbClr val="5A6F81"/>
                </a:solidFill>
                <a:latin typeface="Trebuchet MS"/>
              </a:rPr>
              <a:t> Air = </a:t>
            </a:r>
            <a:r>
              <a:rPr lang="hu-HU" spc="-1" dirty="0" err="1">
                <a:solidFill>
                  <a:srgbClr val="5A6F81"/>
                </a:solidFill>
                <a:latin typeface="Trebuchet MS"/>
              </a:rPr>
              <a:t>Outdoor</a:t>
            </a:r>
            <a:r>
              <a:rPr lang="hu-HU" spc="-1" dirty="0">
                <a:solidFill>
                  <a:srgbClr val="5A6F81"/>
                </a:solidFill>
                <a:latin typeface="Trebuchet MS"/>
              </a:rPr>
              <a:t> Air + f (Building) + φ (</a:t>
            </a:r>
            <a:r>
              <a:rPr lang="hu-HU" spc="-1" dirty="0" err="1">
                <a:solidFill>
                  <a:srgbClr val="5A6F81"/>
                </a:solidFill>
                <a:latin typeface="Trebuchet MS"/>
              </a:rPr>
              <a:t>Activities</a:t>
            </a:r>
            <a:r>
              <a:rPr lang="hu-HU" spc="-1" dirty="0">
                <a:solidFill>
                  <a:srgbClr val="5A6F81"/>
                </a:solidFill>
                <a:latin typeface="Trebuchet MS"/>
              </a:rPr>
              <a:t>)</a:t>
            </a:r>
          </a:p>
        </p:txBody>
      </p:sp>
      <p:sp>
        <p:nvSpPr>
          <p:cNvPr id="778" name="TextShape 3"/>
          <p:cNvSpPr txBox="1"/>
          <p:nvPr/>
        </p:nvSpPr>
        <p:spPr>
          <a:xfrm>
            <a:off x="-6840" y="149400"/>
            <a:ext cx="6588000" cy="685800"/>
          </a:xfrm>
          <a:prstGeom prst="rect">
            <a:avLst/>
          </a:prstGeom>
          <a:noFill/>
          <a:ln>
            <a:noFill/>
          </a:ln>
        </p:spPr>
        <p:txBody>
          <a:bodyPr tIns="91440" bIns="91440" anchor="ctr">
            <a:noAutofit/>
          </a:bodyPr>
          <a:lstStyle/>
          <a:p>
            <a:pPr marL="216000">
              <a:lnSpc>
                <a:spcPct val="100000"/>
              </a:lnSpc>
            </a:pPr>
            <a:r>
              <a:rPr lang="hu-HU" sz="2400" b="1" strike="noStrike" spc="-1" dirty="0">
                <a:solidFill>
                  <a:srgbClr val="7B7B7B"/>
                </a:solidFill>
                <a:latin typeface="Trebuchet MS"/>
                <a:ea typeface="Trebuchet MS"/>
              </a:rPr>
              <a:t>Factors influencing IAQ</a:t>
            </a:r>
            <a:endParaRPr lang="hu-HU" sz="2400" b="0" strike="noStrike" spc="-1" dirty="0">
              <a:solidFill>
                <a:srgbClr val="000000"/>
              </a:solidFill>
              <a:latin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TextShape 1"/>
          <p:cNvSpPr txBox="1"/>
          <p:nvPr/>
        </p:nvSpPr>
        <p:spPr>
          <a:xfrm>
            <a:off x="0" y="149259"/>
            <a:ext cx="6607080" cy="685800"/>
          </a:xfrm>
          <a:prstGeom prst="rect">
            <a:avLst/>
          </a:prstGeom>
          <a:noFill/>
          <a:ln>
            <a:noFill/>
          </a:ln>
        </p:spPr>
        <p:txBody>
          <a:bodyPr anchor="ctr">
            <a:normAutofit fontScale="97500"/>
          </a:bodyPr>
          <a:lstStyle/>
          <a:p>
            <a:pPr marL="216000"/>
            <a:r>
              <a:rPr lang="hu-HU" sz="2400" b="1" spc="-1" dirty="0">
                <a:solidFill>
                  <a:srgbClr val="7B7B7B"/>
                </a:solidFill>
                <a:latin typeface="Trebuchet MS"/>
                <a:ea typeface="Trebuchet MS"/>
              </a:rPr>
              <a:t>Factors defining indoor comfort</a:t>
            </a:r>
          </a:p>
        </p:txBody>
      </p:sp>
      <p:sp>
        <p:nvSpPr>
          <p:cNvPr id="999" name="TextShape 2"/>
          <p:cNvSpPr txBox="1"/>
          <p:nvPr/>
        </p:nvSpPr>
        <p:spPr>
          <a:xfrm>
            <a:off x="297000" y="1307880"/>
            <a:ext cx="8562600" cy="1616786"/>
          </a:xfrm>
          <a:prstGeom prst="rect">
            <a:avLst/>
          </a:prstGeom>
          <a:noFill/>
          <a:ln>
            <a:noFill/>
          </a:ln>
        </p:spPr>
        <p:txBody>
          <a:bodyPr lIns="0" tIns="0" rIns="0" bIns="0">
            <a:noAutofit/>
          </a:bodyPr>
          <a:lstStyle/>
          <a:p>
            <a:pPr>
              <a:lnSpc>
                <a:spcPct val="100000"/>
              </a:lnSpc>
              <a:spcBef>
                <a:spcPts val="479"/>
              </a:spcBef>
            </a:pPr>
            <a:r>
              <a:rPr lang="hu-HU" sz="2000" b="0" strike="noStrike" spc="-1" dirty="0">
                <a:solidFill>
                  <a:srgbClr val="5A6F81"/>
                </a:solidFill>
                <a:latin typeface="Trebuchet MS"/>
                <a:ea typeface="Trebuchet MS"/>
              </a:rPr>
              <a:t>Factors</a:t>
            </a:r>
            <a:endParaRPr lang="hu-HU" sz="2000" b="0" strike="noStrike" spc="-1" dirty="0">
              <a:solidFill>
                <a:srgbClr val="5A6F81"/>
              </a:solidFill>
              <a:latin typeface="Arial"/>
            </a:endParaRPr>
          </a:p>
          <a:p>
            <a:pPr marL="457200" indent="-456840">
              <a:lnSpc>
                <a:spcPct val="100000"/>
              </a:lnSpc>
              <a:spcBef>
                <a:spcPts val="479"/>
              </a:spcBef>
              <a:buClr>
                <a:srgbClr val="7E93A5"/>
              </a:buClr>
              <a:buFont typeface="Noto Sans Symbols"/>
              <a:buAutoNum type="arabicPeriod"/>
            </a:pPr>
            <a:r>
              <a:rPr lang="hu-HU" sz="2000" b="0" strike="noStrike" spc="-1" dirty="0">
                <a:solidFill>
                  <a:srgbClr val="00B050"/>
                </a:solidFill>
                <a:latin typeface="Trebuchet MS"/>
                <a:ea typeface="Trebuchet MS"/>
              </a:rPr>
              <a:t>Temperature: ideal in the range of 18,5 – 25,1 °C  </a:t>
            </a:r>
            <a:endParaRPr lang="hu-HU" sz="2000" b="0" strike="noStrike" spc="-1" dirty="0">
              <a:solidFill>
                <a:srgbClr val="000000"/>
              </a:solidFill>
              <a:latin typeface="Arial"/>
            </a:endParaRPr>
          </a:p>
          <a:p>
            <a:pPr marL="457200" indent="-456840">
              <a:lnSpc>
                <a:spcPct val="100000"/>
              </a:lnSpc>
              <a:spcBef>
                <a:spcPts val="479"/>
              </a:spcBef>
              <a:buClr>
                <a:srgbClr val="7E93A5"/>
              </a:buClr>
              <a:buFont typeface="Wingdings" panose="05000000000000000000" pitchFamily="2" charset="2"/>
              <a:buChar char="§"/>
            </a:pPr>
            <a:r>
              <a:rPr lang="hu-HU" sz="2000" b="0" strike="noStrike" spc="-1" dirty="0">
                <a:solidFill>
                  <a:srgbClr val="5A6F81"/>
                </a:solidFill>
                <a:latin typeface="Trebuchet MS"/>
                <a:ea typeface="Trebuchet MS"/>
              </a:rPr>
              <a:t>Relative humidity: ideal </a:t>
            </a:r>
            <a:r>
              <a:rPr lang="hu-HU" sz="2000" b="0" strike="noStrike" spc="-1" dirty="0">
                <a:solidFill>
                  <a:srgbClr val="00B050"/>
                </a:solidFill>
                <a:latin typeface="Trebuchet MS"/>
                <a:ea typeface="Trebuchet MS"/>
              </a:rPr>
              <a:t>43%&lt; RH &lt;67 % </a:t>
            </a:r>
            <a:endParaRPr lang="hu-HU" sz="2000" b="0" strike="noStrike" spc="-1" dirty="0">
              <a:solidFill>
                <a:srgbClr val="000000"/>
              </a:solidFill>
              <a:latin typeface="Arial"/>
            </a:endParaRPr>
          </a:p>
          <a:p>
            <a:pPr marL="457200" indent="-456840">
              <a:lnSpc>
                <a:spcPct val="100000"/>
              </a:lnSpc>
              <a:spcBef>
                <a:spcPts val="479"/>
              </a:spcBef>
              <a:buClr>
                <a:srgbClr val="7E93A5"/>
              </a:buClr>
              <a:buFont typeface="Wingdings" panose="05000000000000000000" pitchFamily="2" charset="2"/>
              <a:buChar char="§"/>
            </a:pPr>
            <a:r>
              <a:rPr lang="hu-HU" sz="2000" b="0" strike="noStrike" spc="-1" dirty="0">
                <a:solidFill>
                  <a:srgbClr val="5A6F81"/>
                </a:solidFill>
                <a:latin typeface="Trebuchet MS"/>
                <a:ea typeface="Trebuchet MS"/>
              </a:rPr>
              <a:t>CO</a:t>
            </a:r>
            <a:r>
              <a:rPr lang="hu-HU" sz="2000" b="0" strike="noStrike" spc="-1" baseline="-25000" dirty="0">
                <a:solidFill>
                  <a:srgbClr val="5A6F81"/>
                </a:solidFill>
                <a:latin typeface="Trebuchet MS"/>
                <a:ea typeface="Trebuchet MS"/>
              </a:rPr>
              <a:t>2</a:t>
            </a:r>
            <a:r>
              <a:rPr lang="hu-HU" sz="2000" b="0" strike="noStrike" spc="-1" dirty="0">
                <a:solidFill>
                  <a:srgbClr val="5A6F81"/>
                </a:solidFill>
                <a:latin typeface="Trebuchet MS"/>
                <a:ea typeface="Trebuchet MS"/>
              </a:rPr>
              <a:t>:</a:t>
            </a:r>
            <a:r>
              <a:rPr lang="hu-HU" sz="2000" b="0" strike="noStrike" spc="-1" dirty="0">
                <a:solidFill>
                  <a:srgbClr val="4D4D4E"/>
                </a:solidFill>
                <a:latin typeface="Trebuchet MS"/>
                <a:ea typeface="Trebuchet MS"/>
              </a:rPr>
              <a:t> </a:t>
            </a:r>
            <a:r>
              <a:rPr lang="hu-HU" sz="2000" b="0" strike="noStrike" spc="-1" dirty="0" err="1">
                <a:solidFill>
                  <a:srgbClr val="00B050"/>
                </a:solidFill>
                <a:latin typeface="Trebuchet MS"/>
                <a:ea typeface="Trebuchet MS"/>
              </a:rPr>
              <a:t>ideal</a:t>
            </a:r>
            <a:r>
              <a:rPr lang="hu-HU" sz="2000" b="0" strike="noStrike" spc="-1" dirty="0">
                <a:solidFill>
                  <a:srgbClr val="00B050"/>
                </a:solidFill>
                <a:latin typeface="Trebuchet MS"/>
                <a:ea typeface="Trebuchet MS"/>
              </a:rPr>
              <a:t> &lt;</a:t>
            </a:r>
            <a:r>
              <a:rPr lang="en-US" sz="2000" b="0" strike="noStrike" spc="-1" dirty="0">
                <a:solidFill>
                  <a:srgbClr val="00B050"/>
                </a:solidFill>
                <a:latin typeface="Trebuchet MS"/>
                <a:ea typeface="Trebuchet MS"/>
              </a:rPr>
              <a:t> </a:t>
            </a:r>
            <a:r>
              <a:rPr lang="hu-HU" sz="2000" b="0" strike="noStrike" spc="-1" dirty="0">
                <a:solidFill>
                  <a:srgbClr val="00B050"/>
                </a:solidFill>
                <a:latin typeface="Trebuchet MS"/>
                <a:ea typeface="Trebuchet MS"/>
              </a:rPr>
              <a:t>1200 ppm   </a:t>
            </a:r>
            <a:endParaRPr lang="hu-HU" sz="2000" b="0" strike="noStrike" spc="-1" dirty="0">
              <a:solidFill>
                <a:srgbClr val="000000"/>
              </a:solidFill>
              <a:latin typeface="Arial"/>
            </a:endParaRPr>
          </a:p>
          <a:p>
            <a:pPr>
              <a:lnSpc>
                <a:spcPct val="100000"/>
              </a:lnSpc>
              <a:spcBef>
                <a:spcPts val="479"/>
              </a:spcBef>
            </a:pPr>
            <a:endParaRPr lang="hu-HU" sz="2200" b="0" strike="noStrike" spc="-1" dirty="0">
              <a:solidFill>
                <a:srgbClr val="000000"/>
              </a:solidFill>
              <a:latin typeface="Arial"/>
            </a:endParaRPr>
          </a:p>
        </p:txBody>
      </p:sp>
      <p:sp>
        <p:nvSpPr>
          <p:cNvPr id="1001" name="CustomShape 3"/>
          <p:cNvSpPr/>
          <p:nvPr/>
        </p:nvSpPr>
        <p:spPr>
          <a:xfrm>
            <a:off x="1619640" y="3069000"/>
            <a:ext cx="59763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u-HU" sz="2000" b="0" strike="noStrike" spc="-1" dirty="0">
                <a:solidFill>
                  <a:srgbClr val="5A6F81"/>
                </a:solidFill>
                <a:latin typeface="Arial"/>
                <a:ea typeface="Arial"/>
              </a:rPr>
              <a:t>Ranking the health impact of comfort factors</a:t>
            </a:r>
            <a:endParaRPr lang="hu-HU" sz="2000" b="0" strike="noStrike" spc="-1" dirty="0">
              <a:solidFill>
                <a:srgbClr val="5A6F81"/>
              </a:solidFill>
              <a:latin typeface="Arial"/>
            </a:endParaRPr>
          </a:p>
        </p:txBody>
      </p:sp>
      <p:pic>
        <p:nvPicPr>
          <p:cNvPr id="6" name="Kép 5"/>
          <p:cNvPicPr/>
          <p:nvPr/>
        </p:nvPicPr>
        <p:blipFill>
          <a:blip r:embed="rId2">
            <a:extLst>
              <a:ext uri="{28A0092B-C50C-407E-A947-70E740481C1C}">
                <a14:useLocalDpi xmlns:a14="http://schemas.microsoft.com/office/drawing/2010/main" val="0"/>
              </a:ext>
            </a:extLst>
          </a:blip>
          <a:stretch>
            <a:fillRect/>
          </a:stretch>
        </p:blipFill>
        <p:spPr bwMode="auto">
          <a:xfrm>
            <a:off x="1032193" y="3608614"/>
            <a:ext cx="6442550" cy="2339807"/>
          </a:xfrm>
          <a:prstGeom prst="rect">
            <a:avLst/>
          </a:prstGeom>
          <a:noFill/>
          <a:ln>
            <a:solidFill>
              <a:srgbClr val="4D4D4E"/>
            </a:solidFill>
          </a:ln>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TextShape 1"/>
          <p:cNvSpPr txBox="1"/>
          <p:nvPr/>
        </p:nvSpPr>
        <p:spPr>
          <a:xfrm>
            <a:off x="0" y="138682"/>
            <a:ext cx="6596640" cy="685800"/>
          </a:xfrm>
          <a:prstGeom prst="rect">
            <a:avLst/>
          </a:prstGeom>
          <a:noFill/>
          <a:ln>
            <a:noFill/>
          </a:ln>
        </p:spPr>
        <p:txBody>
          <a:bodyPr anchor="ctr">
            <a:noAutofit/>
          </a:bodyPr>
          <a:lstStyle/>
          <a:p>
            <a:pPr marL="216000"/>
            <a:r>
              <a:rPr lang="hu-HU" sz="2000" b="1" spc="-1" dirty="0">
                <a:solidFill>
                  <a:srgbClr val="7B7B7B"/>
                </a:solidFill>
                <a:latin typeface="Trebuchet MS"/>
                <a:ea typeface="Trebuchet MS"/>
              </a:rPr>
              <a:t>Optimal relative humidity in relation to selected pollutants and health risks</a:t>
            </a:r>
          </a:p>
        </p:txBody>
      </p:sp>
      <p:pic>
        <p:nvPicPr>
          <p:cNvPr id="1003" name="Picture 2"/>
          <p:cNvPicPr/>
          <p:nvPr/>
        </p:nvPicPr>
        <p:blipFill>
          <a:blip r:embed="rId2"/>
          <a:stretch/>
        </p:blipFill>
        <p:spPr>
          <a:xfrm>
            <a:off x="702206" y="1047471"/>
            <a:ext cx="6814080" cy="3899520"/>
          </a:xfrm>
          <a:prstGeom prst="rect">
            <a:avLst/>
          </a:prstGeom>
          <a:ln>
            <a:noFill/>
          </a:ln>
        </p:spPr>
      </p:pic>
      <p:sp>
        <p:nvSpPr>
          <p:cNvPr id="1004" name="CustomShape 2"/>
          <p:cNvSpPr/>
          <p:nvPr/>
        </p:nvSpPr>
        <p:spPr>
          <a:xfrm>
            <a:off x="4433361" y="4946991"/>
            <a:ext cx="1142846" cy="908789"/>
          </a:xfrm>
          <a:prstGeom prst="rect">
            <a:avLst/>
          </a:prstGeom>
          <a:noFill/>
          <a:ln>
            <a:solidFill>
              <a:srgbClr val="00B050"/>
            </a:solidFill>
          </a:ln>
        </p:spPr>
        <p:style>
          <a:lnRef idx="0">
            <a:scrgbClr r="0" g="0" b="0"/>
          </a:lnRef>
          <a:fillRef idx="0">
            <a:scrgbClr r="0" g="0" b="0"/>
          </a:fillRef>
          <a:effectRef idx="0">
            <a:scrgbClr r="0" g="0" b="0"/>
          </a:effectRef>
          <a:fontRef idx="minor"/>
        </p:style>
        <p:txBody>
          <a:bodyPr wrap="square" lIns="76680" tIns="38520" rIns="76680" bIns="38520">
            <a:spAutoFit/>
          </a:bodyPr>
          <a:lstStyle/>
          <a:p>
            <a:pPr>
              <a:lnSpc>
                <a:spcPct val="100000"/>
              </a:lnSpc>
            </a:pPr>
            <a:r>
              <a:rPr lang="hu-HU" sz="1800" b="1" strike="noStrike" spc="-1" dirty="0">
                <a:solidFill>
                  <a:srgbClr val="5A6F81"/>
                </a:solidFill>
                <a:latin typeface="Trebuchet MS"/>
                <a:ea typeface="Arial"/>
              </a:rPr>
              <a:t>Optimal range for humans</a:t>
            </a:r>
            <a:endParaRPr lang="hu-HU" sz="1800" b="0" strike="noStrike" spc="-1" dirty="0">
              <a:solidFill>
                <a:srgbClr val="5A6F81"/>
              </a:solidFill>
              <a:latin typeface="Arial"/>
            </a:endParaRPr>
          </a:p>
        </p:txBody>
      </p:sp>
      <p:sp>
        <p:nvSpPr>
          <p:cNvPr id="1005" name="CustomShape 3"/>
          <p:cNvSpPr/>
          <p:nvPr/>
        </p:nvSpPr>
        <p:spPr>
          <a:xfrm>
            <a:off x="2954366" y="1278591"/>
            <a:ext cx="3888000" cy="3952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hu-HU" sz="2000" b="0" strike="noStrike" spc="-1" dirty="0">
                <a:solidFill>
                  <a:srgbClr val="5A6F81"/>
                </a:solidFill>
                <a:latin typeface="Arial"/>
                <a:ea typeface="Arial"/>
              </a:rPr>
              <a:t>Optimal relative humidity %</a:t>
            </a:r>
            <a:endParaRPr lang="hu-HU" sz="2000" b="0" strike="noStrike" spc="-1" dirty="0">
              <a:solidFill>
                <a:srgbClr val="5A6F81"/>
              </a:solidFill>
              <a:latin typeface="Arial"/>
            </a:endParaRPr>
          </a:p>
        </p:txBody>
      </p:sp>
      <p:sp>
        <p:nvSpPr>
          <p:cNvPr id="1006" name="CustomShape 4"/>
          <p:cNvSpPr/>
          <p:nvPr/>
        </p:nvSpPr>
        <p:spPr>
          <a:xfrm>
            <a:off x="727766" y="1654071"/>
            <a:ext cx="1946520" cy="3322533"/>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hu-HU" sz="1500" b="0" strike="noStrike" spc="-1" dirty="0">
                <a:solidFill>
                  <a:srgbClr val="5A6F81"/>
                </a:solidFill>
                <a:latin typeface="Calibri"/>
                <a:ea typeface="Arial"/>
              </a:rPr>
              <a:t>Bacteria</a:t>
            </a:r>
            <a:endParaRPr lang="hu-HU" sz="1500" b="0" strike="noStrike" spc="-1" dirty="0">
              <a:solidFill>
                <a:srgbClr val="5A6F81"/>
              </a:solidFill>
              <a:latin typeface="Arial"/>
            </a:endParaRPr>
          </a:p>
          <a:p>
            <a:pPr algn="r">
              <a:lnSpc>
                <a:spcPct val="100000"/>
              </a:lnSpc>
            </a:pPr>
            <a:endParaRPr lang="hu-HU" sz="1500" b="0" strike="noStrike" spc="-1" dirty="0">
              <a:solidFill>
                <a:srgbClr val="5A6F81"/>
              </a:solidFill>
              <a:latin typeface="Arial"/>
            </a:endParaRPr>
          </a:p>
          <a:p>
            <a:pPr algn="r">
              <a:lnSpc>
                <a:spcPct val="100000"/>
              </a:lnSpc>
            </a:pPr>
            <a:r>
              <a:rPr lang="hu-HU" sz="1500" b="0" strike="noStrike" spc="-1" dirty="0">
                <a:solidFill>
                  <a:srgbClr val="5A6F81"/>
                </a:solidFill>
                <a:latin typeface="Calibri"/>
                <a:ea typeface="Arial"/>
              </a:rPr>
              <a:t>Viruses</a:t>
            </a:r>
            <a:endParaRPr lang="hu-HU" sz="1500" b="0" strike="noStrike" spc="-1" dirty="0">
              <a:solidFill>
                <a:srgbClr val="5A6F81"/>
              </a:solidFill>
              <a:latin typeface="Arial"/>
            </a:endParaRPr>
          </a:p>
          <a:p>
            <a:pPr algn="r">
              <a:lnSpc>
                <a:spcPct val="100000"/>
              </a:lnSpc>
            </a:pPr>
            <a:endParaRPr lang="hu-HU" sz="1500" b="0" strike="noStrike" spc="-1" dirty="0">
              <a:solidFill>
                <a:srgbClr val="5A6F81"/>
              </a:solidFill>
              <a:latin typeface="Arial"/>
            </a:endParaRPr>
          </a:p>
          <a:p>
            <a:pPr algn="r">
              <a:lnSpc>
                <a:spcPct val="100000"/>
              </a:lnSpc>
            </a:pPr>
            <a:r>
              <a:rPr lang="hu-HU" sz="1500" b="0" strike="noStrike" spc="-1" dirty="0">
                <a:solidFill>
                  <a:srgbClr val="5A6F81"/>
                </a:solidFill>
                <a:latin typeface="Calibri"/>
                <a:ea typeface="Arial"/>
              </a:rPr>
              <a:t>Fungi</a:t>
            </a:r>
            <a:endParaRPr lang="hu-HU" sz="1500" b="0" strike="noStrike" spc="-1" dirty="0">
              <a:solidFill>
                <a:srgbClr val="5A6F81"/>
              </a:solidFill>
              <a:latin typeface="Arial"/>
            </a:endParaRPr>
          </a:p>
          <a:p>
            <a:pPr algn="r">
              <a:lnSpc>
                <a:spcPct val="100000"/>
              </a:lnSpc>
            </a:pPr>
            <a:endParaRPr lang="hu-HU" sz="1500" b="0" strike="noStrike" spc="-1" dirty="0">
              <a:solidFill>
                <a:srgbClr val="5A6F81"/>
              </a:solidFill>
              <a:latin typeface="Arial"/>
            </a:endParaRPr>
          </a:p>
          <a:p>
            <a:pPr algn="r">
              <a:lnSpc>
                <a:spcPct val="100000"/>
              </a:lnSpc>
            </a:pPr>
            <a:r>
              <a:rPr lang="hu-HU" sz="1500" b="0" strike="noStrike" spc="-1" dirty="0">
                <a:solidFill>
                  <a:srgbClr val="5A6F81"/>
                </a:solidFill>
                <a:latin typeface="Calibri"/>
                <a:ea typeface="Arial"/>
              </a:rPr>
              <a:t>Mites</a:t>
            </a:r>
            <a:endParaRPr lang="hu-HU" sz="1500" b="0" strike="noStrike" spc="-1" dirty="0">
              <a:solidFill>
                <a:srgbClr val="5A6F81"/>
              </a:solidFill>
              <a:latin typeface="Arial"/>
            </a:endParaRPr>
          </a:p>
          <a:p>
            <a:pPr algn="r">
              <a:lnSpc>
                <a:spcPct val="100000"/>
              </a:lnSpc>
            </a:pPr>
            <a:r>
              <a:rPr lang="hu-HU" sz="1500" b="0" strike="noStrike" spc="-1" dirty="0">
                <a:solidFill>
                  <a:srgbClr val="5A6F81"/>
                </a:solidFill>
                <a:latin typeface="Calibri"/>
                <a:ea typeface="Arial"/>
              </a:rPr>
              <a:t>Airway infections</a:t>
            </a:r>
            <a:endParaRPr lang="hu-HU" sz="1500" b="0" strike="noStrike" spc="-1" dirty="0">
              <a:solidFill>
                <a:srgbClr val="5A6F81"/>
              </a:solidFill>
              <a:latin typeface="Arial"/>
            </a:endParaRPr>
          </a:p>
          <a:p>
            <a:pPr algn="r">
              <a:lnSpc>
                <a:spcPct val="100000"/>
              </a:lnSpc>
            </a:pPr>
            <a:r>
              <a:rPr lang="hu-HU" sz="1500" b="0" strike="noStrike" spc="-1" dirty="0">
                <a:solidFill>
                  <a:srgbClr val="5A6F81"/>
                </a:solidFill>
                <a:latin typeface="Calibri"/>
                <a:ea typeface="Arial"/>
              </a:rPr>
              <a:t>Allergy, </a:t>
            </a:r>
            <a:endParaRPr lang="hu-HU" sz="1500" b="0" strike="noStrike" spc="-1" dirty="0">
              <a:solidFill>
                <a:srgbClr val="5A6F81"/>
              </a:solidFill>
              <a:latin typeface="Arial"/>
            </a:endParaRPr>
          </a:p>
          <a:p>
            <a:pPr algn="r">
              <a:lnSpc>
                <a:spcPct val="100000"/>
              </a:lnSpc>
            </a:pPr>
            <a:r>
              <a:rPr lang="hu-HU" sz="1500" b="0" strike="noStrike" spc="-1" dirty="0">
                <a:solidFill>
                  <a:srgbClr val="5A6F81"/>
                </a:solidFill>
                <a:latin typeface="Calibri"/>
                <a:ea typeface="Arial"/>
              </a:rPr>
              <a:t>Asthma</a:t>
            </a:r>
            <a:endParaRPr lang="hu-HU" sz="1500" b="0" strike="noStrike" spc="-1" dirty="0">
              <a:solidFill>
                <a:srgbClr val="5A6F81"/>
              </a:solidFill>
              <a:latin typeface="Arial"/>
            </a:endParaRPr>
          </a:p>
          <a:p>
            <a:pPr algn="r">
              <a:lnSpc>
                <a:spcPct val="100000"/>
              </a:lnSpc>
            </a:pPr>
            <a:r>
              <a:rPr lang="hu-HU" sz="1500" b="0" strike="noStrike" spc="-1" dirty="0">
                <a:solidFill>
                  <a:srgbClr val="5A6F81"/>
                </a:solidFill>
                <a:latin typeface="Calibri"/>
                <a:ea typeface="Arial"/>
              </a:rPr>
              <a:t>Chemical interactions</a:t>
            </a:r>
            <a:endParaRPr lang="hu-HU" sz="1500" b="0" strike="noStrike" spc="-1" dirty="0">
              <a:solidFill>
                <a:srgbClr val="5A6F81"/>
              </a:solidFill>
              <a:latin typeface="Arial"/>
            </a:endParaRPr>
          </a:p>
          <a:p>
            <a:pPr algn="r">
              <a:lnSpc>
                <a:spcPct val="100000"/>
              </a:lnSpc>
            </a:pPr>
            <a:r>
              <a:rPr lang="hu-HU" sz="1500" b="0" strike="noStrike" spc="-1" dirty="0">
                <a:solidFill>
                  <a:srgbClr val="5A6F81"/>
                </a:solidFill>
                <a:latin typeface="Calibri"/>
                <a:ea typeface="Arial"/>
              </a:rPr>
              <a:t>Ozone production</a:t>
            </a:r>
            <a:endParaRPr lang="hu-HU" sz="1500" b="0" strike="noStrike" spc="-1" dirty="0">
              <a:solidFill>
                <a:srgbClr val="5A6F81"/>
              </a:solidFill>
              <a:latin typeface="Arial"/>
            </a:endParaRPr>
          </a:p>
          <a:p>
            <a:pPr algn="r">
              <a:lnSpc>
                <a:spcPct val="100000"/>
              </a:lnSpc>
            </a:pPr>
            <a:endParaRPr lang="hu-HU" sz="1500" b="0" strike="noStrike" spc="-1" dirty="0">
              <a:solidFill>
                <a:srgbClr val="5A6F81"/>
              </a:solidFill>
              <a:latin typeface="Arial"/>
            </a:endParaRPr>
          </a:p>
          <a:p>
            <a:pPr algn="r">
              <a:lnSpc>
                <a:spcPct val="100000"/>
              </a:lnSpc>
            </a:pPr>
            <a:endParaRPr lang="hu-HU" sz="1500" b="0" strike="noStrike" spc="-1" dirty="0">
              <a:latin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8" name="Group 1"/>
          <p:cNvGrpSpPr/>
          <p:nvPr/>
        </p:nvGrpSpPr>
        <p:grpSpPr>
          <a:xfrm>
            <a:off x="324000" y="1196640"/>
            <a:ext cx="8362440" cy="5027760"/>
            <a:chOff x="324000" y="1196640"/>
            <a:chExt cx="8362440" cy="5027760"/>
          </a:xfrm>
        </p:grpSpPr>
        <p:pic>
          <p:nvPicPr>
            <p:cNvPr id="1009" name="Kép 7"/>
            <p:cNvPicPr/>
            <p:nvPr/>
          </p:nvPicPr>
          <p:blipFill>
            <a:blip r:embed="rId2"/>
            <a:stretch/>
          </p:blipFill>
          <p:spPr>
            <a:xfrm>
              <a:off x="3099960" y="1196640"/>
              <a:ext cx="2818800" cy="2557800"/>
            </a:xfrm>
            <a:prstGeom prst="rect">
              <a:avLst/>
            </a:prstGeom>
            <a:ln>
              <a:noFill/>
            </a:ln>
          </p:spPr>
        </p:pic>
        <p:pic>
          <p:nvPicPr>
            <p:cNvPr id="1010" name="Kép 8"/>
            <p:cNvPicPr/>
            <p:nvPr/>
          </p:nvPicPr>
          <p:blipFill>
            <a:blip r:embed="rId3"/>
            <a:stretch/>
          </p:blipFill>
          <p:spPr>
            <a:xfrm>
              <a:off x="3096000" y="3666600"/>
              <a:ext cx="2788920" cy="2556720"/>
            </a:xfrm>
            <a:prstGeom prst="rect">
              <a:avLst/>
            </a:prstGeom>
            <a:ln>
              <a:noFill/>
            </a:ln>
          </p:spPr>
        </p:pic>
        <p:pic>
          <p:nvPicPr>
            <p:cNvPr id="1011" name="Kép 12"/>
            <p:cNvPicPr/>
            <p:nvPr/>
          </p:nvPicPr>
          <p:blipFill>
            <a:blip r:embed="rId4"/>
            <a:stretch/>
          </p:blipFill>
          <p:spPr>
            <a:xfrm>
              <a:off x="5867640" y="1196640"/>
              <a:ext cx="2818800" cy="2584080"/>
            </a:xfrm>
            <a:prstGeom prst="rect">
              <a:avLst/>
            </a:prstGeom>
            <a:ln>
              <a:noFill/>
            </a:ln>
          </p:spPr>
        </p:pic>
        <p:pic>
          <p:nvPicPr>
            <p:cNvPr id="1012" name="Kép 13"/>
            <p:cNvPicPr/>
            <p:nvPr/>
          </p:nvPicPr>
          <p:blipFill>
            <a:blip r:embed="rId5"/>
            <a:stretch/>
          </p:blipFill>
          <p:spPr>
            <a:xfrm>
              <a:off x="5867640" y="3666600"/>
              <a:ext cx="2818800" cy="2557800"/>
            </a:xfrm>
            <a:prstGeom prst="rect">
              <a:avLst/>
            </a:prstGeom>
            <a:ln>
              <a:noFill/>
            </a:ln>
          </p:spPr>
        </p:pic>
        <p:pic>
          <p:nvPicPr>
            <p:cNvPr id="1013" name="Kép 4"/>
            <p:cNvPicPr/>
            <p:nvPr/>
          </p:nvPicPr>
          <p:blipFill>
            <a:blip r:embed="rId6"/>
            <a:stretch/>
          </p:blipFill>
          <p:spPr>
            <a:xfrm>
              <a:off x="324000" y="2387520"/>
              <a:ext cx="2826360" cy="2570760"/>
            </a:xfrm>
            <a:prstGeom prst="rect">
              <a:avLst/>
            </a:prstGeom>
            <a:ln>
              <a:noFill/>
            </a:ln>
          </p:spPr>
        </p:pic>
      </p:grpSp>
      <p:sp>
        <p:nvSpPr>
          <p:cNvPr id="1014" name="CustomShape 2"/>
          <p:cNvSpPr/>
          <p:nvPr/>
        </p:nvSpPr>
        <p:spPr>
          <a:xfrm>
            <a:off x="0" y="-7200"/>
            <a:ext cx="6696360" cy="10142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a:r>
              <a:rPr lang="hu-HU" sz="2000" b="1" spc="-1" dirty="0">
                <a:solidFill>
                  <a:srgbClr val="7B7B7B"/>
                </a:solidFill>
                <a:latin typeface="Trebuchet MS"/>
                <a:ea typeface="Trebuchet MS"/>
              </a:rPr>
              <a:t>Mean temperature and temperature differences of Europe in the reference , near and far future periods by A1S and A2 emission scenarios</a:t>
            </a:r>
          </a:p>
        </p:txBody>
      </p:sp>
    </p:spTree>
    <p:extLst>
      <p:ext uri="{BB962C8B-B14F-4D97-AF65-F5344CB8AC3E}">
        <p14:creationId xmlns:p14="http://schemas.microsoft.com/office/powerpoint/2010/main" val="29160354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 name="TextShape 1"/>
          <p:cNvSpPr txBox="1"/>
          <p:nvPr/>
        </p:nvSpPr>
        <p:spPr>
          <a:xfrm>
            <a:off x="0" y="66762"/>
            <a:ext cx="5481617" cy="777252"/>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Climate change</a:t>
            </a:r>
          </a:p>
        </p:txBody>
      </p:sp>
      <p:sp>
        <p:nvSpPr>
          <p:cNvPr id="1016" name="TextShape 2"/>
          <p:cNvSpPr txBox="1"/>
          <p:nvPr/>
        </p:nvSpPr>
        <p:spPr>
          <a:xfrm>
            <a:off x="179640" y="1484639"/>
            <a:ext cx="8562600" cy="4627837"/>
          </a:xfrm>
          <a:prstGeom prst="rect">
            <a:avLst/>
          </a:prstGeom>
          <a:noFill/>
          <a:ln>
            <a:noFill/>
          </a:ln>
        </p:spPr>
        <p:txBody>
          <a:bodyPr tIns="91440" bIns="91440">
            <a:noAutofit/>
          </a:bodyPr>
          <a:lstStyle/>
          <a:p>
            <a:pPr marL="457200" indent="-228240">
              <a:lnSpc>
                <a:spcPct val="100000"/>
              </a:lnSpc>
              <a:spcBef>
                <a:spcPts val="439"/>
              </a:spcBef>
            </a:pPr>
            <a:r>
              <a:rPr lang="hu-HU" spc="-1" dirty="0">
                <a:solidFill>
                  <a:srgbClr val="5A6F81"/>
                </a:solidFill>
                <a:latin typeface="Trebuchet MS"/>
                <a:ea typeface="Trebuchet MS"/>
              </a:rPr>
              <a:t>Temperatures in Europe will keep rising with time in future. The peak rise in summer can be up to 5 C from the present peak temperature. </a:t>
            </a:r>
            <a:br>
              <a:rPr lang="en-US" spc="-1" dirty="0">
                <a:solidFill>
                  <a:srgbClr val="5A6F81"/>
                </a:solidFill>
                <a:latin typeface="Trebuchet MS"/>
                <a:ea typeface="Trebuchet MS"/>
              </a:rPr>
            </a:br>
            <a:endParaRPr lang="hu-HU" spc="-1" dirty="0">
              <a:solidFill>
                <a:srgbClr val="5A6F81"/>
              </a:solidFill>
              <a:latin typeface="Trebuchet MS"/>
              <a:ea typeface="Trebuchet MS"/>
            </a:endParaRPr>
          </a:p>
          <a:p>
            <a:pPr marL="457200" indent="-228240">
              <a:lnSpc>
                <a:spcPct val="100000"/>
              </a:lnSpc>
              <a:spcBef>
                <a:spcPts val="439"/>
              </a:spcBef>
            </a:pPr>
            <a:r>
              <a:rPr lang="hu-HU" spc="-1" dirty="0">
                <a:solidFill>
                  <a:srgbClr val="5A6F81"/>
                </a:solidFill>
                <a:latin typeface="Trebuchet MS"/>
                <a:ea typeface="Trebuchet MS"/>
              </a:rPr>
              <a:t>The internal temperatures in class rooms will increase with rise in future exterior temperature. </a:t>
            </a:r>
            <a:br>
              <a:rPr lang="en-US" spc="-1" dirty="0">
                <a:solidFill>
                  <a:srgbClr val="5A6F81"/>
                </a:solidFill>
                <a:latin typeface="Trebuchet MS"/>
                <a:ea typeface="Trebuchet MS"/>
              </a:rPr>
            </a:br>
            <a:endParaRPr lang="hu-HU" spc="-1" dirty="0">
              <a:solidFill>
                <a:srgbClr val="5A6F81"/>
              </a:solidFill>
              <a:latin typeface="Trebuchet MS"/>
              <a:ea typeface="Trebuchet MS"/>
            </a:endParaRPr>
          </a:p>
          <a:p>
            <a:pPr marL="457200" indent="-228240">
              <a:lnSpc>
                <a:spcPct val="100000"/>
              </a:lnSpc>
              <a:spcBef>
                <a:spcPts val="439"/>
              </a:spcBef>
            </a:pPr>
            <a:r>
              <a:rPr lang="hu-HU" spc="-1" dirty="0">
                <a:solidFill>
                  <a:srgbClr val="5A6F81"/>
                </a:solidFill>
                <a:latin typeface="Trebuchet MS"/>
                <a:ea typeface="Trebuchet MS"/>
              </a:rPr>
              <a:t>The percentage of occupied hours under thermally comfortable condition (below 24 °C) during (pre)summer season will decrease and risk of overheating (above 28 °C) will increase with time in future in the classrooms. </a:t>
            </a:r>
            <a:br>
              <a:rPr lang="en-US" spc="-1" dirty="0">
                <a:solidFill>
                  <a:srgbClr val="5A6F81"/>
                </a:solidFill>
                <a:latin typeface="Trebuchet MS"/>
                <a:ea typeface="Trebuchet MS"/>
              </a:rPr>
            </a:br>
            <a:endParaRPr lang="hu-HU" spc="-1" dirty="0">
              <a:solidFill>
                <a:srgbClr val="5A6F81"/>
              </a:solidFill>
              <a:latin typeface="Trebuchet MS"/>
              <a:ea typeface="Trebuchet MS"/>
            </a:endParaRPr>
          </a:p>
          <a:p>
            <a:pPr marL="457200" indent="-228240">
              <a:lnSpc>
                <a:spcPct val="100000"/>
              </a:lnSpc>
              <a:spcBef>
                <a:spcPts val="439"/>
              </a:spcBef>
            </a:pPr>
            <a:r>
              <a:rPr lang="hu-HU" spc="-1" dirty="0">
                <a:solidFill>
                  <a:srgbClr val="5A6F81"/>
                </a:solidFill>
                <a:latin typeface="Trebuchet MS"/>
                <a:ea typeface="Trebuchet MS"/>
              </a:rPr>
              <a:t>The internal temperature will be generally higher than the external temperature due to high internal heat gains from occupants, lights and other electrical equipments used inside.</a:t>
            </a:r>
          </a:p>
          <a:p>
            <a:pPr marL="457200" indent="-228240">
              <a:lnSpc>
                <a:spcPct val="100000"/>
              </a:lnSpc>
              <a:spcBef>
                <a:spcPts val="439"/>
              </a:spcBef>
            </a:pPr>
            <a:endParaRPr lang="hu-HU" spc="-1" dirty="0">
              <a:solidFill>
                <a:srgbClr val="5A6F81"/>
              </a:solidFill>
              <a:latin typeface="Trebuchet MS"/>
              <a:ea typeface="Trebuchet MS"/>
            </a:endParaRPr>
          </a:p>
        </p:txBody>
      </p:sp>
      <p:sp>
        <p:nvSpPr>
          <p:cNvPr id="1017" name="TextShape 3"/>
          <p:cNvSpPr txBox="1"/>
          <p:nvPr/>
        </p:nvSpPr>
        <p:spPr>
          <a:xfrm>
            <a:off x="179640" y="1046542"/>
            <a:ext cx="8562600" cy="750240"/>
          </a:xfrm>
          <a:prstGeom prst="rect">
            <a:avLst/>
          </a:prstGeom>
          <a:noFill/>
          <a:ln>
            <a:noFill/>
          </a:ln>
        </p:spPr>
        <p:txBody>
          <a:bodyPr tIns="91440" bIns="91440">
            <a:noAutofit/>
          </a:bodyPr>
          <a:lstStyle/>
          <a:p>
            <a:pPr marL="457200" indent="-228240">
              <a:lnSpc>
                <a:spcPct val="89000"/>
              </a:lnSpc>
              <a:spcBef>
                <a:spcPts val="561"/>
              </a:spcBef>
            </a:pPr>
            <a:r>
              <a:rPr lang="hu-HU" sz="2000" b="1" spc="-1" dirty="0">
                <a:solidFill>
                  <a:srgbClr val="5B6F81"/>
                </a:solidFill>
                <a:latin typeface="Trebuchet MS"/>
                <a:ea typeface="Trebuchet MS"/>
              </a:rPr>
              <a:t>Resiliance</a:t>
            </a:r>
          </a:p>
        </p:txBody>
      </p:sp>
    </p:spTree>
    <p:extLst>
      <p:ext uri="{BB962C8B-B14F-4D97-AF65-F5344CB8AC3E}">
        <p14:creationId xmlns:p14="http://schemas.microsoft.com/office/powerpoint/2010/main" val="26778874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TextShape 1"/>
          <p:cNvSpPr txBox="1"/>
          <p:nvPr/>
        </p:nvSpPr>
        <p:spPr>
          <a:xfrm>
            <a:off x="-4680" y="0"/>
            <a:ext cx="6808680" cy="980280"/>
          </a:xfrm>
          <a:prstGeom prst="rect">
            <a:avLst/>
          </a:prstGeom>
          <a:noFill/>
          <a:ln>
            <a:noFill/>
          </a:ln>
        </p:spPr>
        <p:txBody>
          <a:bodyPr tIns="91440" bIns="91440" anchor="ctr">
            <a:noAutofit/>
          </a:bodyPr>
          <a:lstStyle/>
          <a:p>
            <a:pPr marL="216000">
              <a:lnSpc>
                <a:spcPct val="100000"/>
              </a:lnSpc>
            </a:pPr>
            <a:r>
              <a:rPr lang="hu-HU" sz="2000" b="1" spc="-1" dirty="0">
                <a:solidFill>
                  <a:srgbClr val="7B7B7B"/>
                </a:solidFill>
                <a:latin typeface="Trebuchet MS"/>
                <a:ea typeface="Trebuchet MS"/>
              </a:rPr>
              <a:t>Predicted monthly mean temperature increase by A1B and A2 emission scenarios in Budapest</a:t>
            </a:r>
          </a:p>
        </p:txBody>
      </p:sp>
      <p:pic>
        <p:nvPicPr>
          <p:cNvPr id="1020" name="Picture 1019"/>
          <p:cNvPicPr/>
          <p:nvPr/>
        </p:nvPicPr>
        <p:blipFill>
          <a:blip r:embed="rId2"/>
          <a:stretch/>
        </p:blipFill>
        <p:spPr>
          <a:xfrm>
            <a:off x="1397160" y="1549440"/>
            <a:ext cx="5676840" cy="3594240"/>
          </a:xfrm>
          <a:prstGeom prst="rect">
            <a:avLst/>
          </a:prstGeom>
          <a:ln>
            <a:noFill/>
          </a:ln>
        </p:spPr>
      </p:pic>
    </p:spTree>
    <p:extLst>
      <p:ext uri="{BB962C8B-B14F-4D97-AF65-F5344CB8AC3E}">
        <p14:creationId xmlns:p14="http://schemas.microsoft.com/office/powerpoint/2010/main" val="19664278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TextShape 1"/>
          <p:cNvSpPr txBox="1"/>
          <p:nvPr/>
        </p:nvSpPr>
        <p:spPr>
          <a:xfrm>
            <a:off x="251640" y="1589903"/>
            <a:ext cx="8562600" cy="3816000"/>
          </a:xfrm>
          <a:prstGeom prst="rect">
            <a:avLst/>
          </a:prstGeom>
          <a:noFill/>
          <a:ln>
            <a:noFill/>
          </a:ln>
        </p:spPr>
        <p:txBody>
          <a:bodyPr tIns="91440" bIns="91440">
            <a:noAutofit/>
          </a:bodyPr>
          <a:lstStyle/>
          <a:p>
            <a:pPr marL="457200" indent="-228240">
              <a:lnSpc>
                <a:spcPct val="100000"/>
              </a:lnSpc>
              <a:spcBef>
                <a:spcPts val="601"/>
              </a:spcBef>
              <a:spcAft>
                <a:spcPts val="1800"/>
              </a:spcAft>
            </a:pPr>
            <a:r>
              <a:rPr lang="hu-HU" b="0" strike="noStrike" spc="-1" dirty="0">
                <a:solidFill>
                  <a:srgbClr val="5A6F81"/>
                </a:solidFill>
                <a:latin typeface="Trebuchet MS" panose="020B0603020202020204" pitchFamily="34" charset="0"/>
                <a:ea typeface="Trebuchet MS"/>
              </a:rPr>
              <a:t>Weather, climate change determines the development, transport, dispersion and deposition of air pollutants.</a:t>
            </a:r>
            <a:endParaRPr lang="hu-HU" b="0" strike="noStrike" spc="-1" dirty="0">
              <a:solidFill>
                <a:srgbClr val="000000"/>
              </a:solidFill>
              <a:latin typeface="Trebuchet MS" panose="020B0603020202020204" pitchFamily="34" charset="0"/>
            </a:endParaRPr>
          </a:p>
          <a:p>
            <a:pPr marL="457200" indent="-228240">
              <a:lnSpc>
                <a:spcPct val="100000"/>
              </a:lnSpc>
              <a:spcBef>
                <a:spcPts val="601"/>
              </a:spcBef>
              <a:spcAft>
                <a:spcPts val="1800"/>
              </a:spcAft>
            </a:pPr>
            <a:r>
              <a:rPr lang="hu-HU" b="0" strike="noStrike" spc="-1" dirty="0">
                <a:solidFill>
                  <a:srgbClr val="5A6F81"/>
                </a:solidFill>
                <a:latin typeface="Trebuchet MS" panose="020B0603020202020204" pitchFamily="34" charset="0"/>
                <a:ea typeface="Trebuchet MS"/>
              </a:rPr>
              <a:t>Exposure to elevated concentrations of ozone is associated with increased hospital admissions for pneumonia, chronic obstructive pulmonary disease, asthma, allergic rhinitis and respiratory diseases, and with premature mortality.</a:t>
            </a:r>
            <a:endParaRPr lang="hu-HU" b="0" strike="noStrike" spc="-1" dirty="0">
              <a:solidFill>
                <a:srgbClr val="000000"/>
              </a:solidFill>
              <a:latin typeface="Trebuchet MS" panose="020B0603020202020204" pitchFamily="34" charset="0"/>
            </a:endParaRPr>
          </a:p>
          <a:p>
            <a:pPr marL="457200" indent="-228240">
              <a:lnSpc>
                <a:spcPct val="100000"/>
              </a:lnSpc>
              <a:spcBef>
                <a:spcPts val="601"/>
              </a:spcBef>
              <a:spcAft>
                <a:spcPts val="1800"/>
              </a:spcAft>
            </a:pPr>
            <a:r>
              <a:rPr lang="hu-HU" b="0" strike="noStrike" spc="-1" dirty="0">
                <a:solidFill>
                  <a:srgbClr val="5A6F81"/>
                </a:solidFill>
                <a:latin typeface="Trebuchet MS" panose="020B0603020202020204" pitchFamily="34" charset="0"/>
                <a:ea typeface="Trebuchet MS"/>
              </a:rPr>
              <a:t>The concentration of fine particulate matter (PM) depends, in part, on temperature and humidity. The health impacts of PM is stronger than that for ozone. PM is known to affect morbidity and mortality, so increasing concentrations would have significant negative health impacts.</a:t>
            </a:r>
            <a:endParaRPr lang="hu-HU" b="0" strike="noStrike" spc="-1" dirty="0">
              <a:solidFill>
                <a:srgbClr val="000000"/>
              </a:solidFill>
              <a:latin typeface="Trebuchet MS" panose="020B0603020202020204" pitchFamily="34" charset="0"/>
            </a:endParaRPr>
          </a:p>
          <a:p>
            <a:pPr marL="457200" indent="-228240">
              <a:lnSpc>
                <a:spcPct val="100000"/>
              </a:lnSpc>
              <a:spcBef>
                <a:spcPts val="601"/>
              </a:spcBef>
              <a:spcAft>
                <a:spcPts val="1800"/>
              </a:spcAft>
            </a:pPr>
            <a:endParaRPr lang="hu-HU" b="0" strike="noStrike" spc="-1" dirty="0">
              <a:solidFill>
                <a:srgbClr val="000000"/>
              </a:solidFill>
              <a:latin typeface="Trebuchet MS" panose="020B0603020202020204" pitchFamily="34" charset="0"/>
            </a:endParaRPr>
          </a:p>
        </p:txBody>
      </p:sp>
      <p:sp>
        <p:nvSpPr>
          <p:cNvPr id="1025" name="TextShape 2"/>
          <p:cNvSpPr txBox="1"/>
          <p:nvPr/>
        </p:nvSpPr>
        <p:spPr>
          <a:xfrm>
            <a:off x="251640" y="1052640"/>
            <a:ext cx="8562600" cy="537263"/>
          </a:xfrm>
          <a:prstGeom prst="rect">
            <a:avLst/>
          </a:prstGeom>
          <a:noFill/>
          <a:ln>
            <a:noFill/>
          </a:ln>
        </p:spPr>
        <p:txBody>
          <a:bodyPr tIns="91440" bIns="91440">
            <a:noAutofit/>
          </a:bodyPr>
          <a:lstStyle/>
          <a:p>
            <a:pPr marL="457200" indent="-228240">
              <a:lnSpc>
                <a:spcPct val="89000"/>
              </a:lnSpc>
              <a:spcBef>
                <a:spcPts val="561"/>
              </a:spcBef>
            </a:pPr>
            <a:r>
              <a:rPr lang="hu-HU" sz="2400" b="1" strike="noStrike" spc="-1" dirty="0">
                <a:solidFill>
                  <a:srgbClr val="5B6F81"/>
                </a:solidFill>
                <a:latin typeface="Trebuchet MS"/>
                <a:ea typeface="Trebuchet MS"/>
              </a:rPr>
              <a:t>Air </a:t>
            </a:r>
            <a:r>
              <a:rPr lang="hu-HU" sz="2000" b="1" strike="noStrike" spc="-1" dirty="0">
                <a:solidFill>
                  <a:srgbClr val="5B6F81"/>
                </a:solidFill>
                <a:latin typeface="Trebuchet MS"/>
                <a:ea typeface="Trebuchet MS"/>
              </a:rPr>
              <a:t>quality</a:t>
            </a:r>
            <a:endParaRPr lang="hu-HU" sz="2400" b="0" strike="noStrike" spc="-1" dirty="0">
              <a:solidFill>
                <a:srgbClr val="5B6F81"/>
              </a:solidFill>
              <a:latin typeface="Arial"/>
            </a:endParaRPr>
          </a:p>
        </p:txBody>
      </p:sp>
      <p:sp>
        <p:nvSpPr>
          <p:cNvPr id="1026" name="TextShape 3"/>
          <p:cNvSpPr txBox="1"/>
          <p:nvPr/>
        </p:nvSpPr>
        <p:spPr>
          <a:xfrm>
            <a:off x="0" y="138793"/>
            <a:ext cx="6107079" cy="653709"/>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Climate change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0" y="146957"/>
            <a:ext cx="7143750" cy="670037"/>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Climate change health risks for schoolchildren</a:t>
            </a:r>
          </a:p>
        </p:txBody>
      </p:sp>
      <p:sp>
        <p:nvSpPr>
          <p:cNvPr id="1022" name="TextShape 2"/>
          <p:cNvSpPr txBox="1"/>
          <p:nvPr/>
        </p:nvSpPr>
        <p:spPr>
          <a:xfrm>
            <a:off x="251640" y="1616120"/>
            <a:ext cx="8562600" cy="4084463"/>
          </a:xfrm>
          <a:prstGeom prst="rect">
            <a:avLst/>
          </a:prstGeom>
          <a:noFill/>
          <a:ln>
            <a:noFill/>
          </a:ln>
        </p:spPr>
        <p:txBody>
          <a:bodyPr tIns="91440" bIns="91440">
            <a:noAutofit/>
          </a:bodyPr>
          <a:lstStyle/>
          <a:p>
            <a:pPr marL="457200" indent="-228240">
              <a:lnSpc>
                <a:spcPct val="100000"/>
              </a:lnSpc>
              <a:spcBef>
                <a:spcPts val="439"/>
              </a:spcBef>
              <a:spcAft>
                <a:spcPts val="1800"/>
              </a:spcAft>
            </a:pPr>
            <a:r>
              <a:rPr lang="hu-HU" b="0" strike="noStrike" spc="-1" dirty="0">
                <a:solidFill>
                  <a:srgbClr val="5A6F81"/>
                </a:solidFill>
                <a:latin typeface="Trebuchet MS" panose="020B0603020202020204" pitchFamily="34" charset="0"/>
                <a:ea typeface="Trebuchet MS"/>
              </a:rPr>
              <a:t>The first days of summer, there is an increase in the number of summer-related accidents and injuries.</a:t>
            </a:r>
            <a:endParaRPr lang="hu-HU" b="0" strike="noStrike" spc="-1" dirty="0">
              <a:solidFill>
                <a:srgbClr val="000000"/>
              </a:solidFill>
              <a:latin typeface="Trebuchet MS" panose="020B0603020202020204" pitchFamily="34" charset="0"/>
            </a:endParaRPr>
          </a:p>
          <a:p>
            <a:pPr marL="457200" indent="-228240">
              <a:lnSpc>
                <a:spcPct val="100000"/>
              </a:lnSpc>
              <a:spcBef>
                <a:spcPts val="439"/>
              </a:spcBef>
              <a:spcAft>
                <a:spcPts val="1800"/>
              </a:spcAft>
            </a:pPr>
            <a:r>
              <a:rPr lang="hu-HU" b="0" strike="noStrike" spc="-1" dirty="0">
                <a:solidFill>
                  <a:srgbClr val="5A6F81"/>
                </a:solidFill>
                <a:latin typeface="Trebuchet MS" panose="020B0603020202020204" pitchFamily="34" charset="0"/>
                <a:ea typeface="Trebuchet MS"/>
              </a:rPr>
              <a:t>A direct association between trauma attendance and weather was found with higher attendances on dry and sunny days.</a:t>
            </a:r>
            <a:endParaRPr lang="hu-HU" b="0" strike="noStrike" spc="-1" dirty="0">
              <a:solidFill>
                <a:srgbClr val="000000"/>
              </a:solidFill>
              <a:latin typeface="Trebuchet MS" panose="020B0603020202020204" pitchFamily="34" charset="0"/>
            </a:endParaRPr>
          </a:p>
          <a:p>
            <a:pPr marL="457200" indent="-228240">
              <a:lnSpc>
                <a:spcPct val="100000"/>
              </a:lnSpc>
              <a:spcBef>
                <a:spcPts val="439"/>
              </a:spcBef>
              <a:spcAft>
                <a:spcPts val="1800"/>
              </a:spcAft>
            </a:pPr>
            <a:r>
              <a:rPr lang="hu-HU" b="0" strike="noStrike" spc="-1" dirty="0">
                <a:solidFill>
                  <a:srgbClr val="5A6F81"/>
                </a:solidFill>
                <a:latin typeface="Trebuchet MS" panose="020B0603020202020204" pitchFamily="34" charset="0"/>
                <a:ea typeface="Trebuchet MS"/>
              </a:rPr>
              <a:t>Admissions of children with fractures admitted to hospital strongly correlated with mean monthly sunshine hours. </a:t>
            </a:r>
            <a:endParaRPr lang="hu-HU" b="0" strike="noStrike" spc="-1" dirty="0">
              <a:solidFill>
                <a:srgbClr val="000000"/>
              </a:solidFill>
              <a:latin typeface="Trebuchet MS" panose="020B0603020202020204" pitchFamily="34" charset="0"/>
            </a:endParaRPr>
          </a:p>
          <a:p>
            <a:pPr marL="457200" indent="-228240">
              <a:lnSpc>
                <a:spcPct val="100000"/>
              </a:lnSpc>
              <a:spcBef>
                <a:spcPts val="601"/>
              </a:spcBef>
              <a:spcAft>
                <a:spcPts val="1800"/>
              </a:spcAft>
            </a:pPr>
            <a:r>
              <a:rPr lang="hu-HU" b="0" strike="noStrike" spc="-1" dirty="0">
                <a:solidFill>
                  <a:srgbClr val="5A6F81"/>
                </a:solidFill>
                <a:latin typeface="Trebuchet MS" panose="020B0603020202020204" pitchFamily="34" charset="0"/>
                <a:ea typeface="Trebuchet MS"/>
              </a:rPr>
              <a:t>Accidents risks of children, are connected to different activities at home, at school and in afternoon leisure time, calling the attention that the projected increase of temperature may pose a significant risk for schoolchildren</a:t>
            </a:r>
            <a:endParaRPr lang="hu-HU" b="0" strike="noStrike" spc="-1" dirty="0">
              <a:solidFill>
                <a:srgbClr val="000000"/>
              </a:solidFill>
              <a:latin typeface="Trebuchet MS" panose="020B0603020202020204" pitchFamily="34" charset="0"/>
            </a:endParaRPr>
          </a:p>
        </p:txBody>
      </p:sp>
      <p:sp>
        <p:nvSpPr>
          <p:cNvPr id="1023" name="TextShape 3"/>
          <p:cNvSpPr txBox="1"/>
          <p:nvPr/>
        </p:nvSpPr>
        <p:spPr>
          <a:xfrm>
            <a:off x="251640" y="1052640"/>
            <a:ext cx="8562600" cy="750240"/>
          </a:xfrm>
          <a:prstGeom prst="rect">
            <a:avLst/>
          </a:prstGeom>
          <a:noFill/>
          <a:ln>
            <a:noFill/>
          </a:ln>
        </p:spPr>
        <p:txBody>
          <a:bodyPr tIns="91440" bIns="91440">
            <a:noAutofit/>
          </a:bodyPr>
          <a:lstStyle/>
          <a:p>
            <a:pPr marL="457200" indent="-228240">
              <a:lnSpc>
                <a:spcPct val="89000"/>
              </a:lnSpc>
              <a:spcBef>
                <a:spcPts val="561"/>
              </a:spcBef>
            </a:pPr>
            <a:r>
              <a:rPr lang="hu-HU" sz="2000" b="1" strike="noStrike" spc="-1" dirty="0">
                <a:solidFill>
                  <a:srgbClr val="5A6F81"/>
                </a:solidFill>
                <a:latin typeface="Trebuchet MS"/>
                <a:ea typeface="Trebuchet MS"/>
              </a:rPr>
              <a:t>Risk of </a:t>
            </a:r>
            <a:r>
              <a:rPr lang="hu-HU" sz="2000" b="1" strike="noStrike" spc="-1" dirty="0">
                <a:solidFill>
                  <a:srgbClr val="5B6F81"/>
                </a:solidFill>
                <a:latin typeface="Trebuchet MS"/>
                <a:ea typeface="Trebuchet MS"/>
              </a:rPr>
              <a:t>acc</a:t>
            </a:r>
            <a:r>
              <a:rPr lang="hu-HU" sz="2000" b="1" strike="noStrike" spc="-1" dirty="0">
                <a:solidFill>
                  <a:srgbClr val="5A6F81"/>
                </a:solidFill>
                <a:latin typeface="Trebuchet MS"/>
                <a:ea typeface="Trebuchet MS"/>
              </a:rPr>
              <a:t>i</a:t>
            </a:r>
            <a:r>
              <a:rPr lang="hu-HU" sz="2000" b="1" strike="noStrike" spc="-1" dirty="0">
                <a:solidFill>
                  <a:srgbClr val="5B6F81"/>
                </a:solidFill>
                <a:latin typeface="Trebuchet MS"/>
                <a:ea typeface="Trebuchet MS"/>
              </a:rPr>
              <a:t>dents</a:t>
            </a:r>
            <a:endParaRPr lang="hu-HU" sz="2000" b="0" strike="noStrike" spc="-1" dirty="0">
              <a:solidFill>
                <a:srgbClr val="5B6F81"/>
              </a:solidFill>
              <a:latin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4762" y="149225"/>
            <a:ext cx="6953026" cy="686006"/>
          </a:xfrm>
        </p:spPr>
        <p:txBody>
          <a:bodyPr/>
          <a:lstStyle/>
          <a:p>
            <a:r>
              <a:rPr lang="hu-HU" sz="2400" spc="-1" dirty="0">
                <a:solidFill>
                  <a:srgbClr val="7B7B7B"/>
                </a:solidFill>
                <a:cs typeface="Arial"/>
                <a:sym typeface="Arial"/>
              </a:rPr>
              <a:t>Problems of contemporary buildings* 1.</a:t>
            </a:r>
            <a:endParaRPr lang="en-US" sz="2400" spc="-1" dirty="0">
              <a:solidFill>
                <a:srgbClr val="7B7B7B"/>
              </a:solidFill>
              <a:cs typeface="Arial"/>
              <a:sym typeface="Arial"/>
            </a:endParaRPr>
          </a:p>
        </p:txBody>
      </p:sp>
      <p:sp>
        <p:nvSpPr>
          <p:cNvPr id="8" name="Szöveg helye 7"/>
          <p:cNvSpPr>
            <a:spLocks noGrp="1"/>
          </p:cNvSpPr>
          <p:nvPr>
            <p:ph type="body" idx="1"/>
          </p:nvPr>
        </p:nvSpPr>
        <p:spPr/>
        <p:txBody>
          <a:bodyPr/>
          <a:lstStyle/>
          <a:p>
            <a:r>
              <a:rPr lang="hu-HU" sz="1800" spc="-1" dirty="0">
                <a:solidFill>
                  <a:srgbClr val="5A6F81"/>
                </a:solidFill>
                <a:latin typeface="Trebuchet MS" panose="020B0603020202020204" pitchFamily="34" charset="0"/>
                <a:cs typeface="Arial"/>
                <a:sym typeface="Arial"/>
              </a:rPr>
              <a:t>C</a:t>
            </a:r>
            <a:r>
              <a:rPr lang="en-GB" sz="1800" spc="-1" dirty="0" err="1">
                <a:solidFill>
                  <a:srgbClr val="5A6F81"/>
                </a:solidFill>
                <a:latin typeface="Trebuchet MS" panose="020B0603020202020204" pitchFamily="34" charset="0"/>
                <a:cs typeface="Arial"/>
                <a:sym typeface="Arial"/>
              </a:rPr>
              <a:t>ontemporary</a:t>
            </a:r>
            <a:r>
              <a:rPr lang="en-GB" sz="1800" spc="-1" dirty="0">
                <a:solidFill>
                  <a:srgbClr val="5A6F81"/>
                </a:solidFill>
                <a:latin typeface="Trebuchet MS" panose="020B0603020202020204" pitchFamily="34" charset="0"/>
                <a:cs typeface="Arial"/>
                <a:sym typeface="Arial"/>
              </a:rPr>
              <a:t> design schools have higher risk of overheating in both present and future conditions.</a:t>
            </a:r>
            <a:br>
              <a:rPr lang="en-GB" sz="1800" spc="-1" dirty="0">
                <a:solidFill>
                  <a:srgbClr val="5A6F81"/>
                </a:solidFill>
                <a:latin typeface="Trebuchet MS" panose="020B0603020202020204" pitchFamily="34" charset="0"/>
                <a:cs typeface="Arial"/>
                <a:sym typeface="Arial"/>
              </a:rPr>
            </a:br>
            <a:r>
              <a:rPr lang="en-GB" sz="1800" spc="-1" dirty="0">
                <a:solidFill>
                  <a:srgbClr val="5A6F81"/>
                </a:solidFill>
                <a:latin typeface="Trebuchet MS" panose="020B0603020202020204" pitchFamily="34" charset="0"/>
                <a:cs typeface="Arial"/>
                <a:sym typeface="Arial"/>
              </a:rPr>
              <a:t> </a:t>
            </a:r>
            <a:endParaRPr lang="hu-HU" sz="1800" spc="-1" dirty="0">
              <a:solidFill>
                <a:srgbClr val="5A6F81"/>
              </a:solidFill>
              <a:latin typeface="Trebuchet MS" panose="020B0603020202020204" pitchFamily="34" charset="0"/>
              <a:cs typeface="Arial"/>
              <a:sym typeface="Arial"/>
            </a:endParaRPr>
          </a:p>
          <a:p>
            <a:r>
              <a:rPr lang="en-GB" sz="1800" spc="-1" dirty="0">
                <a:solidFill>
                  <a:srgbClr val="5A6F81"/>
                </a:solidFill>
                <a:latin typeface="Trebuchet MS" panose="020B0603020202020204" pitchFamily="34" charset="0"/>
                <a:cs typeface="Arial"/>
                <a:sym typeface="Arial"/>
              </a:rPr>
              <a:t>This can be explained by not only less internal thermal mass but also higher window to wall ratio in building envelope. </a:t>
            </a:r>
            <a:endParaRPr lang="hu-HU" sz="1800" spc="-1" dirty="0">
              <a:solidFill>
                <a:srgbClr val="5A6F81"/>
              </a:solidFill>
              <a:latin typeface="Trebuchet MS" panose="020B0603020202020204" pitchFamily="34" charset="0"/>
              <a:cs typeface="Arial"/>
              <a:sym typeface="Arial"/>
            </a:endParaRPr>
          </a:p>
          <a:p>
            <a:r>
              <a:rPr lang="hu-HU" sz="1800" spc="-1" dirty="0">
                <a:solidFill>
                  <a:srgbClr val="5A6F81"/>
                </a:solidFill>
                <a:latin typeface="Trebuchet MS" panose="020B0603020202020204" pitchFamily="34" charset="0"/>
                <a:cs typeface="Arial"/>
                <a:sym typeface="Arial"/>
              </a:rPr>
              <a:t>	</a:t>
            </a:r>
            <a:r>
              <a:rPr lang="en-GB" sz="1800" spc="-1" dirty="0">
                <a:solidFill>
                  <a:srgbClr val="5A6F81"/>
                </a:solidFill>
                <a:latin typeface="Trebuchet MS" panose="020B0603020202020204" pitchFamily="34" charset="0"/>
                <a:cs typeface="Arial"/>
                <a:sym typeface="Arial"/>
              </a:rPr>
              <a:t>Higher window to wall ratio can lead to higher solar gains in internal spaces in absence of solar shading devices</a:t>
            </a:r>
            <a:r>
              <a:rPr lang="hu-HU" sz="1800" spc="-1" dirty="0">
                <a:solidFill>
                  <a:srgbClr val="5A6F81"/>
                </a:solidFill>
                <a:latin typeface="Trebuchet MS" panose="020B0603020202020204" pitchFamily="34" charset="0"/>
                <a:cs typeface="Arial"/>
                <a:sym typeface="Arial"/>
              </a:rPr>
              <a:t>.</a:t>
            </a:r>
            <a:endParaRPr lang="en-US" sz="1800" spc="-1" dirty="0">
              <a:solidFill>
                <a:srgbClr val="5A6F81"/>
              </a:solidFill>
              <a:latin typeface="Trebuchet MS" panose="020B0603020202020204" pitchFamily="34" charset="0"/>
              <a:cs typeface="Arial"/>
              <a:sym typeface="Arial"/>
            </a:endParaRPr>
          </a:p>
        </p:txBody>
      </p:sp>
      <p:sp>
        <p:nvSpPr>
          <p:cNvPr id="2" name="Szövegdoboz 1"/>
          <p:cNvSpPr txBox="1"/>
          <p:nvPr/>
        </p:nvSpPr>
        <p:spPr>
          <a:xfrm>
            <a:off x="467544" y="5661248"/>
            <a:ext cx="6408712" cy="646331"/>
          </a:xfrm>
          <a:prstGeom prst="rect">
            <a:avLst/>
          </a:prstGeom>
          <a:noFill/>
        </p:spPr>
        <p:txBody>
          <a:bodyPr wrap="square" rtlCol="0">
            <a:spAutoFit/>
          </a:bodyPr>
          <a:lstStyle/>
          <a:p>
            <a:r>
              <a:rPr lang="en-US" sz="1200" dirty="0" err="1">
                <a:solidFill>
                  <a:srgbClr val="738A9D"/>
                </a:solidFill>
                <a:latin typeface="Trebuchet MS" panose="020B0603020202020204" pitchFamily="34" charset="0"/>
              </a:rPr>
              <a:t>Dasgupta</a:t>
            </a:r>
            <a:r>
              <a:rPr lang="en-US" sz="1200" dirty="0">
                <a:solidFill>
                  <a:srgbClr val="738A9D"/>
                </a:solidFill>
                <a:latin typeface="Trebuchet MS" panose="020B0603020202020204" pitchFamily="34" charset="0"/>
              </a:rPr>
              <a:t> A,</a:t>
            </a:r>
            <a:r>
              <a:rPr lang="hu-HU" sz="1200" dirty="0">
                <a:solidFill>
                  <a:srgbClr val="738A9D"/>
                </a:solidFill>
                <a:latin typeface="Trebuchet MS" panose="020B0603020202020204" pitchFamily="34" charset="0"/>
              </a:rPr>
              <a:t> et </a:t>
            </a:r>
            <a:r>
              <a:rPr lang="hu-HU" sz="1200" dirty="0" err="1">
                <a:solidFill>
                  <a:srgbClr val="738A9D"/>
                </a:solidFill>
                <a:latin typeface="Trebuchet MS" panose="020B0603020202020204" pitchFamily="34" charset="0"/>
              </a:rPr>
              <a:t>al</a:t>
            </a:r>
            <a:r>
              <a:rPr lang="hu-HU" sz="1200" dirty="0">
                <a:solidFill>
                  <a:srgbClr val="738A9D"/>
                </a:solidFill>
                <a:latin typeface="Trebuchet MS" panose="020B0603020202020204" pitchFamily="34" charset="0"/>
              </a:rPr>
              <a:t>. H</a:t>
            </a:r>
            <a:r>
              <a:rPr lang="en-US" sz="1200" dirty="0">
                <a:solidFill>
                  <a:srgbClr val="738A9D"/>
                </a:solidFill>
                <a:latin typeface="Trebuchet MS" panose="020B0603020202020204" pitchFamily="34" charset="0"/>
              </a:rPr>
              <a:t>VAC&amp;R RESEARCH</a:t>
            </a:r>
            <a:r>
              <a:rPr lang="hu-HU" sz="1200" dirty="0">
                <a:solidFill>
                  <a:srgbClr val="738A9D"/>
                </a:solidFill>
                <a:latin typeface="Trebuchet MS" panose="020B0603020202020204" pitchFamily="34" charset="0"/>
              </a:rPr>
              <a:t> 2012;(18)1,2. </a:t>
            </a:r>
            <a:br>
              <a:rPr lang="hu-HU" sz="1200" dirty="0">
                <a:solidFill>
                  <a:srgbClr val="738A9D"/>
                </a:solidFill>
                <a:latin typeface="Trebuchet MS" panose="020B0603020202020204" pitchFamily="34" charset="0"/>
              </a:rPr>
            </a:br>
            <a:r>
              <a:rPr lang="hu-HU" sz="1200" dirty="0">
                <a:solidFill>
                  <a:srgbClr val="738A9D"/>
                </a:solidFill>
                <a:latin typeface="Trebuchet MS" panose="020B0603020202020204" pitchFamily="34" charset="0"/>
              </a:rPr>
              <a:t>DOI: </a:t>
            </a:r>
            <a:r>
              <a:rPr lang="en-US" sz="1200" dirty="0">
                <a:solidFill>
                  <a:srgbClr val="738A9D"/>
                </a:solidFill>
                <a:latin typeface="Trebuchet MS" panose="020B0603020202020204" pitchFamily="34" charset="0"/>
                <a:hlinkClick r:id="rId2">
                  <a:extLst>
                    <a:ext uri="{A12FA001-AC4F-418D-AE19-62706E023703}">
                      <ahyp:hlinkClr xmlns:ahyp="http://schemas.microsoft.com/office/drawing/2018/hyperlinkcolor" val="tx"/>
                    </a:ext>
                  </a:extLst>
                </a:hlinkClick>
              </a:rPr>
              <a:t>doi.org/10.1080/10789669.2011.614318</a:t>
            </a:r>
            <a:endParaRPr lang="en-US" sz="1200" dirty="0">
              <a:solidFill>
                <a:srgbClr val="738A9D"/>
              </a:solidFill>
              <a:latin typeface="Trebuchet MS" panose="020B0603020202020204" pitchFamily="34" charset="0"/>
            </a:endParaRPr>
          </a:p>
          <a:p>
            <a:endParaRPr lang="en-US" sz="1200" dirty="0">
              <a:latin typeface="Trebuchet MS" panose="020B0603020202020204" pitchFamily="34" charset="0"/>
            </a:endParaRPr>
          </a:p>
        </p:txBody>
      </p:sp>
    </p:spTree>
    <p:extLst>
      <p:ext uri="{BB962C8B-B14F-4D97-AF65-F5344CB8AC3E}">
        <p14:creationId xmlns:p14="http://schemas.microsoft.com/office/powerpoint/2010/main" val="8715716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extShape 1"/>
          <p:cNvSpPr txBox="1"/>
          <p:nvPr/>
        </p:nvSpPr>
        <p:spPr>
          <a:xfrm>
            <a:off x="297000" y="1307880"/>
            <a:ext cx="8562600" cy="4167720"/>
          </a:xfrm>
          <a:prstGeom prst="rect">
            <a:avLst/>
          </a:prstGeom>
          <a:noFill/>
          <a:ln>
            <a:noFill/>
          </a:ln>
        </p:spPr>
        <p:txBody>
          <a:bodyPr tIns="91440" bIns="91440">
            <a:noAutofit/>
          </a:bodyPr>
          <a:lstStyle/>
          <a:p>
            <a:pPr marL="457200" indent="-228240">
              <a:lnSpc>
                <a:spcPct val="100000"/>
              </a:lnSpc>
              <a:spcBef>
                <a:spcPts val="439"/>
              </a:spcBef>
            </a:pPr>
            <a:r>
              <a:rPr lang="hu-HU" b="1" i="1" strike="noStrike" spc="-1" dirty="0">
                <a:solidFill>
                  <a:srgbClr val="5A6F81"/>
                </a:solidFill>
                <a:latin typeface="Trebuchet MS" panose="020B0603020202020204" pitchFamily="34" charset="0"/>
                <a:ea typeface="Trebuchet MS"/>
              </a:rPr>
              <a:t>Energy efficient schools</a:t>
            </a:r>
            <a:r>
              <a:rPr lang="hu-HU" b="0" strike="noStrike" spc="-1" dirty="0">
                <a:solidFill>
                  <a:srgbClr val="5A6F81"/>
                </a:solidFill>
                <a:latin typeface="Trebuchet MS" panose="020B0603020202020204" pitchFamily="34" charset="0"/>
                <a:ea typeface="Trebuchet MS"/>
              </a:rPr>
              <a:t>, which also have shaded windows with highly insulated building envelope also lack in providing better thermal conditions inside as they lack in adequate internal thermal mass which can be used for passive night cooling that helps in improving day time thermal conditions. </a:t>
            </a:r>
            <a:br>
              <a:rPr lang="en-US" b="0" strike="noStrike" spc="-1" dirty="0">
                <a:solidFill>
                  <a:srgbClr val="5A6F81"/>
                </a:solidFill>
                <a:latin typeface="Trebuchet MS" panose="020B0603020202020204" pitchFamily="34" charset="0"/>
                <a:ea typeface="Trebuchet MS"/>
              </a:rPr>
            </a:b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r>
              <a:rPr lang="hu-HU" b="0" strike="noStrike" spc="-1" dirty="0">
                <a:solidFill>
                  <a:srgbClr val="5A6F81"/>
                </a:solidFill>
                <a:latin typeface="Trebuchet MS" panose="020B0603020202020204" pitchFamily="34" charset="0"/>
                <a:ea typeface="Trebuchet MS"/>
              </a:rPr>
              <a:t>Also, the insulation of the envelope in such schools not only prevents heat loss during winter but also retains internal heat generated by pupils and electrical equipment during summer.</a:t>
            </a: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endParaRPr lang="hu-HU" b="0" strike="noStrike" spc="-1" dirty="0">
              <a:solidFill>
                <a:srgbClr val="5A6F81"/>
              </a:solidFill>
              <a:latin typeface="Trebuchet MS" panose="020B0603020202020204" pitchFamily="34" charset="0"/>
            </a:endParaRPr>
          </a:p>
        </p:txBody>
      </p:sp>
      <p:sp>
        <p:nvSpPr>
          <p:cNvPr id="1033" name="TextShape 2"/>
          <p:cNvSpPr txBox="1"/>
          <p:nvPr/>
        </p:nvSpPr>
        <p:spPr>
          <a:xfrm>
            <a:off x="0" y="130629"/>
            <a:ext cx="724068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Problems of contemporary buildings 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extShape 1"/>
          <p:cNvSpPr txBox="1"/>
          <p:nvPr/>
        </p:nvSpPr>
        <p:spPr>
          <a:xfrm>
            <a:off x="297000" y="1307880"/>
            <a:ext cx="8562600" cy="4167720"/>
          </a:xfrm>
          <a:prstGeom prst="rect">
            <a:avLst/>
          </a:prstGeom>
          <a:noFill/>
          <a:ln>
            <a:noFill/>
          </a:ln>
        </p:spPr>
        <p:txBody>
          <a:bodyPr tIns="91440" bIns="91440">
            <a:noAutofit/>
          </a:bodyPr>
          <a:lstStyle/>
          <a:p>
            <a:pPr marL="457200" indent="-228240">
              <a:lnSpc>
                <a:spcPct val="100000"/>
              </a:lnSpc>
              <a:spcBef>
                <a:spcPts val="439"/>
              </a:spcBef>
            </a:pPr>
            <a:r>
              <a:rPr lang="hu-HU" b="0" strike="noStrike" spc="-1" dirty="0">
                <a:solidFill>
                  <a:srgbClr val="5A6F81"/>
                </a:solidFill>
                <a:latin typeface="Trebuchet MS" panose="020B0603020202020204" pitchFamily="34" charset="0"/>
                <a:ea typeface="Trebuchet MS"/>
              </a:rPr>
              <a:t>It is observed that </a:t>
            </a:r>
            <a:r>
              <a:rPr lang="hu-HU" b="1" strike="noStrike" spc="-1" dirty="0">
                <a:solidFill>
                  <a:srgbClr val="5A6F81"/>
                </a:solidFill>
                <a:latin typeface="Trebuchet MS" panose="020B0603020202020204" pitchFamily="34" charset="0"/>
                <a:ea typeface="Trebuchet MS"/>
              </a:rPr>
              <a:t>naturally ventilated passive design schools </a:t>
            </a:r>
            <a:r>
              <a:rPr lang="hu-HU" b="0" strike="noStrike" spc="-1" dirty="0">
                <a:solidFill>
                  <a:srgbClr val="5A6F81"/>
                </a:solidFill>
                <a:latin typeface="Trebuchet MS" panose="020B0603020202020204" pitchFamily="34" charset="0"/>
                <a:ea typeface="Trebuchet MS"/>
              </a:rPr>
              <a:t>are and will be most thermally comfortable followed by energy efficient schools. This can be explained by the better ventilation strategies and high internal thermal mass adopted in their design. </a:t>
            </a:r>
            <a:br>
              <a:rPr lang="en-US" b="0" strike="noStrike" spc="-1" dirty="0">
                <a:solidFill>
                  <a:srgbClr val="5A6F81"/>
                </a:solidFill>
                <a:latin typeface="Trebuchet MS" panose="020B0603020202020204" pitchFamily="34" charset="0"/>
                <a:ea typeface="Trebuchet MS"/>
              </a:rPr>
            </a:b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r>
              <a:rPr lang="hu-HU" b="1" strike="noStrike" spc="-1" dirty="0">
                <a:solidFill>
                  <a:srgbClr val="5A6F81"/>
                </a:solidFill>
                <a:latin typeface="Trebuchet MS" panose="020B0603020202020204" pitchFamily="34" charset="0"/>
                <a:ea typeface="Trebuchet MS"/>
              </a:rPr>
              <a:t>The energy efficient schools, </a:t>
            </a:r>
            <a:r>
              <a:rPr lang="hu-HU" b="0" strike="noStrike" spc="-1" dirty="0">
                <a:solidFill>
                  <a:srgbClr val="5A6F81"/>
                </a:solidFill>
                <a:latin typeface="Trebuchet MS" panose="020B0603020202020204" pitchFamily="34" charset="0"/>
                <a:ea typeface="Trebuchet MS"/>
              </a:rPr>
              <a:t>even after having insulated building envelope, well shaded windows and ample ventilation, lack in providing adequate thermal comfort because of less internal thermal mass. </a:t>
            </a: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endParaRPr lang="hu-HU" b="0" strike="noStrike" spc="-1" dirty="0">
              <a:solidFill>
                <a:srgbClr val="5A6F81"/>
              </a:solidFill>
              <a:latin typeface="Trebuchet MS" panose="020B0603020202020204" pitchFamily="34" charset="0"/>
            </a:endParaRPr>
          </a:p>
        </p:txBody>
      </p:sp>
      <p:sp>
        <p:nvSpPr>
          <p:cNvPr id="1035" name="TextShape 2"/>
          <p:cNvSpPr txBox="1"/>
          <p:nvPr/>
        </p:nvSpPr>
        <p:spPr>
          <a:xfrm>
            <a:off x="0" y="138794"/>
            <a:ext cx="688068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Problems of contemporary buildings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TextShape 1"/>
          <p:cNvSpPr txBox="1"/>
          <p:nvPr/>
        </p:nvSpPr>
        <p:spPr>
          <a:xfrm>
            <a:off x="107640" y="189360"/>
            <a:ext cx="658800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Outdoor sources of pollution</a:t>
            </a:r>
          </a:p>
        </p:txBody>
      </p:sp>
      <p:sp>
        <p:nvSpPr>
          <p:cNvPr id="784" name="TextShape 2"/>
          <p:cNvSpPr txBox="1"/>
          <p:nvPr/>
        </p:nvSpPr>
        <p:spPr>
          <a:xfrm>
            <a:off x="179640" y="1064520"/>
            <a:ext cx="8609400" cy="2304000"/>
          </a:xfrm>
          <a:prstGeom prst="rect">
            <a:avLst/>
          </a:prstGeom>
          <a:noFill/>
          <a:ln>
            <a:noFill/>
          </a:ln>
        </p:spPr>
        <p:txBody>
          <a:bodyPr tIns="91440" bIns="91440">
            <a:noAutofit/>
          </a:bodyPr>
          <a:lstStyle/>
          <a:p>
            <a:pPr marL="457200" indent="-350280">
              <a:lnSpc>
                <a:spcPct val="100000"/>
              </a:lnSpc>
              <a:spcBef>
                <a:spcPts val="479"/>
              </a:spcBef>
              <a:buClr>
                <a:srgbClr val="7E93A5"/>
              </a:buClr>
              <a:buFont typeface="Wingdings" charset="2"/>
              <a:buChar char=""/>
            </a:pPr>
            <a:r>
              <a:rPr lang="en-GB" sz="1800" b="0" strike="noStrike" spc="-1">
                <a:solidFill>
                  <a:srgbClr val="5A6F81"/>
                </a:solidFill>
                <a:latin typeface="Trebuchet MS"/>
                <a:ea typeface="Trebuchet MS"/>
              </a:rPr>
              <a:t>Traffic (proximity of busyroads, petrol vs. diesel, cars vs. trucks)</a:t>
            </a:r>
            <a:endParaRPr lang="en-GB" sz="1800" b="0" strike="noStrike" spc="-1">
              <a:solidFill>
                <a:srgbClr val="000000"/>
              </a:solidFill>
              <a:latin typeface="Arial"/>
            </a:endParaRPr>
          </a:p>
          <a:p>
            <a:pPr marL="457200" indent="-350280">
              <a:lnSpc>
                <a:spcPct val="100000"/>
              </a:lnSpc>
              <a:spcBef>
                <a:spcPts val="479"/>
              </a:spcBef>
              <a:buClr>
                <a:srgbClr val="7E93A5"/>
              </a:buClr>
              <a:buFont typeface="Wingdings" charset="2"/>
              <a:buChar char=""/>
            </a:pPr>
            <a:r>
              <a:rPr lang="en-GB" sz="1800" b="0" strike="noStrike" spc="-1">
                <a:solidFill>
                  <a:srgbClr val="5A6F81"/>
                </a:solidFill>
                <a:latin typeface="Trebuchet MS"/>
                <a:ea typeface="Trebuchet MS"/>
              </a:rPr>
              <a:t>Power plants</a:t>
            </a:r>
            <a:endParaRPr lang="en-GB" sz="1800" b="0" strike="noStrike" spc="-1">
              <a:solidFill>
                <a:srgbClr val="000000"/>
              </a:solidFill>
              <a:latin typeface="Arial"/>
            </a:endParaRPr>
          </a:p>
          <a:p>
            <a:pPr marL="457200" indent="-350280">
              <a:lnSpc>
                <a:spcPct val="100000"/>
              </a:lnSpc>
              <a:spcBef>
                <a:spcPts val="479"/>
              </a:spcBef>
              <a:buClr>
                <a:srgbClr val="7E93A5"/>
              </a:buClr>
              <a:buFont typeface="Wingdings" charset="2"/>
              <a:buChar char=""/>
            </a:pPr>
            <a:r>
              <a:rPr lang="en-GB" sz="1800" b="0" strike="noStrike" spc="-1">
                <a:solidFill>
                  <a:srgbClr val="5A6F81"/>
                </a:solidFill>
                <a:latin typeface="Trebuchet MS"/>
                <a:ea typeface="Trebuchet MS"/>
              </a:rPr>
              <a:t>Other industrial plants</a:t>
            </a:r>
            <a:endParaRPr lang="en-GB" sz="1800" b="0" strike="noStrike" spc="-1">
              <a:solidFill>
                <a:srgbClr val="000000"/>
              </a:solidFill>
              <a:latin typeface="Arial"/>
            </a:endParaRPr>
          </a:p>
          <a:p>
            <a:pPr marL="457200" indent="-350280">
              <a:lnSpc>
                <a:spcPct val="100000"/>
              </a:lnSpc>
              <a:spcBef>
                <a:spcPts val="479"/>
              </a:spcBef>
              <a:buClr>
                <a:srgbClr val="7E93A5"/>
              </a:buClr>
              <a:buFont typeface="Wingdings" charset="2"/>
              <a:buChar char=""/>
            </a:pPr>
            <a:r>
              <a:rPr lang="en-GB" sz="1800" b="0" strike="noStrike" spc="-1">
                <a:solidFill>
                  <a:srgbClr val="5A6F81"/>
                </a:solidFill>
                <a:latin typeface="Trebuchet MS"/>
                <a:ea typeface="Trebuchet MS"/>
              </a:rPr>
              <a:t>Pollution from constructions</a:t>
            </a:r>
            <a:endParaRPr lang="en-GB" sz="1800" b="0" strike="noStrike" spc="-1">
              <a:solidFill>
                <a:srgbClr val="000000"/>
              </a:solidFill>
              <a:latin typeface="Arial"/>
            </a:endParaRPr>
          </a:p>
          <a:p>
            <a:pPr marL="457200" indent="-350280">
              <a:lnSpc>
                <a:spcPct val="100000"/>
              </a:lnSpc>
              <a:spcBef>
                <a:spcPts val="479"/>
              </a:spcBef>
              <a:buClr>
                <a:srgbClr val="7E93A5"/>
              </a:buClr>
              <a:buFont typeface="Wingdings" charset="2"/>
              <a:buChar char=""/>
            </a:pPr>
            <a:r>
              <a:rPr lang="en-GB" sz="1800" b="0" strike="noStrike" spc="-1">
                <a:solidFill>
                  <a:srgbClr val="5A6F81"/>
                </a:solidFill>
                <a:latin typeface="Trebuchet MS"/>
                <a:ea typeface="Trebuchet MS"/>
              </a:rPr>
              <a:t>Waste deposit sites</a:t>
            </a:r>
            <a:endParaRPr lang="en-GB" sz="1800" b="0" strike="noStrike" spc="-1">
              <a:solidFill>
                <a:srgbClr val="000000"/>
              </a:solidFill>
              <a:latin typeface="Arial"/>
            </a:endParaRPr>
          </a:p>
          <a:p>
            <a:pPr marL="457200" indent="-350280">
              <a:lnSpc>
                <a:spcPct val="100000"/>
              </a:lnSpc>
              <a:spcBef>
                <a:spcPts val="479"/>
              </a:spcBef>
              <a:buClr>
                <a:srgbClr val="7E93A5"/>
              </a:buClr>
              <a:buFont typeface="Wingdings" charset="2"/>
              <a:buChar char=""/>
            </a:pPr>
            <a:r>
              <a:rPr lang="en-GB" sz="1800" b="0" strike="noStrike" spc="-1">
                <a:solidFill>
                  <a:srgbClr val="5A6F81"/>
                </a:solidFill>
                <a:latin typeface="Trebuchet MS"/>
                <a:ea typeface="Trebuchet MS"/>
              </a:rPr>
              <a:t>Agricultural activity (e.g. spraying pesticides)</a:t>
            </a:r>
            <a:endParaRPr lang="en-GB" sz="1800" b="0" strike="noStrike" spc="-1">
              <a:solidFill>
                <a:srgbClr val="000000"/>
              </a:solidFill>
              <a:latin typeface="Arial"/>
            </a:endParaRPr>
          </a:p>
        </p:txBody>
      </p:sp>
      <p:sp>
        <p:nvSpPr>
          <p:cNvPr id="785" name="CustomShape 3"/>
          <p:cNvSpPr/>
          <p:nvPr/>
        </p:nvSpPr>
        <p:spPr>
          <a:xfrm>
            <a:off x="251640" y="3285000"/>
            <a:ext cx="8609400" cy="3267360"/>
          </a:xfrm>
          <a:prstGeom prst="rect">
            <a:avLst/>
          </a:prstGeom>
          <a:noFill/>
          <a:ln>
            <a:noFill/>
          </a:ln>
        </p:spPr>
        <p:style>
          <a:lnRef idx="0">
            <a:scrgbClr r="0" g="0" b="0"/>
          </a:lnRef>
          <a:fillRef idx="0">
            <a:scrgbClr r="0" g="0" b="0"/>
          </a:fillRef>
          <a:effectRef idx="0">
            <a:scrgbClr r="0" g="0" b="0"/>
          </a:effectRef>
          <a:fontRef idx="minor"/>
        </p:style>
        <p:txBody>
          <a:bodyPr tIns="91440" bIns="91440">
            <a:noAutofit/>
          </a:bodyPr>
          <a:lstStyle/>
          <a:p>
            <a:pPr marL="106560">
              <a:lnSpc>
                <a:spcPct val="100000"/>
              </a:lnSpc>
              <a:spcBef>
                <a:spcPts val="479"/>
              </a:spcBef>
            </a:pPr>
            <a:r>
              <a:rPr lang="en-GB" sz="2000" b="1" strike="noStrike" spc="-1">
                <a:solidFill>
                  <a:srgbClr val="5A6F81"/>
                </a:solidFill>
                <a:latin typeface="Trebuchet MS"/>
                <a:ea typeface="Trebuchet MS"/>
              </a:rPr>
              <a:t>Architectural factors that influence the pollutants’ infiltration from outdoor</a:t>
            </a:r>
            <a:endParaRPr lang="en-GB" sz="2000" b="0" strike="noStrike" spc="-1">
              <a:latin typeface="Arial"/>
            </a:endParaRPr>
          </a:p>
          <a:p>
            <a:pPr marL="457200" indent="-350280">
              <a:lnSpc>
                <a:spcPct val="100000"/>
              </a:lnSpc>
              <a:spcBef>
                <a:spcPts val="479"/>
              </a:spcBef>
              <a:buClr>
                <a:srgbClr val="7E93A5"/>
              </a:buClr>
              <a:buFont typeface="Wingdings" charset="2"/>
              <a:buChar char=""/>
            </a:pPr>
            <a:r>
              <a:rPr lang="en-GB" sz="1800" b="0" strike="noStrike" spc="-1">
                <a:solidFill>
                  <a:srgbClr val="5A6F81"/>
                </a:solidFill>
                <a:latin typeface="Trebuchet MS"/>
                <a:ea typeface="Trebuchet MS"/>
              </a:rPr>
              <a:t>Orientation </a:t>
            </a:r>
            <a:endParaRPr lang="en-GB" sz="1800" b="0" strike="noStrike" spc="-1">
              <a:latin typeface="Arial"/>
            </a:endParaRPr>
          </a:p>
          <a:p>
            <a:pPr marL="457200" indent="-350280">
              <a:lnSpc>
                <a:spcPct val="100000"/>
              </a:lnSpc>
              <a:spcBef>
                <a:spcPts val="479"/>
              </a:spcBef>
              <a:buClr>
                <a:srgbClr val="7E93A5"/>
              </a:buClr>
              <a:buFont typeface="Wingdings" charset="2"/>
              <a:buChar char=""/>
            </a:pPr>
            <a:r>
              <a:rPr lang="en-GB" sz="1800" b="0" strike="noStrike" spc="-1">
                <a:solidFill>
                  <a:srgbClr val="5A6F81"/>
                </a:solidFill>
                <a:latin typeface="Trebuchet MS"/>
                <a:ea typeface="Trebuchet MS"/>
              </a:rPr>
              <a:t>Storey level</a:t>
            </a:r>
            <a:endParaRPr lang="en-GB" sz="1800" b="0" strike="noStrike" spc="-1">
              <a:latin typeface="Arial"/>
            </a:endParaRPr>
          </a:p>
          <a:p>
            <a:pPr marL="457200" indent="-350280">
              <a:lnSpc>
                <a:spcPct val="100000"/>
              </a:lnSpc>
              <a:spcBef>
                <a:spcPts val="479"/>
              </a:spcBef>
              <a:buClr>
                <a:srgbClr val="7E93A5"/>
              </a:buClr>
              <a:buFont typeface="Wingdings" charset="2"/>
              <a:buChar char=""/>
            </a:pPr>
            <a:r>
              <a:rPr lang="en-GB" sz="1800" b="0" strike="noStrike" spc="-1">
                <a:solidFill>
                  <a:srgbClr val="5A6F81"/>
                </a:solidFill>
                <a:latin typeface="Trebuchet MS"/>
                <a:ea typeface="Trebuchet MS"/>
              </a:rPr>
              <a:t>Classrooms facing the street or the yard</a:t>
            </a:r>
            <a:endParaRPr lang="en-GB" sz="1800" b="0" strike="noStrike" spc="-1">
              <a:latin typeface="Arial"/>
            </a:endParaRPr>
          </a:p>
          <a:p>
            <a:pPr marL="457200" indent="-350280">
              <a:lnSpc>
                <a:spcPct val="100000"/>
              </a:lnSpc>
              <a:spcBef>
                <a:spcPts val="479"/>
              </a:spcBef>
              <a:buClr>
                <a:srgbClr val="7E93A5"/>
              </a:buClr>
              <a:buFont typeface="Wingdings" charset="2"/>
              <a:buChar char=""/>
            </a:pPr>
            <a:r>
              <a:rPr lang="en-GB" sz="1800" b="0" strike="noStrike" spc="-1">
                <a:solidFill>
                  <a:srgbClr val="5A6F81"/>
                </a:solidFill>
                <a:latin typeface="Trebuchet MS"/>
                <a:ea typeface="Trebuchet MS"/>
              </a:rPr>
              <a:t>Role of vegetation</a:t>
            </a:r>
            <a:endParaRPr lang="en-GB" sz="1800" b="0" strike="noStrike" spc="-1">
              <a:latin typeface="Arial"/>
            </a:endParaRPr>
          </a:p>
          <a:p>
            <a:pPr marL="457200" indent="-350280">
              <a:lnSpc>
                <a:spcPct val="100000"/>
              </a:lnSpc>
              <a:spcBef>
                <a:spcPts val="479"/>
              </a:spcBef>
              <a:buClr>
                <a:srgbClr val="7E93A5"/>
              </a:buClr>
              <a:buFont typeface="Wingdings" charset="2"/>
              <a:buChar char=""/>
            </a:pPr>
            <a:r>
              <a:rPr lang="en-GB" sz="1800" b="0" strike="noStrike" spc="-1">
                <a:solidFill>
                  <a:srgbClr val="5A6F81"/>
                </a:solidFill>
                <a:latin typeface="Trebuchet MS"/>
                <a:ea typeface="Trebuchet MS"/>
              </a:rPr>
              <a:t>Parking places, smoking area near the windows of the classrooms</a:t>
            </a:r>
            <a:endParaRPr lang="en-GB" sz="1800" b="0" strike="noStrike" spc="-1">
              <a:latin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TextShape 1"/>
          <p:cNvSpPr txBox="1"/>
          <p:nvPr/>
        </p:nvSpPr>
        <p:spPr>
          <a:xfrm>
            <a:off x="0" y="114300"/>
            <a:ext cx="660708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Interventions and measures suggested 1.</a:t>
            </a:r>
          </a:p>
        </p:txBody>
      </p:sp>
      <p:sp>
        <p:nvSpPr>
          <p:cNvPr id="1037" name="TextShape 2"/>
          <p:cNvSpPr txBox="1"/>
          <p:nvPr/>
        </p:nvSpPr>
        <p:spPr>
          <a:xfrm>
            <a:off x="297000" y="1307880"/>
            <a:ext cx="8562600" cy="4167720"/>
          </a:xfrm>
          <a:prstGeom prst="rect">
            <a:avLst/>
          </a:prstGeom>
          <a:noFill/>
          <a:ln>
            <a:noFill/>
          </a:ln>
        </p:spPr>
        <p:txBody>
          <a:bodyPr tIns="91440" bIns="91440">
            <a:noAutofit/>
          </a:bodyPr>
          <a:lstStyle/>
          <a:p>
            <a:pPr marL="457200" indent="-228240">
              <a:lnSpc>
                <a:spcPct val="100000"/>
              </a:lnSpc>
              <a:spcBef>
                <a:spcPts val="439"/>
              </a:spcBef>
            </a:pPr>
            <a:r>
              <a:rPr lang="hu-HU" b="0" strike="noStrike" spc="-1" dirty="0">
                <a:solidFill>
                  <a:srgbClr val="5A6F81"/>
                </a:solidFill>
                <a:latin typeface="Trebuchet MS" panose="020B0603020202020204" pitchFamily="34" charset="0"/>
                <a:ea typeface="Trebuchet MS"/>
              </a:rPr>
              <a:t>The risk of overheating in schools can be reduced if more exposed internal thermal mass is used with night cooling/purge ventilation which helps in absorbing the heat generated inside classrooms even when the external temperature is higher than thermal comfort limit</a:t>
            </a:r>
            <a:r>
              <a:rPr lang="hu-HU" b="1" strike="noStrike" spc="-1" dirty="0">
                <a:solidFill>
                  <a:srgbClr val="5A6F81"/>
                </a:solidFill>
                <a:latin typeface="Trebuchet MS" panose="020B0603020202020204" pitchFamily="34" charset="0"/>
                <a:ea typeface="Trebuchet MS"/>
              </a:rPr>
              <a:t>. </a:t>
            </a:r>
            <a:br>
              <a:rPr lang="en-US" b="1" strike="noStrike" spc="-1" dirty="0">
                <a:solidFill>
                  <a:srgbClr val="5A6F81"/>
                </a:solidFill>
                <a:latin typeface="Trebuchet MS" panose="020B0603020202020204" pitchFamily="34" charset="0"/>
                <a:ea typeface="Trebuchet MS"/>
              </a:rPr>
            </a:b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r>
              <a:rPr lang="hu-HU" b="0" strike="noStrike" spc="-1" dirty="0" err="1">
                <a:solidFill>
                  <a:srgbClr val="5A6F81"/>
                </a:solidFill>
                <a:latin typeface="Trebuchet MS" panose="020B0603020202020204" pitchFamily="34" charset="0"/>
                <a:ea typeface="Trebuchet MS"/>
              </a:rPr>
              <a:t>By</a:t>
            </a:r>
            <a:r>
              <a:rPr lang="hu-HU" b="0" strike="noStrike" spc="-1" dirty="0">
                <a:solidFill>
                  <a:srgbClr val="5A6F81"/>
                </a:solidFill>
                <a:latin typeface="Trebuchet MS" panose="020B0603020202020204" pitchFamily="34" charset="0"/>
                <a:ea typeface="Trebuchet MS"/>
              </a:rPr>
              <a:t> insulating building fabric from outside will also help improve thermal resistance of building envelope to prevent external heat gains and maintain existing thermal mass to use night time cooling.</a:t>
            </a:r>
            <a:endParaRPr lang="hu-HU" b="0" strike="noStrike" spc="-1" dirty="0">
              <a:solidFill>
                <a:srgbClr val="5A6F81"/>
              </a:solidFill>
              <a:latin typeface="Trebuchet MS" panose="020B0603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TextShape 1"/>
          <p:cNvSpPr txBox="1"/>
          <p:nvPr/>
        </p:nvSpPr>
        <p:spPr>
          <a:xfrm>
            <a:off x="0" y="130629"/>
            <a:ext cx="660708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Interventions and measures suggested 2.</a:t>
            </a:r>
          </a:p>
        </p:txBody>
      </p:sp>
      <p:sp>
        <p:nvSpPr>
          <p:cNvPr id="1039" name="TextShape 2"/>
          <p:cNvSpPr txBox="1"/>
          <p:nvPr/>
        </p:nvSpPr>
        <p:spPr>
          <a:xfrm>
            <a:off x="297000" y="1307880"/>
            <a:ext cx="8562600" cy="4359752"/>
          </a:xfrm>
          <a:prstGeom prst="rect">
            <a:avLst/>
          </a:prstGeom>
          <a:noFill/>
          <a:ln>
            <a:noFill/>
          </a:ln>
        </p:spPr>
        <p:txBody>
          <a:bodyPr tIns="91440" bIns="91440">
            <a:noAutofit/>
          </a:bodyPr>
          <a:lstStyle/>
          <a:p>
            <a:pPr marL="457200" indent="-228240">
              <a:lnSpc>
                <a:spcPct val="100000"/>
              </a:lnSpc>
              <a:spcBef>
                <a:spcPts val="439"/>
              </a:spcBef>
            </a:pPr>
            <a:r>
              <a:rPr lang="hu-HU" b="0" strike="noStrike" spc="-1" dirty="0">
                <a:solidFill>
                  <a:srgbClr val="5A6F81"/>
                </a:solidFill>
                <a:latin typeface="Trebuchet MS" panose="020B0603020202020204" pitchFamily="34" charset="0"/>
                <a:ea typeface="Trebuchet MS"/>
              </a:rPr>
              <a:t>School buildings with high window to wall ratio can be upgraded by using insulated glazing panels and external shading devices to prevent solar and conductive heat gains through windows. Low-E coatings on glazing can significantly reduce direct and indirect infrared radiations, especially where external shading is difficult to </a:t>
            </a:r>
            <a:r>
              <a:rPr lang="hu-HU" b="0" strike="noStrike" spc="-1" dirty="0" err="1">
                <a:solidFill>
                  <a:srgbClr val="5A6F81"/>
                </a:solidFill>
                <a:latin typeface="Trebuchet MS" panose="020B0603020202020204" pitchFamily="34" charset="0"/>
                <a:ea typeface="Trebuchet MS"/>
              </a:rPr>
              <a:t>provide</a:t>
            </a:r>
            <a:r>
              <a:rPr lang="hu-HU" b="0" strike="noStrike" spc="-1" dirty="0">
                <a:solidFill>
                  <a:srgbClr val="5A6F81"/>
                </a:solidFill>
                <a:latin typeface="Trebuchet MS" panose="020B0603020202020204" pitchFamily="34" charset="0"/>
                <a:ea typeface="Trebuchet MS"/>
              </a:rPr>
              <a:t>.</a:t>
            </a:r>
            <a:br>
              <a:rPr lang="en-US" b="0" strike="noStrike" spc="-1" dirty="0">
                <a:solidFill>
                  <a:srgbClr val="5A6F81"/>
                </a:solidFill>
                <a:latin typeface="Trebuchet MS" panose="020B0603020202020204" pitchFamily="34" charset="0"/>
                <a:ea typeface="Trebuchet MS"/>
              </a:rPr>
            </a:b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r>
              <a:rPr lang="hu-HU" b="0" strike="noStrike" spc="-1" dirty="0">
                <a:solidFill>
                  <a:srgbClr val="5A6F81"/>
                </a:solidFill>
                <a:latin typeface="Trebuchet MS" panose="020B0603020202020204" pitchFamily="34" charset="0"/>
                <a:ea typeface="Trebuchet MS"/>
              </a:rPr>
              <a:t>Reducing internal heat gains can also be a useful strategy to provide thermal comfort for pupils. This can be achieved by using energy efficient luminaries, lighting strategies and electrical equipment.</a:t>
            </a: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endParaRPr lang="hu-HU" b="0" strike="noStrike" spc="-1" dirty="0">
              <a:solidFill>
                <a:srgbClr val="5A6F81"/>
              </a:solidFill>
              <a:latin typeface="Trebuchet MS" panose="020B0603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TextShape 1"/>
          <p:cNvSpPr txBox="1"/>
          <p:nvPr/>
        </p:nvSpPr>
        <p:spPr>
          <a:xfrm>
            <a:off x="0" y="114300"/>
            <a:ext cx="6607080"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Take home messages for architects</a:t>
            </a:r>
          </a:p>
        </p:txBody>
      </p:sp>
      <p:sp>
        <p:nvSpPr>
          <p:cNvPr id="1041" name="TextShape 2"/>
          <p:cNvSpPr txBox="1"/>
          <p:nvPr/>
        </p:nvSpPr>
        <p:spPr>
          <a:xfrm>
            <a:off x="297000" y="1307879"/>
            <a:ext cx="8562600" cy="4442131"/>
          </a:xfrm>
          <a:prstGeom prst="rect">
            <a:avLst/>
          </a:prstGeom>
          <a:noFill/>
          <a:ln>
            <a:noFill/>
          </a:ln>
        </p:spPr>
        <p:txBody>
          <a:bodyPr tIns="91440" bIns="91440">
            <a:noAutofit/>
          </a:bodyPr>
          <a:lstStyle/>
          <a:p>
            <a:pPr marL="457200" indent="-228240">
              <a:lnSpc>
                <a:spcPct val="100000"/>
              </a:lnSpc>
              <a:spcBef>
                <a:spcPts val="439"/>
              </a:spcBef>
            </a:pPr>
            <a:r>
              <a:rPr lang="hu-HU" b="1" strike="noStrike" spc="-1" dirty="0">
                <a:solidFill>
                  <a:srgbClr val="5A6F81"/>
                </a:solidFill>
                <a:latin typeface="Trebuchet MS" panose="020B0603020202020204" pitchFamily="34" charset="0"/>
                <a:ea typeface="Trebuchet MS"/>
              </a:rPr>
              <a:t>Indoor Air Quality </a:t>
            </a:r>
            <a:r>
              <a:rPr lang="hu-HU" b="0" strike="noStrike" spc="-1" dirty="0">
                <a:solidFill>
                  <a:srgbClr val="5A6F81"/>
                </a:solidFill>
                <a:latin typeface="Trebuchet MS" panose="020B0603020202020204" pitchFamily="34" charset="0"/>
                <a:ea typeface="Trebuchet MS"/>
              </a:rPr>
              <a:t>refers to the quality of the air inside buildings as represented by concentrations of pollutants and thermal (temperature and relative humidity) conditions that affect the health, comfort, and performance of people staying </a:t>
            </a:r>
            <a:r>
              <a:rPr lang="hu-HU" b="0" strike="noStrike" spc="-1" dirty="0" err="1">
                <a:solidFill>
                  <a:srgbClr val="5A6F81"/>
                </a:solidFill>
                <a:latin typeface="Trebuchet MS" panose="020B0603020202020204" pitchFamily="34" charset="0"/>
                <a:ea typeface="Trebuchet MS"/>
              </a:rPr>
              <a:t>inside</a:t>
            </a:r>
            <a:r>
              <a:rPr lang="hu-HU" b="0" strike="noStrike" spc="-1" dirty="0">
                <a:solidFill>
                  <a:srgbClr val="5A6F81"/>
                </a:solidFill>
                <a:latin typeface="Trebuchet MS" panose="020B0603020202020204" pitchFamily="34" charset="0"/>
                <a:ea typeface="Trebuchet MS"/>
              </a:rPr>
              <a:t>.</a:t>
            </a:r>
            <a:br>
              <a:rPr lang="en-US" b="0" strike="noStrike" spc="-1" dirty="0">
                <a:solidFill>
                  <a:srgbClr val="5A6F81"/>
                </a:solidFill>
                <a:latin typeface="Trebuchet MS" panose="020B0603020202020204" pitchFamily="34" charset="0"/>
                <a:ea typeface="Trebuchet MS"/>
              </a:rPr>
            </a:br>
            <a:r>
              <a:rPr lang="hu-HU" b="0" strike="noStrike" spc="-1" dirty="0">
                <a:solidFill>
                  <a:srgbClr val="5A6F81"/>
                </a:solidFill>
                <a:latin typeface="Trebuchet MS" panose="020B0603020202020204" pitchFamily="34" charset="0"/>
                <a:ea typeface="Trebuchet MS"/>
              </a:rPr>
              <a:t> </a:t>
            </a: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r>
              <a:rPr lang="hu-HU" b="0" strike="noStrike" spc="-1" dirty="0">
                <a:solidFill>
                  <a:srgbClr val="5A6F81"/>
                </a:solidFill>
                <a:latin typeface="Trebuchet MS" panose="020B0603020202020204" pitchFamily="34" charset="0"/>
                <a:ea typeface="Trebuchet MS"/>
              </a:rPr>
              <a:t>The internal temperatures in class rooms will increase with rise in future exterior temperature. Therefore thermal resistance of building envelope should be improved together with reducing internal heat gains. This can be achieved by using energy efficient luminaries, lighting strategies and electrical equipment.</a:t>
            </a: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r>
              <a:rPr lang="hu-HU" b="0" strike="noStrike" spc="-1" dirty="0">
                <a:solidFill>
                  <a:srgbClr val="5A6F81"/>
                </a:solidFill>
                <a:latin typeface="Trebuchet MS" panose="020B0603020202020204" pitchFamily="34" charset="0"/>
                <a:ea typeface="Trebuchet MS"/>
              </a:rPr>
              <a:t>Good IAQ is the guarantee of comfort, health and safety</a:t>
            </a: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r>
              <a:rPr lang="hu-HU" b="0" strike="noStrike" spc="-1" dirty="0">
                <a:solidFill>
                  <a:srgbClr val="5A6F81"/>
                </a:solidFill>
                <a:latin typeface="Trebuchet MS" panose="020B0603020202020204" pitchFamily="34" charset="0"/>
                <a:ea typeface="Trebuchet MS"/>
              </a:rPr>
              <a:t>Growing children are very sensitive to hazardous chemicals</a:t>
            </a: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endParaRPr lang="hu-HU" b="0" strike="noStrike" spc="-1" dirty="0">
              <a:solidFill>
                <a:srgbClr val="5A6F81"/>
              </a:solidFill>
              <a:latin typeface="Trebuchet MS" panose="020B0603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TextShape 1"/>
          <p:cNvSpPr txBox="1"/>
          <p:nvPr/>
        </p:nvSpPr>
        <p:spPr>
          <a:xfrm>
            <a:off x="0" y="146957"/>
            <a:ext cx="7282543" cy="685800"/>
          </a:xfrm>
          <a:prstGeom prst="rect">
            <a:avLst/>
          </a:prstGeom>
          <a:noFill/>
          <a:ln>
            <a:noFill/>
          </a:ln>
        </p:spPr>
        <p:txBody>
          <a:bodyPr tIns="91440" bIns="91440" anchor="ctr">
            <a:noAutofit/>
          </a:bodyPr>
          <a:lstStyle/>
          <a:p>
            <a:pPr marL="216000"/>
            <a:r>
              <a:rPr lang="hu-HU" sz="2400" b="1" spc="-1" dirty="0">
                <a:solidFill>
                  <a:srgbClr val="7B7B7B"/>
                </a:solidFill>
                <a:latin typeface="Trebuchet MS"/>
                <a:ea typeface="Trebuchet MS"/>
              </a:rPr>
              <a:t>Potential ways of reducing indoor air pollution</a:t>
            </a:r>
          </a:p>
        </p:txBody>
      </p:sp>
      <p:sp>
        <p:nvSpPr>
          <p:cNvPr id="1043" name="TextShape 2"/>
          <p:cNvSpPr txBox="1"/>
          <p:nvPr/>
        </p:nvSpPr>
        <p:spPr>
          <a:xfrm>
            <a:off x="297000" y="1307880"/>
            <a:ext cx="8562600" cy="4167720"/>
          </a:xfrm>
          <a:prstGeom prst="rect">
            <a:avLst/>
          </a:prstGeom>
          <a:noFill/>
          <a:ln>
            <a:noFill/>
          </a:ln>
        </p:spPr>
        <p:txBody>
          <a:bodyPr tIns="91440" bIns="91440">
            <a:noAutofit/>
          </a:bodyPr>
          <a:lstStyle/>
          <a:p>
            <a:pPr marL="457200" indent="-228240">
              <a:lnSpc>
                <a:spcPct val="100000"/>
              </a:lnSpc>
              <a:spcBef>
                <a:spcPts val="439"/>
              </a:spcBef>
            </a:pPr>
            <a:r>
              <a:rPr lang="hu-HU" b="1" strike="noStrike" spc="-1" dirty="0">
                <a:solidFill>
                  <a:srgbClr val="5A6F81"/>
                </a:solidFill>
                <a:latin typeface="Trebuchet MS" panose="020B0603020202020204" pitchFamily="34" charset="0"/>
                <a:ea typeface="Trebuchet MS"/>
              </a:rPr>
              <a:t>Reducing emissions </a:t>
            </a:r>
            <a:r>
              <a:rPr lang="hu-HU" b="0" strike="noStrike" spc="-1" dirty="0">
                <a:solidFill>
                  <a:srgbClr val="5A6F81"/>
                </a:solidFill>
                <a:latin typeface="Trebuchet MS" panose="020B0603020202020204" pitchFamily="34" charset="0"/>
                <a:ea typeface="Trebuchet MS"/>
              </a:rPr>
              <a:t>(qualified construction- and covering materials, using cleaner energy and better equipment)</a:t>
            </a: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r>
              <a:rPr lang="hu-HU" b="1" strike="noStrike" spc="-1" dirty="0">
                <a:solidFill>
                  <a:srgbClr val="5A6F81"/>
                </a:solidFill>
                <a:latin typeface="Trebuchet MS" panose="020B0603020202020204" pitchFamily="34" charset="0"/>
                <a:ea typeface="Trebuchet MS"/>
              </a:rPr>
              <a:t>Better planning </a:t>
            </a:r>
            <a:r>
              <a:rPr lang="hu-HU" b="0" strike="noStrike" spc="-1" dirty="0">
                <a:solidFill>
                  <a:srgbClr val="5A6F81"/>
                </a:solidFill>
                <a:latin typeface="Trebuchet MS" panose="020B0603020202020204" pitchFamily="34" charset="0"/>
                <a:ea typeface="Trebuchet MS"/>
              </a:rPr>
              <a:t>(modern heating systems, appropriate construction- and covering materials, etc.)</a:t>
            </a: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r>
              <a:rPr lang="hu-HU" b="1" strike="noStrike" spc="-1" dirty="0">
                <a:solidFill>
                  <a:srgbClr val="5A6F81"/>
                </a:solidFill>
                <a:latin typeface="Trebuchet MS" panose="020B0603020202020204" pitchFamily="34" charset="0"/>
                <a:ea typeface="Trebuchet MS"/>
              </a:rPr>
              <a:t>Improving ventilation </a:t>
            </a:r>
            <a:r>
              <a:rPr lang="hu-HU" b="0" strike="noStrike" spc="-1" dirty="0">
                <a:solidFill>
                  <a:srgbClr val="5A6F81"/>
                </a:solidFill>
                <a:latin typeface="Trebuchet MS" panose="020B0603020202020204" pitchFamily="34" charset="0"/>
                <a:ea typeface="Trebuchet MS"/>
              </a:rPr>
              <a:t>(chimney, exhausters, windows, ventilation holes, ventilation systems). Note that natural ventilation don’t guarantee the minimum air exchange especially in cities.</a:t>
            </a:r>
            <a:endParaRPr lang="hu-HU" b="0" strike="noStrike" spc="-1" dirty="0">
              <a:solidFill>
                <a:srgbClr val="5A6F81"/>
              </a:solidFill>
              <a:latin typeface="Trebuchet MS" panose="020B0603020202020204" pitchFamily="34" charset="0"/>
            </a:endParaRPr>
          </a:p>
          <a:p>
            <a:pPr marL="914400" lvl="1" indent="-329760">
              <a:lnSpc>
                <a:spcPct val="100000"/>
              </a:lnSpc>
              <a:spcBef>
                <a:spcPts val="400"/>
              </a:spcBef>
              <a:buClr>
                <a:srgbClr val="7E93A5"/>
              </a:buClr>
              <a:buFont typeface="Wingdings" panose="05000000000000000000" pitchFamily="2" charset="2"/>
              <a:buChar char="§"/>
            </a:pPr>
            <a:r>
              <a:rPr lang="hu-HU" b="0" strike="noStrike" spc="-1" dirty="0">
                <a:solidFill>
                  <a:srgbClr val="5A6F81"/>
                </a:solidFill>
                <a:latin typeface="Trebuchet MS" panose="020B0603020202020204" pitchFamily="34" charset="0"/>
                <a:ea typeface="Trebuchet MS"/>
              </a:rPr>
              <a:t>The future solution is mechanical ventilation – HVAC- a way to sustaianble InAIRQ</a:t>
            </a: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r>
              <a:rPr lang="hu-HU" b="1" strike="noStrike" spc="-1" dirty="0">
                <a:solidFill>
                  <a:srgbClr val="5A6F81"/>
                </a:solidFill>
                <a:latin typeface="Trebuchet MS" panose="020B0603020202020204" pitchFamily="34" charset="0"/>
                <a:ea typeface="Trebuchet MS"/>
              </a:rPr>
              <a:t>BUT</a:t>
            </a: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r>
              <a:rPr lang="hu-HU" b="1" strike="noStrike" spc="-1" dirty="0">
                <a:solidFill>
                  <a:srgbClr val="5A6F81"/>
                </a:solidFill>
                <a:latin typeface="Trebuchet MS" panose="020B0603020202020204" pitchFamily="34" charset="0"/>
                <a:ea typeface="Trebuchet MS"/>
              </a:rPr>
              <a:t>Improper maintenance, design, and functioning of HVAC systems contributes to an increased prevalence of SBS symptoms.</a:t>
            </a:r>
            <a:endParaRPr lang="hu-HU" b="0" strike="noStrike" spc="-1" dirty="0">
              <a:solidFill>
                <a:srgbClr val="5A6F81"/>
              </a:solidFill>
              <a:latin typeface="Trebuchet MS" panose="020B0603020202020204" pitchFamily="34" charset="0"/>
            </a:endParaRPr>
          </a:p>
          <a:p>
            <a:pPr marL="457200" indent="-228240">
              <a:lnSpc>
                <a:spcPct val="100000"/>
              </a:lnSpc>
              <a:spcBef>
                <a:spcPts val="439"/>
              </a:spcBef>
            </a:pPr>
            <a:endParaRPr lang="hu-HU" b="0" strike="noStrike" spc="-1" dirty="0">
              <a:solidFill>
                <a:srgbClr val="5A6F81"/>
              </a:solidFill>
              <a:latin typeface="Trebuchet MS" panose="020B0603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16300</TotalTime>
  <Words>6508</Words>
  <Application>Microsoft Office PowerPoint</Application>
  <PresentationFormat>Diavetítés a képernyőre (4:3 oldalarány)</PresentationFormat>
  <Paragraphs>979</Paragraphs>
  <Slides>93</Slides>
  <Notes>16</Notes>
  <HiddenSlides>0</HiddenSlides>
  <MMClips>0</MMClips>
  <ScaleCrop>false</ScaleCrop>
  <HeadingPairs>
    <vt:vector size="8" baseType="variant">
      <vt:variant>
        <vt:lpstr>Használt betűtípusok</vt:lpstr>
      </vt:variant>
      <vt:variant>
        <vt:i4>8</vt:i4>
      </vt:variant>
      <vt:variant>
        <vt:lpstr>Téma</vt:lpstr>
      </vt:variant>
      <vt:variant>
        <vt:i4>14</vt:i4>
      </vt:variant>
      <vt:variant>
        <vt:lpstr>Beágyazott OLE kiszolgálók</vt:lpstr>
      </vt:variant>
      <vt:variant>
        <vt:i4>1</vt:i4>
      </vt:variant>
      <vt:variant>
        <vt:lpstr>Diacímek</vt:lpstr>
      </vt:variant>
      <vt:variant>
        <vt:i4>93</vt:i4>
      </vt:variant>
    </vt:vector>
  </HeadingPairs>
  <TitlesOfParts>
    <vt:vector size="116" baseType="lpstr">
      <vt:lpstr>Arial</vt:lpstr>
      <vt:lpstr>Calibri</vt:lpstr>
      <vt:lpstr>Gill Sans</vt:lpstr>
      <vt:lpstr>Noto Sans Symbols</vt:lpstr>
      <vt:lpstr>Symbol</vt:lpstr>
      <vt:lpstr>Times New Roman</vt:lpstr>
      <vt:lpstr>Trebuchet MS</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Organization Chart</vt:lpstr>
      <vt:lpstr>PowerPoint-bemutató</vt:lpstr>
      <vt:lpstr>PowerPoint-bemutató</vt:lpstr>
      <vt:lpstr>PowerPoint-bemutató</vt:lpstr>
      <vt:lpstr>Children’s Health and Environment Action Plan for Europe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The ratio of pollutant concentrations measured outdoors and in the classrooms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Attributable burden of diseases due to indoor exposures in 2010 in EU26.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Fresh air demand / 3</vt:lpstr>
      <vt:lpstr>PowerPoint-bemutató</vt:lpstr>
      <vt:lpstr>PowerPoint-bemutató</vt:lpstr>
      <vt:lpstr>Hygienic aspects of ventilation</vt:lpstr>
      <vt:lpstr>Relationship between indoor CO2 concentrartion and health risks</vt:lpstr>
      <vt:lpstr>PowerPoint-bemutató</vt:lpstr>
      <vt:lpstr>PowerPoint-bemutató</vt:lpstr>
      <vt:lpstr>PowerPoint-bemutató</vt:lpstr>
      <vt:lpstr>PowerPoint-bemutató</vt:lpstr>
      <vt:lpstr>PowerPoint-bemutató</vt:lpstr>
      <vt:lpstr>Optimal ventilation - future perspectives</vt:lpstr>
      <vt:lpstr>PowerPoint-bemutató</vt:lpstr>
      <vt:lpstr>Acoustic conditions</vt:lpstr>
      <vt:lpstr>PowerPoint-bemutató</vt:lpstr>
      <vt:lpstr>Temperature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Problems of contemporary buildings* 1.</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subject/>
  <dc:creator>Páldy Anna</dc:creator>
  <dc:description/>
  <cp:lastModifiedBy>Tamás Szigeti</cp:lastModifiedBy>
  <cp:revision>414</cp:revision>
  <dcterms:modified xsi:type="dcterms:W3CDTF">2020-01-12T21:03:56Z</dcterms:modified>
  <dc:language>hu-HU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22</vt:i4>
  </property>
  <property fmtid="{D5CDD505-2E9C-101B-9397-08002B2CF9AE}" pid="8" name="PresentationFormat">
    <vt:lpwstr>Diavetítés a képernyőre (4:3 oldalarány)</vt:lpwstr>
  </property>
  <property fmtid="{D5CDD505-2E9C-101B-9397-08002B2CF9AE}" pid="9" name="ScaleCrop">
    <vt:bool>false</vt:bool>
  </property>
  <property fmtid="{D5CDD505-2E9C-101B-9397-08002B2CF9AE}" pid="10" name="ShareDoc">
    <vt:bool>false</vt:bool>
  </property>
  <property fmtid="{D5CDD505-2E9C-101B-9397-08002B2CF9AE}" pid="11" name="Slides">
    <vt:i4>100</vt:i4>
  </property>
</Properties>
</file>